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87" r:id="rId2"/>
  </p:sldMasterIdLst>
  <p:sldIdLst>
    <p:sldId id="256" r:id="rId3"/>
    <p:sldId id="291" r:id="rId4"/>
    <p:sldId id="302" r:id="rId5"/>
    <p:sldId id="292" r:id="rId6"/>
    <p:sldId id="301" r:id="rId7"/>
    <p:sldId id="293" r:id="rId8"/>
    <p:sldId id="297" r:id="rId9"/>
    <p:sldId id="298" r:id="rId10"/>
    <p:sldId id="295" r:id="rId11"/>
    <p:sldId id="299" r:id="rId12"/>
    <p:sldId id="312" r:id="rId13"/>
    <p:sldId id="313" r:id="rId14"/>
    <p:sldId id="314" r:id="rId15"/>
    <p:sldId id="303" r:id="rId16"/>
    <p:sldId id="262" r:id="rId17"/>
    <p:sldId id="263" r:id="rId18"/>
    <p:sldId id="283" r:id="rId19"/>
    <p:sldId id="284" r:id="rId20"/>
    <p:sldId id="289" r:id="rId21"/>
    <p:sldId id="264" r:id="rId22"/>
    <p:sldId id="285" r:id="rId23"/>
    <p:sldId id="286" r:id="rId24"/>
    <p:sldId id="266" r:id="rId25"/>
    <p:sldId id="287" r:id="rId26"/>
    <p:sldId id="288" r:id="rId27"/>
    <p:sldId id="290" r:id="rId28"/>
    <p:sldId id="304" r:id="rId29"/>
    <p:sldId id="300" r:id="rId30"/>
    <p:sldId id="316" r:id="rId31"/>
    <p:sldId id="315" r:id="rId32"/>
    <p:sldId id="270" r:id="rId33"/>
    <p:sldId id="271" r:id="rId34"/>
    <p:sldId id="272" r:id="rId35"/>
    <p:sldId id="306" r:id="rId36"/>
    <p:sldId id="317" r:id="rId37"/>
    <p:sldId id="318" r:id="rId38"/>
    <p:sldId id="319" r:id="rId39"/>
    <p:sldId id="320" r:id="rId40"/>
    <p:sldId id="321" r:id="rId41"/>
    <p:sldId id="305" r:id="rId42"/>
    <p:sldId id="307" r:id="rId43"/>
    <p:sldId id="309" r:id="rId44"/>
    <p:sldId id="322" r:id="rId45"/>
    <p:sldId id="274" r:id="rId46"/>
    <p:sldId id="278" r:id="rId47"/>
    <p:sldId id="279" r:id="rId48"/>
    <p:sldId id="275" r:id="rId49"/>
    <p:sldId id="273" r:id="rId50"/>
    <p:sldId id="276" r:id="rId51"/>
    <p:sldId id="277" r:id="rId52"/>
    <p:sldId id="310" r:id="rId53"/>
    <p:sldId id="280" r:id="rId54"/>
    <p:sldId id="282" r:id="rId55"/>
    <p:sldId id="281" r:id="rId56"/>
    <p:sldId id="311" r:id="rId57"/>
  </p:sldIdLst>
  <p:sldSz cx="9144000" cy="5149850"/>
  <p:notesSz cx="9144000" cy="514985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5FE017-04B7-F073-7973-439ABE15C35D}" v="439" dt="2025-06-09T20:22:26.153"/>
    <p1510:client id="{7DA29AE6-617A-48B8-8E65-EAF8E8F6DE0E}" v="43" dt="2025-06-10T07:03:01.34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31"/>
    <p:restoredTop sz="94762"/>
  </p:normalViewPr>
  <p:slideViewPr>
    <p:cSldViewPr>
      <p:cViewPr varScale="1">
        <p:scale>
          <a:sx n="142" d="100"/>
          <a:sy n="142" d="100"/>
        </p:scale>
        <p:origin x="60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D92874-79C4-0C4B-80E9-61D70E896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6928"/>
          <a:stretch/>
        </p:blipFill>
        <p:spPr>
          <a:xfrm>
            <a:off x="1143000" y="669925"/>
            <a:ext cx="6674008" cy="33528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BEF55C-245D-7648-B5E7-49D4A9AF57F6}"/>
              </a:ext>
            </a:extLst>
          </p:cNvPr>
          <p:cNvSpPr/>
          <p:nvPr userDrawn="1"/>
        </p:nvSpPr>
        <p:spPr>
          <a:xfrm>
            <a:off x="0" y="4403725"/>
            <a:ext cx="22098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1659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4326"/>
            <a:ext cx="5715000" cy="1219200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4000" b="1" kern="1200" cap="all" spc="-65" baseline="0">
                <a:solidFill>
                  <a:srgbClr val="CC0E7D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9251"/>
            <a:ext cx="6553200" cy="14314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500" kern="1200" cap="all" spc="-45" baseline="0" dirty="0">
                <a:solidFill>
                  <a:schemeClr val="tx1"/>
                </a:solidFill>
                <a:latin typeface="MuseoSans-500"/>
                <a:ea typeface="+mn-ea"/>
                <a:cs typeface="MuseoSans-50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381C43-335F-7744-94F6-AC1EA6F6BD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000" y="828180"/>
            <a:ext cx="6350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0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57047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ED12BD2-01E8-024C-AF85-36DA32E9508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9197"/>
            <a:ext cx="7886700" cy="284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75589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479198"/>
            <a:ext cx="3858895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9198"/>
            <a:ext cx="3859200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9192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7085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52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643996" y="0"/>
            <a:ext cx="4500004" cy="42605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813F9D-44CF-3D43-B591-61116C4DFC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2308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AD8B01-C249-C249-A66A-0674CD49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08" y="559553"/>
            <a:ext cx="3657697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287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4500004" cy="42605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0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9553"/>
            <a:ext cx="4034492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8628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0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9553"/>
            <a:ext cx="4034492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735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983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2063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2CEBC28-88AE-FC4D-9656-C6845587103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899999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0095432-DDA1-2749-854E-7A330A78928B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99999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0520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witte band ondera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9144000" cy="42479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5747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9144000" cy="5149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6622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4325"/>
            <a:ext cx="5715000" cy="1304925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4000" b="1" kern="1200" cap="all" spc="-65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9251"/>
            <a:ext cx="4419600" cy="143143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500" kern="1200" cap="all" spc="-45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1406" y="828180"/>
            <a:ext cx="6350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402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217773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329854-84EF-7341-BEB5-41B42FB2AF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72874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479198"/>
            <a:ext cx="3858895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9198"/>
            <a:ext cx="3859200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1474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8508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E1CC70-F93A-1649-ABE4-D2F9047502EF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905" y="4606285"/>
            <a:ext cx="787400" cy="177800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6000"/>
            <a:ext cx="309768" cy="1417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25"/>
              </a:spcBef>
            </a:pPr>
            <a:fld id="{A07A7B7F-DAD4-3B4E-885A-5F1DE5E7B969}" type="slidenum">
              <a:rPr lang="en-BE" sz="900" b="1" i="0" smtClean="0">
                <a:solidFill>
                  <a:schemeClr val="bg1"/>
                </a:solidFill>
                <a:latin typeface="Museo Sans 500" panose="02000000000000000000" pitchFamily="2" charset="77"/>
              </a:rPr>
              <a:pPr marL="12700" algn="r">
                <a:spcBef>
                  <a:spcPts val="25"/>
                </a:spcBef>
              </a:pPr>
              <a:t>‹nr.›</a:t>
            </a:fld>
            <a:endParaRPr lang="en-BE" sz="900" b="1" i="0" dirty="0">
              <a:solidFill>
                <a:schemeClr val="bg1"/>
              </a:solidFill>
              <a:latin typeface="Museo Sans 500" panose="02000000000000000000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611C85-8DD1-244E-8CAF-352802D3B51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936000" y="4500000"/>
            <a:ext cx="673100" cy="279400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9730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  <p:sldLayoutId id="2147483679" r:id="rId3"/>
    <p:sldLayoutId id="2147483668" r:id="rId4"/>
    <p:sldLayoutId id="2147483670" r:id="rId5"/>
    <p:sldLayoutId id="2147483672" r:id="rId6"/>
    <p:sldLayoutId id="2147483673" r:id="rId7"/>
    <p:sldLayoutId id="2147483680" r:id="rId8"/>
    <p:sldLayoutId id="2147483681" r:id="rId9"/>
    <p:sldLayoutId id="2147483674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  <p:txStyles>
    <p:titleStyle>
      <a:lvl1pPr marL="12700" marR="5080" algn="l" defTabSz="914400" rtl="0" eaLnBrk="1" latinLnBrk="0" hangingPunct="1">
        <a:lnSpc>
          <a:spcPts val="3600"/>
        </a:lnSpc>
        <a:spcBef>
          <a:spcPts val="820"/>
        </a:spcBef>
        <a:buNone/>
        <a:defRPr lang="en-BE" sz="3600" b="1" kern="1200" spc="-40" dirty="0">
          <a:solidFill>
            <a:srgbClr val="CC0E7D"/>
          </a:solidFill>
          <a:latin typeface="MuseoSans-900"/>
          <a:ea typeface="+mj-ea"/>
          <a:cs typeface="+mn-cs"/>
        </a:defRPr>
      </a:lvl1pPr>
    </p:titleStyle>
    <p:bodyStyle>
      <a:lvl1pPr marL="198755" indent="-186690" algn="l" defTabSz="914400" rtl="0" eaLnBrk="1" latinLnBrk="0" hangingPunct="1">
        <a:lnSpc>
          <a:spcPts val="2620"/>
        </a:lnSpc>
        <a:spcBef>
          <a:spcPts val="100"/>
        </a:spcBef>
        <a:buClr>
          <a:srgbClr val="CC0E7D"/>
        </a:buClr>
        <a:buSzPct val="120000"/>
        <a:buFont typeface="Arial" panose="020B0604020202020204" pitchFamily="34" charset="0"/>
        <a:buChar char="•"/>
        <a:tabLst>
          <a:tab pos="199390" algn="l"/>
        </a:tabLst>
        <a:defRPr lang="en-GB" sz="2200" b="0" i="0" kern="1200" spc="-25" smtClean="0">
          <a:solidFill>
            <a:srgbClr val="231F20"/>
          </a:solidFill>
          <a:latin typeface="Museo Sans 500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A4013D-19DE-8E4D-ABA8-3A96A1EFEFF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635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EF827-BCEC-CE46-B34E-3BB12911CA0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4606285"/>
            <a:ext cx="787400" cy="177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B42C3-98FE-BA40-B4B2-9A62CC6C835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36000" y="4500000"/>
            <a:ext cx="673100" cy="279400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6000"/>
            <a:ext cx="309768" cy="1417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25"/>
              </a:spcBef>
            </a:pPr>
            <a:fld id="{A07A7B7F-DAD4-3B4E-885A-5F1DE5E7B969}" type="slidenum">
              <a:rPr lang="en-BE" sz="900" b="1" i="0" smtClean="0">
                <a:solidFill>
                  <a:srgbClr val="CC0E7D"/>
                </a:solidFill>
                <a:latin typeface="Museo Sans 500" panose="02000000000000000000" pitchFamily="2" charset="77"/>
              </a:rPr>
              <a:pPr marL="12700" algn="r">
                <a:spcBef>
                  <a:spcPts val="25"/>
                </a:spcBef>
              </a:pPr>
              <a:t>‹nr.›</a:t>
            </a:fld>
            <a:endParaRPr lang="en-BE" sz="900" b="1" i="0" dirty="0">
              <a:solidFill>
                <a:srgbClr val="CC0E7D"/>
              </a:solidFill>
              <a:latin typeface="Museo Sans 500" panose="02000000000000000000" pitchFamily="2" charset="77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5621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1" r:id="rId2"/>
    <p:sldLayoutId id="2147483690" r:id="rId3"/>
    <p:sldLayoutId id="2147483692" r:id="rId4"/>
    <p:sldLayoutId id="2147483693" r:id="rId5"/>
  </p:sldLayoutIdLst>
  <p:txStyles>
    <p:titleStyle>
      <a:lvl1pPr marL="12700" marR="5080" algn="l" defTabSz="914400" rtl="0" eaLnBrk="1" latinLnBrk="0" hangingPunct="1">
        <a:lnSpc>
          <a:spcPts val="3600"/>
        </a:lnSpc>
        <a:spcBef>
          <a:spcPts val="820"/>
        </a:spcBef>
        <a:buNone/>
        <a:defRPr lang="en-BE" sz="3600" b="1" kern="1200" spc="-40" dirty="0">
          <a:solidFill>
            <a:schemeClr val="bg1"/>
          </a:solidFill>
          <a:latin typeface="MuseoSans-900"/>
          <a:ea typeface="+mj-ea"/>
          <a:cs typeface="+mn-cs"/>
        </a:defRPr>
      </a:lvl1pPr>
    </p:titleStyle>
    <p:bodyStyle>
      <a:lvl1pPr marL="198755" indent="-186690" algn="l" defTabSz="914400" rtl="0" eaLnBrk="1" latinLnBrk="0" hangingPunct="1">
        <a:lnSpc>
          <a:spcPts val="2620"/>
        </a:lnSpc>
        <a:spcBef>
          <a:spcPts val="100"/>
        </a:spcBef>
        <a:buClr>
          <a:schemeClr val="bg1"/>
        </a:buClr>
        <a:buSzPct val="120000"/>
        <a:buFont typeface="Arial" panose="020B0604020202020204" pitchFamily="34" charset="0"/>
        <a:buChar char="•"/>
        <a:tabLst>
          <a:tab pos="199390" algn="l"/>
        </a:tabLst>
        <a:defRPr lang="en-GB" sz="2200" b="0" i="0" kern="1200" spc="-25" smtClean="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ening, Graphics, Valentijnsdag, roze&#10;&#10;Door AI gegenereerde inhoud is mogelijk onjuist.">
            <a:extLst>
              <a:ext uri="{FF2B5EF4-FFF2-40B4-BE49-F238E27FC236}">
                <a16:creationId xmlns:a16="http://schemas.microsoft.com/office/drawing/2014/main" id="{9157C4CF-6253-BFE7-6C11-0ABEE9B7CE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2621964" cy="243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2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1D441-FCA3-F623-5A50-DFF46CD27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136DD-C360-DE03-7B90-401105F13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Definitie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Pathofysiologie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soorten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Casussen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belang</a:t>
            </a:r>
            <a:r>
              <a:rPr lang="en-US" dirty="0">
                <a:latin typeface="Museo Sans 500"/>
              </a:rPr>
              <a:t> van </a:t>
            </a:r>
            <a:r>
              <a:rPr lang="en-US" dirty="0" err="1">
                <a:latin typeface="Museo Sans 500"/>
              </a:rPr>
              <a:t>anamnese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klinisch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internistisch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beeldvorming</a:t>
            </a:r>
            <a:r>
              <a:rPr lang="en-US" dirty="0">
                <a:latin typeface="Museo Sans 500"/>
              </a:rPr>
              <a:t> / EEG</a:t>
            </a:r>
            <a:endParaRPr lang="en-US" dirty="0"/>
          </a:p>
          <a:p>
            <a:pPr marL="354965" indent="-342900">
              <a:buFont typeface="Calibri"/>
              <a:buChar char="-"/>
            </a:pPr>
            <a:r>
              <a:rPr lang="en-US" dirty="0">
                <a:latin typeface="Museo Sans 500"/>
              </a:rPr>
              <a:t>Risico - </a:t>
            </a:r>
            <a:r>
              <a:rPr lang="en-US" dirty="0" err="1">
                <a:latin typeface="Museo Sans 500"/>
              </a:rPr>
              <a:t>factoren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preventie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Behandeling</a:t>
            </a:r>
            <a:r>
              <a:rPr lang="en-US" dirty="0">
                <a:latin typeface="Museo Sans 500"/>
              </a:rPr>
              <a:t> (</a:t>
            </a:r>
            <a:r>
              <a:rPr lang="en-US" dirty="0" err="1">
                <a:latin typeface="Museo Sans 500"/>
              </a:rPr>
              <a:t>alg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–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Opvolging</a:t>
            </a:r>
            <a:endParaRPr lang="en-US" dirty="0"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2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CA57F-F311-82C8-27AB-2FCA27360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DD15E-E76D-4D96-ED07-E67E30D0D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A7B33-A248-7E1E-8305-2CDF4F5D5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solidFill>
                  <a:srgbClr val="CC0E7D"/>
                </a:solidFill>
                <a:latin typeface="Museo Sans 500"/>
              </a:rPr>
              <a:t>Definitie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delier</a:t>
            </a:r>
            <a:endParaRPr lang="en-US" dirty="0">
              <a:solidFill>
                <a:srgbClr val="CC0E7D"/>
              </a:solidFill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Pathofysiologie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soorten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Casussen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belang</a:t>
            </a:r>
            <a:r>
              <a:rPr lang="en-US" dirty="0">
                <a:latin typeface="Museo Sans 500"/>
              </a:rPr>
              <a:t> van </a:t>
            </a:r>
            <a:r>
              <a:rPr lang="en-US" dirty="0" err="1">
                <a:latin typeface="Museo Sans 500"/>
              </a:rPr>
              <a:t>anamnese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klinisch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internistisch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beeldvorming</a:t>
            </a:r>
            <a:r>
              <a:rPr lang="en-US" dirty="0">
                <a:latin typeface="Museo Sans 500"/>
              </a:rPr>
              <a:t> / EEG</a:t>
            </a:r>
            <a:endParaRPr lang="en-US" dirty="0"/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Uitlokkende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factoren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preventie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Behandeling</a:t>
            </a:r>
            <a:r>
              <a:rPr lang="en-US" dirty="0">
                <a:latin typeface="Museo Sans 500"/>
              </a:rPr>
              <a:t> (</a:t>
            </a:r>
            <a:r>
              <a:rPr lang="en-US" dirty="0" err="1">
                <a:latin typeface="Museo Sans 500"/>
              </a:rPr>
              <a:t>alg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–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Opvolging</a:t>
            </a:r>
            <a:endParaRPr lang="en-US" dirty="0"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98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72F82-7130-8CA2-955D-35C76F1D5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Definitie Delier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DF341-752E-F330-CCAA-E21B4A77E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99" y="1111753"/>
            <a:ext cx="8491397" cy="381250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354965" indent="-342900">
              <a:buFont typeface="Calibri"/>
              <a:buChar char="-"/>
            </a:pP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Delier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is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een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neuropsychiatrische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stoornis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die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gekenmerkt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wordt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door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een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acute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verstoring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van het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bewustzijn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(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veranderd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besef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van de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omgeving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–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realiteit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)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en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aandacht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die over de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dag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fluctueert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. </a:t>
            </a:r>
            <a:b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</a:br>
            <a:br>
              <a:rPr lang="en-US" sz="2400" dirty="0">
                <a:latin typeface="Roboto"/>
                <a:ea typeface="Roboto"/>
                <a:cs typeface="Roboto"/>
              </a:rPr>
            </a:b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Daarnaast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is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sprake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van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een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waarnemingsstoornis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of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een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verstoring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in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een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ander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cognitief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domein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zoals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het </a:t>
            </a:r>
            <a:r>
              <a:rPr lang="en-US" sz="240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geheugen</a:t>
            </a:r>
            <a:r>
              <a:rPr lang="en-US" sz="240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.</a:t>
            </a:r>
            <a:b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</a:br>
            <a:endParaRPr lang="en-US" sz="2400">
              <a:ea typeface="Roboto"/>
              <a:cs typeface="Roboto"/>
            </a:endParaRPr>
          </a:p>
          <a:p>
            <a:pPr marL="354965" indent="-342900">
              <a:buFont typeface="Calibri"/>
              <a:buChar char="-"/>
            </a:pP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Een </a:t>
            </a:r>
            <a:r>
              <a:rPr lang="en-US" sz="2400" dirty="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delier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dirty="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heeft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dirty="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altijd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dirty="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een</a:t>
            </a:r>
            <a:r>
              <a:rPr lang="en-US" sz="2400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dirty="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onderliggende</a:t>
            </a:r>
            <a: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400" b="1" dirty="0" err="1">
                <a:solidFill>
                  <a:srgbClr val="555555"/>
                </a:solidFill>
                <a:latin typeface="Roboto"/>
                <a:ea typeface="Roboto"/>
                <a:cs typeface="Roboto"/>
              </a:rPr>
              <a:t>oorzaak</a:t>
            </a:r>
            <a:br>
              <a:rPr lang="en-US" sz="2400" b="1" dirty="0">
                <a:solidFill>
                  <a:srgbClr val="555555"/>
                </a:solidFill>
                <a:latin typeface="Roboto"/>
                <a:ea typeface="Roboto"/>
                <a:cs typeface="Roboto"/>
              </a:rPr>
            </a:br>
            <a:endParaRPr lang="en-US" sz="2400" b="1" dirty="0">
              <a:solidFill>
                <a:srgbClr val="555555"/>
              </a:solidFill>
              <a:latin typeface="Roboto"/>
              <a:ea typeface="Roboto"/>
              <a:cs typeface="Roboto"/>
            </a:endParaRPr>
          </a:p>
          <a:p>
            <a:pPr marL="354965" indent="-342900">
              <a:buFont typeface="Calibri"/>
              <a:buChar char="-"/>
            </a:pPr>
            <a:r>
              <a:rPr lang="en-US" sz="2400" b="1" err="1">
                <a:latin typeface="Roboto"/>
                <a:ea typeface="Roboto"/>
                <a:cs typeface="Roboto"/>
              </a:rPr>
              <a:t>Symptomen</a:t>
            </a:r>
            <a:r>
              <a:rPr lang="en-US" sz="2400" b="1" dirty="0">
                <a:latin typeface="Roboto"/>
                <a:ea typeface="Roboto"/>
                <a:cs typeface="Roboto"/>
              </a:rPr>
              <a:t>:  </a:t>
            </a:r>
            <a:r>
              <a:rPr lang="en-US" sz="2400" err="1">
                <a:latin typeface="Roboto"/>
                <a:ea typeface="Roboto"/>
                <a:cs typeface="Roboto"/>
              </a:rPr>
              <a:t>Onrust</a:t>
            </a:r>
            <a:r>
              <a:rPr lang="en-US" sz="2400" dirty="0">
                <a:latin typeface="Roboto"/>
                <a:ea typeface="Roboto"/>
                <a:cs typeface="Roboto"/>
              </a:rPr>
              <a:t>/</a:t>
            </a:r>
            <a:r>
              <a:rPr lang="en-US" sz="2400" err="1">
                <a:latin typeface="Roboto"/>
                <a:ea typeface="Roboto"/>
                <a:cs typeface="Roboto"/>
              </a:rPr>
              <a:t>apathie</a:t>
            </a:r>
            <a:r>
              <a:rPr lang="en-US" sz="2400" dirty="0">
                <a:latin typeface="Roboto"/>
                <a:ea typeface="Roboto"/>
                <a:cs typeface="Roboto"/>
              </a:rPr>
              <a:t> - </a:t>
            </a:r>
            <a:r>
              <a:rPr lang="en-US" sz="2400" err="1">
                <a:latin typeface="Roboto"/>
                <a:ea typeface="Roboto"/>
                <a:cs typeface="Roboto"/>
              </a:rPr>
              <a:t>desoriëntatie</a:t>
            </a:r>
            <a:r>
              <a:rPr lang="en-US" sz="2400" dirty="0">
                <a:latin typeface="Roboto"/>
                <a:ea typeface="Roboto"/>
                <a:cs typeface="Roboto"/>
              </a:rPr>
              <a:t> - </a:t>
            </a:r>
            <a:r>
              <a:rPr lang="en-US" sz="2400" err="1">
                <a:latin typeface="Roboto"/>
                <a:ea typeface="Roboto"/>
                <a:cs typeface="Roboto"/>
              </a:rPr>
              <a:t>psychotische</a:t>
            </a:r>
            <a:r>
              <a:rPr lang="en-US" sz="2400" dirty="0">
                <a:latin typeface="Roboto"/>
                <a:ea typeface="Roboto"/>
                <a:cs typeface="Roboto"/>
              </a:rPr>
              <a:t> </a:t>
            </a:r>
            <a:r>
              <a:rPr lang="en-US" sz="2400" err="1">
                <a:latin typeface="Roboto"/>
                <a:ea typeface="Roboto"/>
                <a:cs typeface="Roboto"/>
              </a:rPr>
              <a:t>verschijnselen</a:t>
            </a:r>
            <a:r>
              <a:rPr lang="en-US" sz="2400" dirty="0">
                <a:latin typeface="Roboto"/>
                <a:ea typeface="Roboto"/>
                <a:cs typeface="Roboto"/>
              </a:rPr>
              <a:t>( </a:t>
            </a:r>
            <a:r>
              <a:rPr lang="en-US" sz="2400" err="1">
                <a:latin typeface="Roboto"/>
                <a:ea typeface="Roboto"/>
                <a:cs typeface="Roboto"/>
              </a:rPr>
              <a:t>wanen</a:t>
            </a:r>
            <a:r>
              <a:rPr lang="en-US" sz="2400" dirty="0">
                <a:latin typeface="Roboto"/>
                <a:ea typeface="Roboto"/>
                <a:cs typeface="Roboto"/>
              </a:rPr>
              <a:t>/</a:t>
            </a:r>
            <a:r>
              <a:rPr lang="en-US" sz="2400" err="1">
                <a:latin typeface="Roboto"/>
                <a:ea typeface="Roboto"/>
                <a:cs typeface="Roboto"/>
              </a:rPr>
              <a:t>hallucinaties</a:t>
            </a:r>
            <a:r>
              <a:rPr lang="en-US" sz="2400" dirty="0">
                <a:latin typeface="Roboto"/>
                <a:ea typeface="Roboto"/>
                <a:cs typeface="Roboto"/>
              </a:rPr>
              <a:t>)</a:t>
            </a:r>
            <a:br>
              <a:rPr lang="en-US" sz="2400" dirty="0">
                <a:latin typeface="Roboto"/>
                <a:ea typeface="Roboto"/>
                <a:cs typeface="Roboto"/>
              </a:rPr>
            </a:br>
            <a:endParaRPr lang="en-US" sz="2000" b="1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62559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1003-112C-B929-4BDA-B294F8B84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DE8C0-9594-CECF-872C-74A8D749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C4EE1-9AC3-0060-805D-348CBC262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Definitie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solidFill>
                  <a:srgbClr val="CC0E7D"/>
                </a:solidFill>
                <a:latin typeface="Museo Sans 500"/>
              </a:rPr>
              <a:t>Pathofysiologie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/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soorten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delier</a:t>
            </a:r>
            <a:endParaRPr lang="en-US" dirty="0">
              <a:solidFill>
                <a:srgbClr val="CC0E7D"/>
              </a:solidFill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Casussen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belang</a:t>
            </a:r>
            <a:r>
              <a:rPr lang="en-US" dirty="0">
                <a:latin typeface="Museo Sans 500"/>
              </a:rPr>
              <a:t> van </a:t>
            </a:r>
            <a:r>
              <a:rPr lang="en-US" dirty="0" err="1">
                <a:latin typeface="Museo Sans 500"/>
              </a:rPr>
              <a:t>anamnese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klinisch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internistisch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beeldvorming</a:t>
            </a:r>
            <a:r>
              <a:rPr lang="en-US" dirty="0">
                <a:latin typeface="Museo Sans 500"/>
              </a:rPr>
              <a:t> / EEG</a:t>
            </a:r>
            <a:endParaRPr lang="en-US" dirty="0"/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Uitlokkende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factoren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preventie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Behandeling</a:t>
            </a:r>
            <a:r>
              <a:rPr lang="en-US" dirty="0">
                <a:latin typeface="Museo Sans 500"/>
              </a:rPr>
              <a:t> (</a:t>
            </a:r>
            <a:r>
              <a:rPr lang="en-US" dirty="0" err="1">
                <a:latin typeface="Museo Sans 500"/>
              </a:rPr>
              <a:t>alg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–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Opvolging</a:t>
            </a:r>
            <a:endParaRPr lang="en-US" dirty="0"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B2452-06CE-C87E-1884-62B791691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Pathofysiologie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7E805-5CA2-949B-4F67-69F997D03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126" y="1783596"/>
            <a:ext cx="7878528" cy="21694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Nog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volledig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opgehelderd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multifactorieel</a:t>
            </a:r>
            <a:endParaRPr lang="en-US" dirty="0"/>
          </a:p>
          <a:p>
            <a:pPr marL="354965" indent="-342900">
              <a:buFont typeface="Calibri"/>
              <a:buChar char="-"/>
            </a:pPr>
            <a:endParaRPr lang="en-US" dirty="0"/>
          </a:p>
          <a:p>
            <a:pPr marL="354965" indent="-342900">
              <a:buFont typeface="Calibri"/>
              <a:buChar char="-"/>
            </a:pPr>
            <a:r>
              <a:rPr lang="en-US" dirty="0">
                <a:latin typeface="Museo Sans 500"/>
              </a:rPr>
              <a:t>Stress </a:t>
            </a:r>
            <a:r>
              <a:rPr lang="en-US" dirty="0" err="1">
                <a:latin typeface="Museo Sans 500"/>
              </a:rPr>
              <a:t>reactie</a:t>
            </a:r>
            <a:r>
              <a:rPr lang="en-US" dirty="0">
                <a:latin typeface="Museo Sans 500"/>
              </a:rPr>
              <a:t> van de </a:t>
            </a:r>
            <a:r>
              <a:rPr lang="en-US" dirty="0" err="1">
                <a:latin typeface="Museo Sans 500"/>
              </a:rPr>
              <a:t>hersenen</a:t>
            </a:r>
            <a:endParaRPr lang="en-US" dirty="0" err="1"/>
          </a:p>
          <a:p>
            <a:pPr marL="354965" indent="-342900">
              <a:buFont typeface="Calibri"/>
              <a:buChar char="-"/>
            </a:pPr>
            <a:endParaRPr lang="en-US" dirty="0"/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Bloed</a:t>
            </a:r>
            <a:r>
              <a:rPr lang="en-US" dirty="0">
                <a:latin typeface="Museo Sans 500"/>
              </a:rPr>
              <a:t>/</a:t>
            </a:r>
            <a:r>
              <a:rPr lang="en-US" dirty="0" err="1">
                <a:latin typeface="Museo Sans 500"/>
              </a:rPr>
              <a:t>hersen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barrière</a:t>
            </a:r>
            <a:r>
              <a:rPr lang="en-US" dirty="0">
                <a:latin typeface="Museo Sans 500"/>
              </a:rPr>
              <a:t> is </a:t>
            </a:r>
            <a:r>
              <a:rPr lang="en-US" dirty="0" err="1">
                <a:latin typeface="Museo Sans 500"/>
              </a:rPr>
              <a:t>verstoord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267264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EE4580-AEEB-F32F-8809-013C21F5A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Oorzaken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856FE4-8DE7-C951-6C1D-E3B11B763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31" y="1150961"/>
            <a:ext cx="7886700" cy="3786163"/>
          </a:xfrm>
        </p:spPr>
        <p:txBody>
          <a:bodyPr>
            <a:normAutofit/>
          </a:bodyPr>
          <a:lstStyle/>
          <a:p>
            <a:r>
              <a:rPr lang="nl-NL" dirty="0"/>
              <a:t>Infecties: </a:t>
            </a:r>
            <a:r>
              <a:rPr lang="nl-NL" dirty="0" err="1"/>
              <a:t>uwi</a:t>
            </a:r>
            <a:r>
              <a:rPr lang="nl-NL" dirty="0"/>
              <a:t>, pneumonie, …</a:t>
            </a:r>
          </a:p>
          <a:p>
            <a:endParaRPr lang="nl-NL" dirty="0"/>
          </a:p>
          <a:p>
            <a:r>
              <a:rPr lang="nl-NL" dirty="0"/>
              <a:t>Cardiale aandoeningen: </a:t>
            </a:r>
            <a:r>
              <a:rPr lang="nl-NL" dirty="0" err="1"/>
              <a:t>angor</a:t>
            </a:r>
            <a:r>
              <a:rPr lang="nl-NL" dirty="0"/>
              <a:t>, myocardinfarct, …</a:t>
            </a:r>
          </a:p>
          <a:p>
            <a:endParaRPr lang="nl-NL" dirty="0"/>
          </a:p>
          <a:p>
            <a:r>
              <a:rPr lang="nl-NL" dirty="0"/>
              <a:t>Pulmonaire aandoeningen: longembolie, astma/COPD opstoot</a:t>
            </a:r>
          </a:p>
          <a:p>
            <a:endParaRPr lang="nl-NL" dirty="0"/>
          </a:p>
          <a:p>
            <a:r>
              <a:rPr lang="nl-NL" dirty="0"/>
              <a:t>Uitdroging</a:t>
            </a:r>
          </a:p>
          <a:p>
            <a:endParaRPr lang="nl-NL" dirty="0"/>
          </a:p>
          <a:p>
            <a:r>
              <a:rPr lang="nl-NL" dirty="0"/>
              <a:t>Metabole stoornissen: ontregeling diabetes ,….</a:t>
            </a:r>
            <a:br>
              <a:rPr lang="nl-NL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088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5C194-423B-A06D-BF97-20743CFA9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0ADD8-7CEB-9D62-8D05-70BE3C22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9615B5-D8D7-694B-C998-C5571078D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88925"/>
            <a:ext cx="8390031" cy="4648199"/>
          </a:xfrm>
        </p:spPr>
        <p:txBody>
          <a:bodyPr>
            <a:normAutofit/>
          </a:bodyPr>
          <a:lstStyle/>
          <a:p>
            <a:r>
              <a:rPr lang="nl-NL" dirty="0"/>
              <a:t>Medicijnen:  bijwerking medicatie, interactie, </a:t>
            </a:r>
            <a:r>
              <a:rPr lang="nl-NL" dirty="0" err="1"/>
              <a:t>abusus</a:t>
            </a:r>
            <a:endParaRPr lang="nl-NL" dirty="0"/>
          </a:p>
          <a:p>
            <a:endParaRPr lang="nl-NL" dirty="0"/>
          </a:p>
          <a:p>
            <a:r>
              <a:rPr lang="nl-NL" dirty="0"/>
              <a:t>Alcohol of drugs: overmatig alcohol/middelen gebruik, ontwenning</a:t>
            </a:r>
          </a:p>
          <a:p>
            <a:endParaRPr lang="nl-NL" dirty="0"/>
          </a:p>
          <a:p>
            <a:r>
              <a:rPr lang="nl-NL" dirty="0"/>
              <a:t>Operaties:  anesthesie (</a:t>
            </a:r>
            <a:r>
              <a:rPr lang="nl-NL" dirty="0" err="1"/>
              <a:t>cave</a:t>
            </a:r>
            <a:r>
              <a:rPr lang="nl-NL" dirty="0"/>
              <a:t>: niet enkel algemene </a:t>
            </a:r>
            <a:r>
              <a:rPr lang="nl-NL" dirty="0" err="1"/>
              <a:t>anaesthesie</a:t>
            </a:r>
            <a:r>
              <a:rPr lang="nl-NL" dirty="0"/>
              <a:t>!)</a:t>
            </a:r>
          </a:p>
          <a:p>
            <a:endParaRPr lang="nl-NL" dirty="0"/>
          </a:p>
          <a:p>
            <a:r>
              <a:rPr lang="nl-NL" dirty="0"/>
              <a:t>Neurologisch: CVA; commotio</a:t>
            </a:r>
          </a:p>
          <a:p>
            <a:endParaRPr lang="nl-NL" dirty="0"/>
          </a:p>
          <a:p>
            <a:r>
              <a:rPr lang="nl-NL" dirty="0"/>
              <a:t>Pijn: acute of chronische pijn</a:t>
            </a:r>
          </a:p>
          <a:p>
            <a:endParaRPr lang="nl-NL" dirty="0"/>
          </a:p>
          <a:p>
            <a:r>
              <a:rPr lang="nl-NL" dirty="0"/>
              <a:t>Stress (angst, life – events: verhuis, verlies dierbare / huisdier,…)</a:t>
            </a:r>
            <a:br>
              <a:rPr lang="nl-NL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39188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genereerde afbeelding">
            <a:extLst>
              <a:ext uri="{FF2B5EF4-FFF2-40B4-BE49-F238E27FC236}">
                <a16:creationId xmlns:a16="http://schemas.microsoft.com/office/drawing/2014/main" id="{5DD83DB7-61A0-ACDE-7C19-033D276764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115" t="12098" r="1115" b="15434"/>
          <a:stretch>
            <a:fillRect/>
          </a:stretch>
        </p:blipFill>
        <p:spPr>
          <a:xfrm>
            <a:off x="2306495" y="9381"/>
            <a:ext cx="4555272" cy="500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64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637F8C-0648-EF0F-3961-3F949FBF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Soorten delier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577B4C-7A21-2EAD-0103-3C43B7D6A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Hyper-actief</a:t>
            </a:r>
            <a:r>
              <a:rPr lang="nl-NL" dirty="0"/>
              <a:t> delier:  	rusteloosheid, agitatie</a:t>
            </a:r>
            <a:br>
              <a:rPr lang="nl-NL" dirty="0"/>
            </a:br>
            <a:r>
              <a:rPr lang="nl-NL" dirty="0"/>
              <a:t>				wanen, hallucinaties</a:t>
            </a:r>
          </a:p>
          <a:p>
            <a:r>
              <a:rPr lang="nl-NL" dirty="0"/>
              <a:t>					slaapstoornissen</a:t>
            </a:r>
          </a:p>
          <a:p>
            <a:r>
              <a:rPr lang="nl-NL" dirty="0"/>
              <a:t>					verhoogde spraakzaamheid</a:t>
            </a:r>
          </a:p>
          <a:p>
            <a:r>
              <a:rPr lang="nl-NL" dirty="0"/>
              <a:t>					angst, agressie</a:t>
            </a:r>
          </a:p>
          <a:p>
            <a:endParaRPr lang="nl-NL" dirty="0"/>
          </a:p>
          <a:p>
            <a:r>
              <a:rPr lang="nl-NL" dirty="0"/>
              <a:t>					Meest opvallende, meest gekende 					vorm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399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4A01D-CFB3-BEF4-A43C-5EF490F08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C538EB-8991-B297-3A20-23D9683A5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Soorten delier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6BBE72-60DE-1207-4426-6F1594D19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l-NL" dirty="0"/>
              <a:t>Hypo - actief delier:  	sufheid, verminderd alert</a:t>
            </a:r>
            <a:br>
              <a:rPr lang="nl-NL" dirty="0"/>
            </a:br>
            <a:r>
              <a:rPr lang="nl-NL" dirty="0"/>
              <a:t>				bewegingsarmoede &gt; initiatief, eten!</a:t>
            </a:r>
            <a:br>
              <a:rPr lang="nl-NL" dirty="0"/>
            </a:br>
            <a:r>
              <a:rPr lang="nl-NL" dirty="0"/>
              <a:t>				patiënt spreekt weinig, vertraagd</a:t>
            </a:r>
            <a:br>
              <a:rPr lang="nl-NL" dirty="0"/>
            </a:br>
            <a:r>
              <a:rPr lang="nl-NL" dirty="0"/>
              <a:t>				apathie</a:t>
            </a:r>
          </a:p>
          <a:p>
            <a:r>
              <a:rPr lang="nl-NL" dirty="0"/>
              <a:t>					</a:t>
            </a:r>
          </a:p>
          <a:p>
            <a:r>
              <a:rPr lang="nl-NL" dirty="0"/>
              <a:t>					Minder opvallend (“gemakkelijke </a:t>
            </a:r>
            <a:r>
              <a:rPr lang="nl-NL" dirty="0" err="1"/>
              <a:t>patient</a:t>
            </a:r>
            <a:r>
              <a:rPr lang="nl-NL" dirty="0"/>
              <a:t>” / 								depressie)</a:t>
            </a:r>
          </a:p>
          <a:p>
            <a:r>
              <a:rPr lang="nl-NL" dirty="0"/>
              <a:t>					ONDERGEDIAGNOSTICEERD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4543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4CA5F-8CAC-31D5-9725-6634BF374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8B3A0-CCB2-5C70-6660-8D3421693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Soorten delier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6A707F-52F8-00B4-7BA0-F6851F862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Gemengd delier:  afwisselen tussen hypo- en hyperactieve 								vorm</a:t>
            </a:r>
          </a:p>
          <a:p>
            <a:r>
              <a:rPr lang="nl-NL" dirty="0"/>
              <a:t>				  wisselend gedurende de dag</a:t>
            </a:r>
            <a:br>
              <a:rPr lang="nl-NL" dirty="0"/>
            </a:br>
            <a:br>
              <a:rPr lang="nl-NL" dirty="0"/>
            </a:br>
            <a:r>
              <a:rPr lang="nl-NL" dirty="0"/>
              <a:t>			  Nog moeilijker te herkennen ;)								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5221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9B82A-7890-31B4-AB44-42B51C730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FB6D62-345D-330D-1772-23A61D89D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Soorten delier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7857AB-6FBB-F029-40A7-1A6BD2C6C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98525"/>
            <a:ext cx="8005410" cy="4114800"/>
          </a:xfrm>
        </p:spPr>
        <p:txBody>
          <a:bodyPr>
            <a:normAutofit fontScale="77500" lnSpcReduction="20000"/>
          </a:bodyPr>
          <a:lstStyle/>
          <a:p>
            <a:r>
              <a:rPr lang="nl-NL" dirty="0"/>
              <a:t>Ontwenningsdelier:      specifieke vorm van een hyperactief delier 	        				       2 à 3 dagen na stoppen alcohol / 	benzodiazepines</a:t>
            </a:r>
          </a:p>
          <a:p>
            <a:r>
              <a:rPr lang="nl-NL" dirty="0"/>
              <a:t>					</a:t>
            </a:r>
          </a:p>
          <a:p>
            <a:r>
              <a:rPr lang="nl-NL" dirty="0"/>
              <a:t>				        hevige onrust, agitatie</a:t>
            </a:r>
            <a:br>
              <a:rPr lang="nl-NL" dirty="0"/>
            </a:br>
            <a:r>
              <a:rPr lang="nl-NL" dirty="0"/>
              <a:t>			        hallucinaties</a:t>
            </a:r>
          </a:p>
          <a:p>
            <a:r>
              <a:rPr lang="nl-NL" dirty="0"/>
              <a:t>				        verwardheid, agitatie</a:t>
            </a:r>
            <a:br>
              <a:rPr lang="nl-NL" dirty="0"/>
            </a:br>
            <a:r>
              <a:rPr lang="nl-NL" dirty="0"/>
              <a:t>			        tremor</a:t>
            </a:r>
            <a:br>
              <a:rPr lang="nl-NL" dirty="0"/>
            </a:br>
            <a:r>
              <a:rPr lang="nl-NL" dirty="0"/>
              <a:t>			        koorts</a:t>
            </a:r>
            <a:br>
              <a:rPr lang="nl-NL" dirty="0"/>
            </a:br>
            <a:r>
              <a:rPr lang="nl-NL" dirty="0"/>
              <a:t>			        epileptische aanvallen! 	</a:t>
            </a:r>
          </a:p>
          <a:p>
            <a:r>
              <a:rPr lang="nl-NL" dirty="0"/>
              <a:t>				</a:t>
            </a:r>
          </a:p>
          <a:p>
            <a:r>
              <a:rPr lang="nl-NL" dirty="0"/>
              <a:t>				       Specifieke behandeling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1416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75F5D-6A2B-FA87-DEFE-9A67A68BD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F4590-0318-6F80-8954-4F2B21ED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45088-C2BC-379E-4613-3D5D304A7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Definitie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Pathofysiologie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soorten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solidFill>
                  <a:srgbClr val="CC0E7D"/>
                </a:solidFill>
                <a:latin typeface="Museo Sans 500"/>
              </a:rPr>
              <a:t>Casussen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: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belang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van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anamnese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en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klinisch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onderzoek</a:t>
            </a:r>
            <a:endParaRPr lang="en-US" dirty="0">
              <a:solidFill>
                <a:srgbClr val="CC0E7D"/>
              </a:solidFill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internistisch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beeldvorming</a:t>
            </a:r>
            <a:r>
              <a:rPr lang="en-US" dirty="0">
                <a:latin typeface="Museo Sans 500"/>
              </a:rPr>
              <a:t> / EEG</a:t>
            </a:r>
          </a:p>
          <a:p>
            <a:pPr marL="354965" indent="-342900">
              <a:buFont typeface="Calibri"/>
              <a:buChar char="-"/>
            </a:pPr>
            <a:r>
              <a:rPr lang="en-US" dirty="0">
                <a:latin typeface="Museo Sans 500"/>
              </a:rPr>
              <a:t>Risico </a:t>
            </a:r>
            <a:r>
              <a:rPr lang="en-US" dirty="0" err="1">
                <a:latin typeface="Museo Sans 500"/>
              </a:rPr>
              <a:t>factoren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preventie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Behandeling</a:t>
            </a:r>
            <a:r>
              <a:rPr lang="en-US" dirty="0">
                <a:latin typeface="Museo Sans 500"/>
              </a:rPr>
              <a:t> (</a:t>
            </a:r>
            <a:r>
              <a:rPr lang="en-US" dirty="0" err="1">
                <a:latin typeface="Museo Sans 500"/>
              </a:rPr>
              <a:t>alg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–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Opvolging</a:t>
            </a:r>
            <a:endParaRPr lang="en-US" dirty="0"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65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28DE-CD66-00DA-8B6D-79EFDD7557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BE" dirty="0"/>
              <a:t>Kijken, LUISTEREN, BEVRAGEN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18149-0372-8CD0-10B2-47FF4C3CB6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BE" dirty="0"/>
              <a:t>Belang van </a:t>
            </a:r>
          </a:p>
          <a:p>
            <a:r>
              <a:rPr lang="en-BE" dirty="0"/>
              <a:t>een goede (Hetero)anamnese </a:t>
            </a:r>
          </a:p>
          <a:p>
            <a:r>
              <a:rPr lang="en-BE" dirty="0"/>
              <a:t>EEN (GRONDIG) KLINISCH ONDERZOEK (FAST)</a:t>
            </a:r>
          </a:p>
        </p:txBody>
      </p:sp>
    </p:spTree>
    <p:extLst>
      <p:ext uri="{BB962C8B-B14F-4D97-AF65-F5344CB8AC3E}">
        <p14:creationId xmlns:p14="http://schemas.microsoft.com/office/powerpoint/2010/main" val="2054179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0AE8-F1DF-EFDB-EB1F-1538C3FC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Patient 1: ‘verward’ aangetroffen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1D211-BAC2-81A3-F297-EBD81F01F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965" indent="-342900">
              <a:buFontTx/>
              <a:buChar char="-"/>
            </a:pPr>
            <a:r>
              <a:rPr lang="en-GB" dirty="0"/>
              <a:t>75 </a:t>
            </a:r>
            <a:r>
              <a:rPr lang="en-GB" dirty="0" err="1"/>
              <a:t>jarige</a:t>
            </a:r>
            <a:r>
              <a:rPr lang="en-GB" dirty="0"/>
              <a:t> man</a:t>
            </a:r>
          </a:p>
          <a:p>
            <a:pPr marL="354965" indent="-342900">
              <a:buFontTx/>
              <a:buChar char="-"/>
            </a:pPr>
            <a:r>
              <a:rPr lang="en-BE" dirty="0"/>
              <a:t>door verpleging ‘verward’ aangetroffen: komen voor medicatie en wassen</a:t>
            </a:r>
          </a:p>
          <a:p>
            <a:pPr marL="354965" indent="-342900">
              <a:buFontTx/>
              <a:buChar char="-"/>
            </a:pPr>
            <a:r>
              <a:rPr lang="en-BE" dirty="0"/>
              <a:t>Alleen wonend</a:t>
            </a:r>
          </a:p>
          <a:p>
            <a:pPr marL="354965" indent="-342900">
              <a:buFontTx/>
              <a:buChar char="-"/>
            </a:pPr>
            <a:r>
              <a:rPr lang="en-BE" dirty="0"/>
              <a:t>Is blijkbaar nog nl. </a:t>
            </a:r>
            <a:r>
              <a:rPr lang="en-GB" dirty="0"/>
              <a:t>o</a:t>
            </a:r>
            <a:r>
              <a:rPr lang="en-BE" dirty="0"/>
              <a:t>pgestaan, tafel gedekt, ontbeten.</a:t>
            </a:r>
          </a:p>
          <a:p>
            <a:pPr marL="12065" indent="0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082494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6E91B-5FBF-96DB-D89A-2CF059EF0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BE078-A497-E91E-A017-50160C3E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Patient 1: ‘verward’ aangetroffen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1C54E-126D-4B76-4C45-759A32161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65" indent="0"/>
            <a:r>
              <a:rPr lang="en-BE" dirty="0"/>
              <a:t>Bij navragen brabbeltaal, woorden die niet kloppen, onrust als men hem niet begrijpt.</a:t>
            </a:r>
          </a:p>
          <a:p>
            <a:pPr marL="12065" indent="0"/>
            <a:r>
              <a:rPr lang="en-BE" dirty="0"/>
              <a:t>Begrijpt opdrachten niet.</a:t>
            </a:r>
          </a:p>
          <a:p>
            <a:pPr marL="12065" indent="0"/>
            <a:r>
              <a:rPr lang="en-BE" dirty="0"/>
              <a:t>Reageert correct in de context (niet verbaal)</a:t>
            </a:r>
          </a:p>
          <a:p>
            <a:pPr marL="12065" indent="0"/>
            <a:r>
              <a:rPr lang="en-BE" dirty="0"/>
              <a:t>Neiging om tegen de dingen R aan te botsen.</a:t>
            </a:r>
          </a:p>
          <a:p>
            <a:pPr marL="12065" indent="0"/>
            <a:endParaRPr lang="en-BE" dirty="0"/>
          </a:p>
          <a:p>
            <a:pPr marL="12065" indent="0"/>
            <a:r>
              <a:rPr lang="en-BE" dirty="0"/>
              <a:t>Geen trauma; geen bloedverdunners</a:t>
            </a:r>
          </a:p>
        </p:txBody>
      </p:sp>
    </p:spTree>
    <p:extLst>
      <p:ext uri="{BB962C8B-B14F-4D97-AF65-F5344CB8AC3E}">
        <p14:creationId xmlns:p14="http://schemas.microsoft.com/office/powerpoint/2010/main" val="1519614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69121-3169-AE47-F11E-CED74B8CF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605B-AC81-776D-17FB-095117269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Patient 1: ‘verward’ aangetroffen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61D3-73DC-5161-EDB2-005837D61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65" indent="0"/>
            <a:r>
              <a:rPr lang="en-BE" dirty="0"/>
              <a:t>Bij KNO:</a:t>
            </a:r>
          </a:p>
          <a:p>
            <a:pPr marL="354965" indent="-342900">
              <a:buFontTx/>
              <a:buChar char="-"/>
            </a:pPr>
            <a:r>
              <a:rPr lang="en-GB" dirty="0"/>
              <a:t>D</a:t>
            </a:r>
            <a:r>
              <a:rPr lang="en-BE" dirty="0"/>
              <a:t>uidelijke afasie</a:t>
            </a:r>
          </a:p>
          <a:p>
            <a:pPr marL="354965" indent="-342900">
              <a:buFontTx/>
              <a:buChar char="-"/>
            </a:pPr>
            <a:r>
              <a:rPr lang="en-BE" dirty="0"/>
              <a:t>R hemianpsie</a:t>
            </a:r>
          </a:p>
          <a:p>
            <a:pPr marL="354965" indent="-342900">
              <a:buFontTx/>
              <a:buChar char="-"/>
            </a:pPr>
            <a:r>
              <a:rPr lang="en-BE" dirty="0"/>
              <a:t>Licht afhangende mondhoek R</a:t>
            </a:r>
          </a:p>
          <a:p>
            <a:pPr marL="354965" indent="-342900">
              <a:buFontTx/>
              <a:buChar char="-"/>
            </a:pPr>
            <a:r>
              <a:rPr lang="en-BE" dirty="0"/>
              <a:t>Babinski R</a:t>
            </a:r>
          </a:p>
        </p:txBody>
      </p:sp>
    </p:spTree>
    <p:extLst>
      <p:ext uri="{BB962C8B-B14F-4D97-AF65-F5344CB8AC3E}">
        <p14:creationId xmlns:p14="http://schemas.microsoft.com/office/powerpoint/2010/main" val="714401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E5267-6943-019B-426C-B23EFA49C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46E2-4B38-0C5E-7E3C-3696B380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Patient 1: ‘verward’ aangetroffen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C0FCA-8164-4A0A-C18B-2871A1B09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65" indent="0"/>
            <a:r>
              <a:rPr lang="en-BE" dirty="0"/>
              <a:t>R hemibeeld met afasie en hemianopsie: letsel L hemisfeer</a:t>
            </a:r>
          </a:p>
          <a:p>
            <a:pPr marL="12065" indent="0"/>
            <a:r>
              <a:rPr lang="en-BE" dirty="0"/>
              <a:t>DD bloeding</a:t>
            </a:r>
          </a:p>
          <a:p>
            <a:pPr marL="12065" indent="0"/>
            <a:r>
              <a:rPr lang="en-BE" dirty="0"/>
              <a:t>DD iCVA: trombolyse kandidaat?</a:t>
            </a:r>
          </a:p>
          <a:p>
            <a:pPr marL="12065" indent="0"/>
            <a:r>
              <a:rPr lang="en-BE" dirty="0"/>
              <a:t>(DD lesioneel na epilepsie)</a:t>
            </a:r>
          </a:p>
          <a:p>
            <a:pPr marL="12065" indent="0"/>
            <a:r>
              <a:rPr lang="en-BE" dirty="0"/>
              <a:t>(DD SDH)</a:t>
            </a:r>
          </a:p>
          <a:p>
            <a:pPr marL="12065" indent="0"/>
            <a:endParaRPr lang="en-BE" dirty="0"/>
          </a:p>
          <a:p>
            <a:pPr marL="12065" indent="0"/>
            <a:r>
              <a:rPr lang="en-BE" dirty="0"/>
              <a:t>Frontaal/occipitaal CVA: atypisch beeld </a:t>
            </a:r>
          </a:p>
          <a:p>
            <a:pPr marL="12065" indent="0"/>
            <a:r>
              <a:rPr lang="en-BE" dirty="0"/>
              <a:t>Elke LATERALISATIE is klinisch van betekenis.</a:t>
            </a:r>
          </a:p>
        </p:txBody>
      </p:sp>
    </p:spTree>
    <p:extLst>
      <p:ext uri="{BB962C8B-B14F-4D97-AF65-F5344CB8AC3E}">
        <p14:creationId xmlns:p14="http://schemas.microsoft.com/office/powerpoint/2010/main" val="259794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F8889-B015-C5E0-6577-8C9A9FA4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Patient 2: gewijzigd BWZ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30BC6-F696-9BD1-C188-1D3444061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78 jarige vrouw, samenwonend met partner.</a:t>
            </a:r>
          </a:p>
          <a:p>
            <a:r>
              <a:rPr lang="en-BE" dirty="0"/>
              <a:t>Gisteren nog alles in orde.</a:t>
            </a:r>
          </a:p>
          <a:p>
            <a:r>
              <a:rPr lang="en-BE" dirty="0"/>
              <a:t>Is nu suf en vertraagd, reageert anders, is afwezig, soms wat wakkerder, dan weer staren.</a:t>
            </a:r>
          </a:p>
          <a:p>
            <a:r>
              <a:rPr lang="en-BE" dirty="0"/>
              <a:t>Niet ziek, geen koorts,…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75304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AC301-F9C3-6DE1-EB5E-5E4BF485B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9DE80-9398-B40A-E05B-7749F478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Patient 2: gewijzigd BWZ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07334-5433-01FD-50F8-47ABE8B02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Bij navragen in weken voordien al korte episodes van afwezigheid,</a:t>
            </a:r>
          </a:p>
          <a:p>
            <a:r>
              <a:rPr lang="en-BE" dirty="0"/>
              <a:t>wat ingedaald BWZ</a:t>
            </a:r>
          </a:p>
          <a:p>
            <a:endParaRPr lang="en-BE" dirty="0"/>
          </a:p>
          <a:p>
            <a:r>
              <a:rPr lang="en-BE" dirty="0"/>
              <a:t>Bij navragen 3 weken geleden gevallen op hoofd, uitgegleden, gewoon weer rechtgestaan. </a:t>
            </a:r>
          </a:p>
          <a:p>
            <a:r>
              <a:rPr lang="en-BE" dirty="0"/>
              <a:t>Onder NOAC voor VKF.</a:t>
            </a:r>
          </a:p>
        </p:txBody>
      </p:sp>
    </p:spTree>
    <p:extLst>
      <p:ext uri="{BB962C8B-B14F-4D97-AF65-F5344CB8AC3E}">
        <p14:creationId xmlns:p14="http://schemas.microsoft.com/office/powerpoint/2010/main" val="1580895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188DD-BF38-0A5B-A1EA-40437FAEC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66B1C-370F-C33E-DE2C-4512EAAC9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Patient 2: gewijzigd BWZ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1005D-7D57-6372-C12F-5AFF450E0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Bij KNO:</a:t>
            </a:r>
          </a:p>
          <a:p>
            <a:pPr marL="354965" indent="-342900">
              <a:buFontTx/>
              <a:buChar char="-"/>
            </a:pPr>
            <a:r>
              <a:rPr lang="en-GB" dirty="0"/>
              <a:t>Vitale parameters intact</a:t>
            </a:r>
          </a:p>
          <a:p>
            <a:pPr marL="354965" indent="-342900">
              <a:buFontTx/>
              <a:buChar char="-"/>
            </a:pPr>
            <a:r>
              <a:rPr lang="en-GB" dirty="0"/>
              <a:t>P</a:t>
            </a:r>
            <a:r>
              <a:rPr lang="en-BE" dirty="0"/>
              <a:t>te niet responsief, starend; voert geen opdrachten uit</a:t>
            </a:r>
          </a:p>
          <a:p>
            <a:pPr marL="354965" indent="-342900">
              <a:buFontTx/>
              <a:buChar char="-"/>
            </a:pPr>
            <a:r>
              <a:rPr lang="en-BE" dirty="0"/>
              <a:t>Kleine schokkende oogbewegingen naar L</a:t>
            </a:r>
          </a:p>
          <a:p>
            <a:pPr marL="354965" indent="-342900">
              <a:buFontTx/>
              <a:buChar char="-"/>
            </a:pPr>
            <a:r>
              <a:rPr lang="en-BE" dirty="0"/>
              <a:t>Geen duidelijke lateralisatie behalve Babinski L</a:t>
            </a:r>
          </a:p>
          <a:p>
            <a:pPr marL="12065" indent="0"/>
            <a:endParaRPr lang="en-BE" dirty="0"/>
          </a:p>
          <a:p>
            <a:pPr marL="354965" indent="-342900">
              <a:buFontTx/>
              <a:buChar char="-"/>
            </a:pPr>
            <a:endParaRPr lang="en-BE" dirty="0"/>
          </a:p>
          <a:p>
            <a:pPr marL="354965" indent="-342900">
              <a:buFontTx/>
              <a:buChar char="-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20916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ED64-CD92-A1BA-4359-6C179F6F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Patient 3: laatste dagen verward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A17C0-E544-5783-31A7-242936DAF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70 jarige man.</a:t>
            </a:r>
          </a:p>
          <a:p>
            <a:r>
              <a:rPr lang="en-BE" dirty="0"/>
              <a:t>Laatste dagen wat koortsig, minder gedronken, pijn bij het plassen.</a:t>
            </a:r>
          </a:p>
          <a:p>
            <a:r>
              <a:rPr lang="en-BE" dirty="0"/>
              <a:t>Vannacht vroegtijdig wakker, dacht dat het al morgen was en dat hij moest gaan werken.</a:t>
            </a:r>
          </a:p>
          <a:p>
            <a:r>
              <a:rPr lang="en-BE" dirty="0"/>
              <a:t>Gisteren zoon aanzien voor zijn broer.</a:t>
            </a:r>
          </a:p>
        </p:txBody>
      </p:sp>
    </p:spTree>
    <p:extLst>
      <p:ext uri="{BB962C8B-B14F-4D97-AF65-F5344CB8AC3E}">
        <p14:creationId xmlns:p14="http://schemas.microsoft.com/office/powerpoint/2010/main" val="3749127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E4CFD-C4BA-8CE3-30EB-139EF61C6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A3C4-E53E-7AA4-67F5-9C1C6692A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Patient 3: laatste dagen verward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E434C-7D4D-E2EE-C9D6-E90EF2727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Reeds delier gedaan bij ziekenhuisopname nav. THP 3 jaar geleden</a:t>
            </a:r>
          </a:p>
          <a:p>
            <a:endParaRPr lang="en-BE" dirty="0"/>
          </a:p>
          <a:p>
            <a:r>
              <a:rPr lang="en-BE" dirty="0"/>
              <a:t>Bij navragen laatste 6 m. achteruitgang cognitie op meerdere fronten:</a:t>
            </a:r>
          </a:p>
          <a:p>
            <a:pPr marL="354965" indent="-342900">
              <a:buFontTx/>
              <a:buChar char="-"/>
            </a:pPr>
            <a:r>
              <a:rPr lang="en-BE" dirty="0"/>
              <a:t>IADL (TV, laptop)</a:t>
            </a:r>
          </a:p>
          <a:p>
            <a:pPr marL="354965" indent="-342900">
              <a:buFontTx/>
              <a:buChar char="-"/>
            </a:pPr>
            <a:r>
              <a:rPr lang="en-GB" dirty="0"/>
              <a:t>O</a:t>
            </a:r>
            <a:r>
              <a:rPr lang="en-BE" dirty="0"/>
              <a:t>p vakantie in hotel desorientatie in ruimte en tijd</a:t>
            </a:r>
          </a:p>
          <a:p>
            <a:pPr marL="354965" indent="-342900">
              <a:buFontTx/>
              <a:buChar char="-"/>
            </a:pPr>
            <a:r>
              <a:rPr lang="en-BE" dirty="0"/>
              <a:t>Vergeten</a:t>
            </a:r>
          </a:p>
        </p:txBody>
      </p:sp>
    </p:spTree>
    <p:extLst>
      <p:ext uri="{BB962C8B-B14F-4D97-AF65-F5344CB8AC3E}">
        <p14:creationId xmlns:p14="http://schemas.microsoft.com/office/powerpoint/2010/main" val="3641264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4C0A3-B6E2-F0A2-4159-AF41CE95C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2B007-FB51-A469-2EF2-D7423254E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Patient 3: laatste dagen verward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F6DF4-6006-3DDB-21AC-D15B1A2F9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BE" dirty="0"/>
              <a:t>KNO:</a:t>
            </a:r>
          </a:p>
          <a:p>
            <a:pPr marL="354965" indent="-342900">
              <a:buFontTx/>
              <a:buChar char="-"/>
            </a:pPr>
            <a:r>
              <a:rPr lang="en-GB" dirty="0"/>
              <a:t>D</a:t>
            </a:r>
            <a:r>
              <a:rPr lang="en-BE" dirty="0"/>
              <a:t>esorientatie, erg onrustig, geagiteerd</a:t>
            </a:r>
          </a:p>
          <a:p>
            <a:pPr marL="354965" indent="-342900">
              <a:buFontTx/>
              <a:buChar char="-"/>
            </a:pPr>
            <a:r>
              <a:rPr lang="en-BE" dirty="0"/>
              <a:t>verkeerd inschatten huidige situatie</a:t>
            </a:r>
          </a:p>
          <a:p>
            <a:pPr marL="354965" indent="-342900">
              <a:buFontTx/>
              <a:buChar char="-"/>
            </a:pPr>
            <a:r>
              <a:rPr lang="en-GB" dirty="0"/>
              <a:t>b</a:t>
            </a:r>
            <a:r>
              <a:rPr lang="en-BE" dirty="0"/>
              <a:t>laasretentie bij percussie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82252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CC632-8CC2-4051-B253-577AE32DE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C7CE0-3D42-DA83-6EC2-8F98AC47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Patient 3: laatste dagen verward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A6C03-8BB7-E6BD-9B1E-3C11D5B2F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BE" dirty="0"/>
              <a:t>Aanvullend:</a:t>
            </a:r>
          </a:p>
          <a:p>
            <a:pPr marL="354965" indent="-342900">
              <a:buFontTx/>
              <a:buChar char="-"/>
            </a:pPr>
            <a:r>
              <a:rPr lang="en-GB" dirty="0"/>
              <a:t>L</a:t>
            </a:r>
            <a:r>
              <a:rPr lang="en-BE" dirty="0"/>
              <a:t>abo met fors CRP maar ook hyperNa+</a:t>
            </a:r>
          </a:p>
          <a:p>
            <a:pPr marL="354965" indent="-342900">
              <a:buFontTx/>
              <a:buChar char="-"/>
            </a:pPr>
            <a:r>
              <a:rPr lang="en-BE" dirty="0"/>
              <a:t>Sondage: 800 cc UMO passend bij UWI</a:t>
            </a:r>
          </a:p>
          <a:p>
            <a:r>
              <a:rPr lang="en-BE" dirty="0"/>
              <a:t>In acute fase MMSE 16/30</a:t>
            </a:r>
          </a:p>
          <a:p>
            <a:endParaRPr lang="en-BE" dirty="0"/>
          </a:p>
          <a:p>
            <a:r>
              <a:rPr lang="en-BE" dirty="0"/>
              <a:t>Controle MMSE na 3 m. 20/30 met recall -3, desorientatie tijd -4, ruimte -1</a:t>
            </a:r>
          </a:p>
          <a:p>
            <a:r>
              <a:rPr lang="en-BE" dirty="0"/>
              <a:t>Controle Kloktest: cijfers verkeerd, wijzers weet niet hoe eraan te beginnen</a:t>
            </a:r>
          </a:p>
        </p:txBody>
      </p:sp>
    </p:spTree>
    <p:extLst>
      <p:ext uri="{BB962C8B-B14F-4D97-AF65-F5344CB8AC3E}">
        <p14:creationId xmlns:p14="http://schemas.microsoft.com/office/powerpoint/2010/main" val="3921722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DFC77-BD03-3BBC-A111-310EABD2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70EFF-C837-2F65-01A3-E91B4900A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FC0AE-F353-71F4-5935-31A564C04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Definitie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Pathofysiologie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soorten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Casussen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belang</a:t>
            </a:r>
            <a:r>
              <a:rPr lang="en-US" dirty="0">
                <a:latin typeface="Museo Sans 500"/>
              </a:rPr>
              <a:t> van </a:t>
            </a:r>
            <a:r>
              <a:rPr lang="en-US" dirty="0" err="1">
                <a:latin typeface="Museo Sans 500"/>
              </a:rPr>
              <a:t>anamnese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klinisch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solidFill>
                  <a:srgbClr val="CC0E7D"/>
                </a:solidFill>
                <a:latin typeface="Museo Sans 500"/>
              </a:rPr>
              <a:t>Bijkomende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onderzoeken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: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internistisch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/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beeldvorming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/ EEG / LP</a:t>
            </a:r>
            <a:endParaRPr lang="en-US" dirty="0">
              <a:solidFill>
                <a:srgbClr val="CC0E7D"/>
              </a:solidFill>
              <a:highlight>
                <a:srgbClr val="CC0E7D"/>
              </a:highlight>
            </a:endParaRPr>
          </a:p>
          <a:p>
            <a:pPr marL="354965" indent="-342900">
              <a:buFont typeface="Calibri"/>
              <a:buChar char="-"/>
            </a:pPr>
            <a:r>
              <a:rPr lang="en-US" dirty="0">
                <a:latin typeface="Museo Sans 500"/>
              </a:rPr>
              <a:t>Risico </a:t>
            </a:r>
            <a:r>
              <a:rPr lang="en-US" dirty="0" err="1">
                <a:latin typeface="Museo Sans 500"/>
              </a:rPr>
              <a:t>factoren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preventie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Behandeling</a:t>
            </a:r>
            <a:r>
              <a:rPr lang="en-US" dirty="0">
                <a:latin typeface="Museo Sans 500"/>
              </a:rPr>
              <a:t> (</a:t>
            </a:r>
            <a:r>
              <a:rPr lang="en-US" dirty="0" err="1">
                <a:latin typeface="Museo Sans 500"/>
              </a:rPr>
              <a:t>alg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–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Opvolging</a:t>
            </a:r>
            <a:endParaRPr lang="en-US" dirty="0"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78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90A754-A3E6-205A-9ECB-8043A098C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Beleid:  internistisch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9CDDCA-CC0A-BCFC-D3D7-580C513DD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Labo : </a:t>
            </a:r>
            <a:br>
              <a:rPr lang="nl-NL" dirty="0"/>
            </a:br>
            <a:br>
              <a:rPr lang="nl-NL" dirty="0"/>
            </a:br>
            <a:r>
              <a:rPr lang="nl-NL" dirty="0"/>
              <a:t>er is (momenteel) nog geen specifieke </a:t>
            </a:r>
            <a:r>
              <a:rPr lang="nl-NL" dirty="0" err="1"/>
              <a:t>biomerker</a:t>
            </a:r>
            <a:r>
              <a:rPr lang="nl-NL" dirty="0"/>
              <a:t> </a:t>
            </a:r>
            <a:br>
              <a:rPr lang="nl-NL" dirty="0"/>
            </a:br>
            <a:br>
              <a:rPr lang="nl-NL" dirty="0"/>
            </a:br>
            <a:r>
              <a:rPr lang="nl-NL" dirty="0"/>
              <a:t>labo – onderzoek: om onderliggende oorzaak uit te sluiten</a:t>
            </a:r>
            <a:br>
              <a:rPr lang="nl-NL" dirty="0"/>
            </a:br>
            <a:br>
              <a:rPr lang="nl-NL" dirty="0"/>
            </a:br>
            <a:r>
              <a:rPr lang="nl-NL" dirty="0"/>
              <a:t>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18726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71F8A-D634-FE52-5BEC-29FB4EF3B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AA24DB-C006-063B-1F29-5F08D3F71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Beleid:  internistisch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ECF4FD-D77E-5094-2B0C-CACE96123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5FEEE3A-8B6C-41D7-4D62-A7EFE8DD1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105137"/>
              </p:ext>
            </p:extLst>
          </p:nvPr>
        </p:nvGraphicFramePr>
        <p:xfrm>
          <a:off x="864300" y="1365834"/>
          <a:ext cx="7415400" cy="3278608"/>
        </p:xfrm>
        <a:graphic>
          <a:graphicData uri="http://schemas.openxmlformats.org/drawingml/2006/table">
            <a:tbl>
              <a:tblPr/>
              <a:tblGrid>
                <a:gridCol w="3707700">
                  <a:extLst>
                    <a:ext uri="{9D8B030D-6E8A-4147-A177-3AD203B41FA5}">
                      <a16:colId xmlns:a16="http://schemas.microsoft.com/office/drawing/2014/main" val="3119015715"/>
                    </a:ext>
                  </a:extLst>
                </a:gridCol>
                <a:gridCol w="3707700">
                  <a:extLst>
                    <a:ext uri="{9D8B030D-6E8A-4147-A177-3AD203B41FA5}">
                      <a16:colId xmlns:a16="http://schemas.microsoft.com/office/drawing/2014/main" val="3236809302"/>
                    </a:ext>
                  </a:extLst>
                </a:gridCol>
              </a:tblGrid>
              <a:tr h="343903">
                <a:tc>
                  <a:txBody>
                    <a:bodyPr/>
                    <a:lstStyle/>
                    <a:p>
                      <a:r>
                        <a:rPr lang="nl-BE" sz="1700"/>
                        <a:t>Onderzoek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700"/>
                        <a:t>Reden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955258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r>
                        <a:rPr lang="nl-BE" sz="1700" b="1"/>
                        <a:t>CRP / WBC (leukocyten)</a:t>
                      </a:r>
                      <a:endParaRPr lang="nl-BE" sz="1700"/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700"/>
                        <a:t>Opsporen van infectie/inflammatie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479280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r>
                        <a:rPr lang="nn-NO" sz="1700" b="1"/>
                        <a:t>Elektrolyten (Na⁺, K⁺, Ca²⁺, Mg²⁺)</a:t>
                      </a:r>
                      <a:endParaRPr lang="nn-NO" sz="1700"/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700"/>
                        <a:t>Stoornissen kunnen delier uitlokken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363854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r>
                        <a:rPr lang="nl-BE" sz="1700" b="1"/>
                        <a:t>Nierfunctie (ureum, creatinine)</a:t>
                      </a:r>
                      <a:endParaRPr lang="nl-BE" sz="1700"/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700"/>
                        <a:t>Nierinsufficiëntie of dehydratie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422427"/>
                  </a:ext>
                </a:extLst>
              </a:tr>
              <a:tr h="601830">
                <a:tc>
                  <a:txBody>
                    <a:bodyPr/>
                    <a:lstStyle/>
                    <a:p>
                      <a:r>
                        <a:rPr lang="nl-BE" sz="1700" b="1"/>
                        <a:t>Leverfuncties (ASAT, ALAT, GGT, bilirubine)</a:t>
                      </a:r>
                      <a:endParaRPr lang="nl-BE" sz="1700"/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700" dirty="0"/>
                        <a:t>Leverfalen kan leiden tot hepatische encefalopathie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3923684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r>
                        <a:rPr lang="nl-BE" sz="1700" b="1"/>
                        <a:t>Glycemie</a:t>
                      </a:r>
                      <a:endParaRPr lang="nl-BE" sz="1700"/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700" dirty="0"/>
                        <a:t>Hypo- of hyperglycemie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128899"/>
                  </a:ext>
                </a:extLst>
              </a:tr>
              <a:tr h="343903">
                <a:tc>
                  <a:txBody>
                    <a:bodyPr/>
                    <a:lstStyle/>
                    <a:p>
                      <a:r>
                        <a:rPr lang="nl-NL" sz="1700" b="1"/>
                        <a:t>TSH en eventueel vrij T4</a:t>
                      </a:r>
                      <a:endParaRPr lang="nl-NL" sz="1700"/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700"/>
                        <a:t>Schildklierstoornissen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244900"/>
                  </a:ext>
                </a:extLst>
              </a:tr>
              <a:tr h="601830">
                <a:tc>
                  <a:txBody>
                    <a:bodyPr/>
                    <a:lstStyle/>
                    <a:p>
                      <a:r>
                        <a:rPr lang="nl-BE" sz="1700" b="1"/>
                        <a:t>Vitamine B12, foliumzuur</a:t>
                      </a:r>
                      <a:endParaRPr lang="nl-BE" sz="1700"/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700" dirty="0"/>
                        <a:t>Tekorten kunnen neurologische symptomen veroorzaken</a:t>
                      </a:r>
                    </a:p>
                  </a:txBody>
                  <a:tcPr marL="85976" marR="85976" marT="42988" marB="429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93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807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4DF75-BCEA-7B26-66D3-D49BC94B9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18002-2081-E24C-D26C-E5C84ED6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Beleid:  internistisch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FE61E-8C74-5692-5307-AE1D14B8E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URINE: 	sediment / cultuur</a:t>
            </a:r>
          </a:p>
          <a:p>
            <a:r>
              <a:rPr lang="nl-NL" dirty="0"/>
              <a:t>				urineweginfectie uitsluiten </a:t>
            </a:r>
          </a:p>
          <a:p>
            <a:endParaRPr lang="nl-NL" dirty="0"/>
          </a:p>
          <a:p>
            <a:r>
              <a:rPr lang="nl-NL" dirty="0"/>
              <a:t>ECG : acuut myocardinfarct uitsluiten</a:t>
            </a:r>
          </a:p>
          <a:p>
            <a:endParaRPr lang="nl-NL" dirty="0"/>
          </a:p>
          <a:p>
            <a:r>
              <a:rPr lang="nl-NL" dirty="0"/>
              <a:t>(Aanvullend: arteriële bloedgassen, </a:t>
            </a:r>
            <a:r>
              <a:rPr lang="nl-NL" dirty="0" err="1"/>
              <a:t>hemoculturen</a:t>
            </a:r>
            <a:r>
              <a:rPr lang="nl-NL" dirty="0"/>
              <a:t>, cortisol – spiegel)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49191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A12A3-109A-EC04-1B82-C5620E407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Aanvullend neurologisch onderzoek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2B4C9-092B-05B5-E31E-4BB14227A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b="1" dirty="0"/>
              <a:t>CT hersenen laagdrempelig </a:t>
            </a:r>
            <a:r>
              <a:rPr lang="en-BE" dirty="0"/>
              <a:t>!!! </a:t>
            </a:r>
            <a:r>
              <a:rPr lang="en-GB" dirty="0"/>
              <a:t>A</a:t>
            </a:r>
            <a:r>
              <a:rPr lang="en-BE" dirty="0"/>
              <a:t>ltijd eerst zonder contrast!!!</a:t>
            </a:r>
          </a:p>
          <a:p>
            <a:r>
              <a:rPr lang="en-BE" dirty="0"/>
              <a:t>Zeker:</a:t>
            </a:r>
            <a:endParaRPr lang="en-GB" dirty="0"/>
          </a:p>
          <a:p>
            <a:pPr marL="354965" indent="-342900">
              <a:buFontTx/>
              <a:buChar char="-"/>
            </a:pPr>
            <a:r>
              <a:rPr lang="en-GB" dirty="0" err="1"/>
              <a:t>bij</a:t>
            </a:r>
            <a:r>
              <a:rPr lang="en-GB" dirty="0"/>
              <a:t> trauma</a:t>
            </a:r>
          </a:p>
          <a:p>
            <a:pPr marL="354965" indent="-342900">
              <a:buFontTx/>
              <a:buChar char="-"/>
            </a:pPr>
            <a:r>
              <a:rPr lang="en-GB" dirty="0" err="1"/>
              <a:t>bij</a:t>
            </a:r>
            <a:r>
              <a:rPr lang="en-GB" dirty="0"/>
              <a:t> </a:t>
            </a:r>
            <a:r>
              <a:rPr lang="en-GB" dirty="0" err="1"/>
              <a:t>neurologische</a:t>
            </a:r>
            <a:r>
              <a:rPr lang="en-GB" dirty="0"/>
              <a:t> </a:t>
            </a:r>
            <a:r>
              <a:rPr lang="en-GB" dirty="0" err="1"/>
              <a:t>uitval</a:t>
            </a:r>
            <a:endParaRPr lang="en-GB" dirty="0"/>
          </a:p>
          <a:p>
            <a:pPr marL="12065" indent="0"/>
            <a:endParaRPr lang="en-GB" dirty="0"/>
          </a:p>
          <a:p>
            <a:pPr marL="12065" indent="0"/>
            <a:r>
              <a:rPr lang="en-GB" dirty="0" err="1"/>
              <a:t>SDHematoom</a:t>
            </a:r>
            <a:r>
              <a:rPr lang="en-GB" dirty="0"/>
              <a:t>, </a:t>
            </a:r>
            <a:r>
              <a:rPr lang="en-GB" dirty="0" err="1"/>
              <a:t>hygroom</a:t>
            </a:r>
            <a:endParaRPr lang="en-GB" dirty="0"/>
          </a:p>
          <a:p>
            <a:pPr marL="12065" indent="0"/>
            <a:r>
              <a:rPr lang="en-GB" dirty="0" err="1"/>
              <a:t>Hersenmetastasen</a:t>
            </a:r>
            <a:endParaRPr lang="en-GB" dirty="0"/>
          </a:p>
          <a:p>
            <a:pPr marL="12065" indent="0"/>
            <a:r>
              <a:rPr lang="en-GB" dirty="0" err="1"/>
              <a:t>Bloeding</a:t>
            </a:r>
            <a:r>
              <a:rPr lang="en-GB" dirty="0"/>
              <a:t>/</a:t>
            </a:r>
            <a:r>
              <a:rPr lang="en-GB" dirty="0" err="1"/>
              <a:t>iCVA</a:t>
            </a:r>
            <a:r>
              <a:rPr lang="en-GB" dirty="0"/>
              <a:t>/</a:t>
            </a:r>
            <a:r>
              <a:rPr lang="en-GB" dirty="0" err="1"/>
              <a:t>tumor</a:t>
            </a:r>
            <a:r>
              <a:rPr lang="en-GB" dirty="0"/>
              <a:t> occipital of </a:t>
            </a:r>
            <a:r>
              <a:rPr lang="en-GB" dirty="0" err="1"/>
              <a:t>frontaal</a:t>
            </a:r>
            <a:r>
              <a:rPr lang="en-GB" dirty="0"/>
              <a:t>.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553160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05702-DFB5-0812-319B-2EE05B19A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Aanvullend neurologisch onderzoek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8ABAD-EFA2-0F5D-51A7-9F52177CA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b="1" dirty="0"/>
              <a:t>Lumbaal punctie</a:t>
            </a:r>
            <a:r>
              <a:rPr lang="en-BE" dirty="0"/>
              <a:t>:</a:t>
            </a:r>
          </a:p>
          <a:p>
            <a:pPr marL="354965" indent="-342900">
              <a:buFontTx/>
              <a:buChar char="-"/>
            </a:pPr>
            <a:r>
              <a:rPr lang="en-GB" dirty="0"/>
              <a:t>a</a:t>
            </a:r>
            <a:r>
              <a:rPr lang="en-BE" dirty="0"/>
              <a:t>ls nekstijf (cave oudere pt.)</a:t>
            </a:r>
          </a:p>
          <a:p>
            <a:pPr marL="354965" indent="-342900">
              <a:buFontTx/>
              <a:buChar char="-"/>
            </a:pPr>
            <a:r>
              <a:rPr lang="en-BE" dirty="0"/>
              <a:t>als CRP zonder infectiebron (UMO/THX)</a:t>
            </a:r>
          </a:p>
          <a:p>
            <a:pPr marL="354965" indent="-342900">
              <a:buFontTx/>
              <a:buChar char="-"/>
            </a:pPr>
            <a:r>
              <a:rPr lang="en-BE" dirty="0"/>
              <a:t>vermoeden encefalitis</a:t>
            </a:r>
          </a:p>
          <a:p>
            <a:pPr marL="354965" indent="-342900">
              <a:buFontTx/>
              <a:buChar char="-"/>
            </a:pPr>
            <a:endParaRPr lang="en-BE" dirty="0"/>
          </a:p>
          <a:p>
            <a:pPr marL="12065" indent="0"/>
            <a:r>
              <a:rPr lang="en-BE" i="1" dirty="0"/>
              <a:t>Niet als NOAC/LMWH</a:t>
            </a:r>
          </a:p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108365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7A877-C2CE-3CB4-BBF3-E9AB11FFD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Aanvullend neurologisch onderzoek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5464C-5AE4-7D04-C92F-96061AC26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EEG: niet convulsieve status epilepticus</a:t>
            </a:r>
          </a:p>
          <a:p>
            <a:r>
              <a:rPr lang="en-BE" dirty="0"/>
              <a:t>- verhaal, epileptogene focus op CT hersenen</a:t>
            </a:r>
          </a:p>
          <a:p>
            <a:r>
              <a:rPr lang="en-BE" dirty="0"/>
              <a:t>- </a:t>
            </a:r>
            <a:r>
              <a:rPr lang="en-GB" dirty="0"/>
              <a:t>a</a:t>
            </a:r>
            <a:r>
              <a:rPr lang="en-BE" dirty="0"/>
              <a:t>anwijzingen voor epilepsie bij KNO (blikdwang, schokkende oogbewegingen, Babinski)</a:t>
            </a:r>
          </a:p>
        </p:txBody>
      </p:sp>
    </p:spTree>
    <p:extLst>
      <p:ext uri="{BB962C8B-B14F-4D97-AF65-F5344CB8AC3E}">
        <p14:creationId xmlns:p14="http://schemas.microsoft.com/office/powerpoint/2010/main" val="3298465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A6408-378D-6F61-9322-932A8EA13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30DBF-C634-3526-CCEF-66889B38C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590DE-AC7A-9EA1-71EB-1B3C0FD45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Definitie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Pathofysiologie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soorten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Casussen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belang</a:t>
            </a:r>
            <a:r>
              <a:rPr lang="en-US" dirty="0">
                <a:latin typeface="Museo Sans 500"/>
              </a:rPr>
              <a:t> van </a:t>
            </a:r>
            <a:r>
              <a:rPr lang="en-US" dirty="0" err="1">
                <a:latin typeface="Museo Sans 500"/>
              </a:rPr>
              <a:t>anamnese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klinisch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internistisch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beeldvorming</a:t>
            </a:r>
            <a:r>
              <a:rPr lang="en-US" dirty="0">
                <a:latin typeface="Museo Sans 500"/>
              </a:rPr>
              <a:t> / EEG</a:t>
            </a:r>
            <a:endParaRPr lang="en-US" dirty="0"/>
          </a:p>
          <a:p>
            <a:pPr marL="354965" indent="-342900">
              <a:buFont typeface="Calibri"/>
              <a:buChar char="-"/>
            </a:pPr>
            <a:r>
              <a:rPr lang="en-US" dirty="0">
                <a:solidFill>
                  <a:srgbClr val="CC0E7D"/>
                </a:solidFill>
                <a:latin typeface="Museo Sans 500"/>
              </a:rPr>
              <a:t>Risico -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factoren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en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preventie</a:t>
            </a:r>
            <a:endParaRPr lang="en-US" dirty="0">
              <a:solidFill>
                <a:srgbClr val="CC0E7D"/>
              </a:solidFill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Behandeling</a:t>
            </a:r>
            <a:r>
              <a:rPr lang="en-US" dirty="0">
                <a:latin typeface="Museo Sans 500"/>
              </a:rPr>
              <a:t> (</a:t>
            </a:r>
            <a:r>
              <a:rPr lang="en-US" dirty="0" err="1">
                <a:latin typeface="Museo Sans 500"/>
              </a:rPr>
              <a:t>alg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–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Opvolging</a:t>
            </a:r>
            <a:endParaRPr lang="en-US" dirty="0"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16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356E65-0A9B-F6FA-D5AC-9F10A424C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34"/>
            <a:ext cx="7886700" cy="828675"/>
          </a:xfrm>
        </p:spPr>
        <p:txBody>
          <a:bodyPr/>
          <a:lstStyle/>
          <a:p>
            <a:r>
              <a:rPr lang="nl-NL" dirty="0"/>
              <a:t>Risico factoren</a:t>
            </a:r>
            <a:endParaRPr lang="nl-BE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B86FEDEE-4F09-1088-5BBD-530E4FA83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038960"/>
              </p:ext>
            </p:extLst>
          </p:nvPr>
        </p:nvGraphicFramePr>
        <p:xfrm>
          <a:off x="990600" y="593725"/>
          <a:ext cx="6629400" cy="4191005"/>
        </p:xfrm>
        <a:graphic>
          <a:graphicData uri="http://schemas.openxmlformats.org/drawingml/2006/table">
            <a:tbl>
              <a:tblPr/>
              <a:tblGrid>
                <a:gridCol w="3314700">
                  <a:extLst>
                    <a:ext uri="{9D8B030D-6E8A-4147-A177-3AD203B41FA5}">
                      <a16:colId xmlns:a16="http://schemas.microsoft.com/office/drawing/2014/main" val="1111939688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2948038826"/>
                    </a:ext>
                  </a:extLst>
                </a:gridCol>
              </a:tblGrid>
              <a:tr h="269401">
                <a:tc>
                  <a:txBody>
                    <a:bodyPr/>
                    <a:lstStyle/>
                    <a:p>
                      <a:r>
                        <a:rPr lang="nl-BE" sz="1000" dirty="0"/>
                        <a:t>Risicofactor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/>
                        <a:t>Uitleg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181038"/>
                  </a:ext>
                </a:extLst>
              </a:tr>
              <a:tr h="474000">
                <a:tc>
                  <a:txBody>
                    <a:bodyPr/>
                    <a:lstStyle/>
                    <a:p>
                      <a:r>
                        <a:rPr lang="nl-BE" sz="1000" b="1"/>
                        <a:t>Hoge leeftijd</a:t>
                      </a:r>
                      <a:r>
                        <a:rPr lang="nl-BE" sz="1000"/>
                        <a:t> (≥ 65 jaar)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000"/>
                        <a:t>Oudere hersenen zijn gevoeliger voor verstoring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335315"/>
                  </a:ext>
                </a:extLst>
              </a:tr>
              <a:tr h="269401">
                <a:tc>
                  <a:txBody>
                    <a:bodyPr/>
                    <a:lstStyle/>
                    <a:p>
                      <a:r>
                        <a:rPr lang="nl-BE" sz="1000" b="1"/>
                        <a:t>Dementie of cognitieve stoornissen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/>
                        <a:t>Grootste risicofactor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6254883"/>
                  </a:ext>
                </a:extLst>
              </a:tr>
              <a:tr h="269401">
                <a:tc>
                  <a:txBody>
                    <a:bodyPr/>
                    <a:lstStyle/>
                    <a:p>
                      <a:r>
                        <a:rPr lang="nl-BE" sz="1000" b="1"/>
                        <a:t>Eerder doorgemaakt delier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/>
                        <a:t>Sterke voorspeller van recidief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632151"/>
                  </a:ext>
                </a:extLst>
              </a:tr>
              <a:tr h="474000">
                <a:tc>
                  <a:txBody>
                    <a:bodyPr/>
                    <a:lstStyle/>
                    <a:p>
                      <a:r>
                        <a:rPr lang="nl-BE" sz="1000" b="1"/>
                        <a:t>Zintuigstoornissen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Slecht horen of zien verhoogt verwarring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011464"/>
                  </a:ext>
                </a:extLst>
              </a:tr>
              <a:tr h="474000">
                <a:tc>
                  <a:txBody>
                    <a:bodyPr/>
                    <a:lstStyle/>
                    <a:p>
                      <a:r>
                        <a:rPr lang="nl-BE" sz="1000" b="1"/>
                        <a:t>Functionele beperkingen / immobiliteit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/>
                        <a:t>Beperkte mobiliteit verhoogt risico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943190"/>
                  </a:ext>
                </a:extLst>
              </a:tr>
              <a:tr h="269401">
                <a:tc>
                  <a:txBody>
                    <a:bodyPr/>
                    <a:lstStyle/>
                    <a:p>
                      <a:r>
                        <a:rPr lang="nl-BE" sz="1000" b="1"/>
                        <a:t>Slaapproblemen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/>
                        <a:t>Verstoring van dag-nachtritme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467746"/>
                  </a:ext>
                </a:extLst>
              </a:tr>
              <a:tr h="474000">
                <a:tc>
                  <a:txBody>
                    <a:bodyPr/>
                    <a:lstStyle/>
                    <a:p>
                      <a:r>
                        <a:rPr lang="nl-NL" sz="1000" b="1"/>
                        <a:t>Depressie</a:t>
                      </a:r>
                      <a:r>
                        <a:rPr lang="nl-NL" sz="1000"/>
                        <a:t> of andere psychiatrische voorgeschiedenis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/>
                        <a:t>Verhoogde kwetsbaarheid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388593"/>
                  </a:ext>
                </a:extLst>
              </a:tr>
              <a:tr h="474000">
                <a:tc>
                  <a:txBody>
                    <a:bodyPr/>
                    <a:lstStyle/>
                    <a:p>
                      <a:r>
                        <a:rPr lang="nl-BE" sz="1000" b="1"/>
                        <a:t>Polyfarmacie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000"/>
                        <a:t>Meer kans op interacties en bijwerkingen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55316"/>
                  </a:ext>
                </a:extLst>
              </a:tr>
              <a:tr h="474000">
                <a:tc>
                  <a:txBody>
                    <a:bodyPr/>
                    <a:lstStyle/>
                    <a:p>
                      <a:r>
                        <a:rPr lang="nl-BE" sz="1000" b="1"/>
                        <a:t>Alcoholmisbruik of afhankelijkheid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/>
                        <a:t>Ontwenningsdelier, verhoogde kwetsbaarheid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390205"/>
                  </a:ext>
                </a:extLst>
              </a:tr>
              <a:tr h="269401">
                <a:tc>
                  <a:txBody>
                    <a:bodyPr/>
                    <a:lstStyle/>
                    <a:p>
                      <a:r>
                        <a:rPr lang="nl-BE" sz="1000" b="1"/>
                        <a:t>Ernstige ondervoeding of dehydratie</a:t>
                      </a:r>
                      <a:endParaRPr lang="nl-BE" sz="1000"/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sz="1000" dirty="0"/>
                        <a:t>Slechte basisconditie</a:t>
                      </a:r>
                    </a:p>
                  </a:txBody>
                  <a:tcPr marL="48271" marR="48271" marT="24135" marB="241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864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503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BB808C-35B4-2414-776D-CC180F687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Preventie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FE2570-449E-9342-618B-6207434A0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596" y="1127124"/>
            <a:ext cx="7886700" cy="3581401"/>
          </a:xfrm>
        </p:spPr>
        <p:txBody>
          <a:bodyPr/>
          <a:lstStyle/>
          <a:p>
            <a:r>
              <a:rPr lang="nl-NL" b="1" dirty="0"/>
              <a:t>1. 🧠 Cognitieve ondersteuning</a:t>
            </a:r>
          </a:p>
          <a:p>
            <a:r>
              <a:rPr lang="nl-NL" dirty="0"/>
              <a:t>Oriënteer regelmatig: tijd, plaats, persoon</a:t>
            </a:r>
          </a:p>
          <a:p>
            <a:r>
              <a:rPr lang="nl-NL" dirty="0"/>
              <a:t>klok en kalender op de kamer</a:t>
            </a:r>
          </a:p>
          <a:p>
            <a:r>
              <a:rPr lang="nl-NL" dirty="0"/>
              <a:t>Stimuleer sociaal contact (familie, vaste zorgverleners)</a:t>
            </a:r>
          </a:p>
          <a:p>
            <a:r>
              <a:rPr lang="nl-NL" dirty="0"/>
              <a:t>Vermijd onnodige isolatie</a:t>
            </a:r>
          </a:p>
          <a:p>
            <a:endParaRPr lang="nl-NL" dirty="0"/>
          </a:p>
          <a:p>
            <a:r>
              <a:rPr lang="nl-NL" b="1" dirty="0"/>
              <a:t>2. 👀👂 Zintuiglijke ondersteuning</a:t>
            </a:r>
          </a:p>
          <a:p>
            <a:r>
              <a:rPr lang="nl-NL" dirty="0"/>
              <a:t>Zorg dat patiënten </a:t>
            </a:r>
            <a:r>
              <a:rPr lang="nl-NL" b="1" dirty="0"/>
              <a:t>bril en hoorapparaat</a:t>
            </a:r>
            <a:r>
              <a:rPr lang="nl-NL" dirty="0"/>
              <a:t> dragen</a:t>
            </a:r>
          </a:p>
          <a:p>
            <a:r>
              <a:rPr lang="nl-NL" dirty="0"/>
              <a:t>Voldoende licht overdag / opzetten: plafondstaren vermijden</a:t>
            </a:r>
          </a:p>
          <a:p>
            <a:endParaRPr lang="nl-NL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15188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E115C-6B42-2F2C-7290-1224AAC69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0DE4A-5046-C144-89F4-3B035BFDE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Preventie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E404C4-170C-1712-2CDB-0D4DE88A0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596" y="1127124"/>
            <a:ext cx="7886700" cy="3581401"/>
          </a:xfrm>
        </p:spPr>
        <p:txBody>
          <a:bodyPr/>
          <a:lstStyle/>
          <a:p>
            <a:r>
              <a:rPr lang="nl-NL" b="1" dirty="0"/>
              <a:t>3. Slaap en waakritme behouden</a:t>
            </a:r>
          </a:p>
          <a:p>
            <a:endParaRPr lang="nl-BE" dirty="0"/>
          </a:p>
          <a:p>
            <a:r>
              <a:rPr lang="nl-BE" dirty="0"/>
              <a:t>-Maximaliseer daglicht overdag</a:t>
            </a:r>
          </a:p>
          <a:p>
            <a:r>
              <a:rPr lang="nl-BE" dirty="0"/>
              <a:t>-Zorg voor donkere, rustige slaapruimte</a:t>
            </a:r>
          </a:p>
          <a:p>
            <a:r>
              <a:rPr lang="nl-BE" dirty="0"/>
              <a:t>-Vermijd slaapmedicatie</a:t>
            </a:r>
            <a:br>
              <a:rPr lang="nl-BE" dirty="0"/>
            </a:br>
            <a:br>
              <a:rPr lang="nl-BE" dirty="0"/>
            </a:br>
            <a:r>
              <a:rPr lang="nl-BE" b="1" dirty="0"/>
              <a:t>4. Hydratatie en voeding</a:t>
            </a:r>
            <a:br>
              <a:rPr lang="nl-BE" dirty="0"/>
            </a:br>
            <a:br>
              <a:rPr lang="nl-BE" dirty="0"/>
            </a:br>
            <a:r>
              <a:rPr lang="nl-BE" dirty="0"/>
              <a:t>-Let op intake / bied hulp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37345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AD5AA-AC9C-6D51-BA95-B3D6B0CC5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20EE73-BAEC-99E5-1D9B-AE987760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Preventie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392B81-C2F2-44FA-D448-C8E111348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596" y="1127124"/>
            <a:ext cx="7886700" cy="3581401"/>
          </a:xfrm>
        </p:spPr>
        <p:txBody>
          <a:bodyPr/>
          <a:lstStyle/>
          <a:p>
            <a:r>
              <a:rPr lang="nl-NL" b="1" dirty="0"/>
              <a:t>5. 🚶‍♀️ Mobilisatie en activiteit</a:t>
            </a:r>
          </a:p>
          <a:p>
            <a:r>
              <a:rPr lang="nl-NL" dirty="0"/>
              <a:t>Stimuleer </a:t>
            </a:r>
            <a:r>
              <a:rPr lang="nl-NL" b="1" dirty="0"/>
              <a:t>vroege mobilisatie</a:t>
            </a:r>
            <a:r>
              <a:rPr lang="nl-NL" dirty="0"/>
              <a:t> (minimaal uit bed komen / opzitten)</a:t>
            </a:r>
          </a:p>
          <a:p>
            <a:r>
              <a:rPr lang="nl-NL" dirty="0"/>
              <a:t>Kinesitherapie inschakelen indien nodig</a:t>
            </a:r>
          </a:p>
          <a:p>
            <a:r>
              <a:rPr lang="nl-NL" dirty="0"/>
              <a:t>Voorkom onnodige bedrust</a:t>
            </a:r>
          </a:p>
          <a:p>
            <a:endParaRPr lang="nl-NL" dirty="0"/>
          </a:p>
          <a:p>
            <a:r>
              <a:rPr lang="nl-NL" b="1" dirty="0"/>
              <a:t>6. 🚽 Voorkom ongemakken</a:t>
            </a:r>
          </a:p>
          <a:p>
            <a:r>
              <a:rPr lang="nl-NL" dirty="0"/>
              <a:t>Controleer op </a:t>
            </a:r>
            <a:r>
              <a:rPr lang="nl-NL" b="1" dirty="0"/>
              <a:t>urineretentie</a:t>
            </a:r>
            <a:r>
              <a:rPr lang="nl-NL" dirty="0"/>
              <a:t> en </a:t>
            </a:r>
            <a:r>
              <a:rPr lang="nl-NL" b="1" dirty="0"/>
              <a:t>obstipatie</a:t>
            </a:r>
            <a:endParaRPr lang="nl-NL" dirty="0"/>
          </a:p>
          <a:p>
            <a:r>
              <a:rPr lang="nl-NL" dirty="0"/>
              <a:t>Vermijd katheters tenzij noodzakelijk</a:t>
            </a:r>
          </a:p>
          <a:p>
            <a:r>
              <a:rPr lang="nl-NL" dirty="0"/>
              <a:t>Zorg voor comfortabele houding en omgeving</a:t>
            </a:r>
          </a:p>
          <a:p>
            <a:endParaRPr lang="nl-NL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166483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BCA1D-DB96-0EE2-DF53-FF4B28E92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763C7A-6234-CF83-5207-153FA54EA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Preventie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19A586-CE34-1D79-816E-D6BCB7DBA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596" y="1127124"/>
            <a:ext cx="7886700" cy="3581401"/>
          </a:xfrm>
        </p:spPr>
        <p:txBody>
          <a:bodyPr/>
          <a:lstStyle/>
          <a:p>
            <a:r>
              <a:rPr lang="nl-NL" b="1" dirty="0"/>
              <a:t>7. 👨‍👩‍👧‍👦 Betrek familie en omgeving (!!!)</a:t>
            </a:r>
          </a:p>
          <a:p>
            <a:r>
              <a:rPr lang="nl-NL" dirty="0"/>
              <a:t>Vraag familie om te helpen bij oriëntatie</a:t>
            </a:r>
          </a:p>
          <a:p>
            <a:r>
              <a:rPr lang="nl-NL" dirty="0"/>
              <a:t>Gebruik vertrouwde voorwerpen (foto's, muziek, eigen kussen)</a:t>
            </a:r>
          </a:p>
          <a:p>
            <a:r>
              <a:rPr lang="nl-NL" dirty="0"/>
              <a:t>Bespreek delierrisico en wat zij kunnen doen</a:t>
            </a:r>
          </a:p>
          <a:p>
            <a:endParaRPr lang="nl-NL" dirty="0"/>
          </a:p>
          <a:p>
            <a:r>
              <a:rPr lang="nl-BE" b="1" dirty="0"/>
              <a:t>Bij voorbeeld:  Pre – op consultatie anesthesie</a:t>
            </a:r>
            <a:br>
              <a:rPr lang="nl-BE" dirty="0"/>
            </a:br>
            <a:r>
              <a:rPr lang="nl-BE" dirty="0"/>
              <a:t>Risico – inschatting</a:t>
            </a:r>
            <a:br>
              <a:rPr lang="nl-BE" dirty="0"/>
            </a:br>
            <a:r>
              <a:rPr lang="nl-BE" dirty="0"/>
              <a:t>Mini – </a:t>
            </a:r>
            <a:r>
              <a:rPr lang="nl-BE" dirty="0" err="1"/>
              <a:t>cog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Aanduiding dossier</a:t>
            </a:r>
            <a:br>
              <a:rPr lang="nl-BE" dirty="0"/>
            </a:br>
            <a:r>
              <a:rPr lang="nl-BE" dirty="0" err="1"/>
              <a:t>Rooming</a:t>
            </a:r>
            <a:r>
              <a:rPr lang="nl-BE" dirty="0"/>
              <a:t> - in</a:t>
            </a:r>
          </a:p>
        </p:txBody>
      </p:sp>
    </p:spTree>
    <p:extLst>
      <p:ext uri="{BB962C8B-B14F-4D97-AF65-F5344CB8AC3E}">
        <p14:creationId xmlns:p14="http://schemas.microsoft.com/office/powerpoint/2010/main" val="13091304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45C35-A78B-05DE-8738-F55C7C6B0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09508-F144-EE30-973D-E3F13693A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F61C3-8281-1B43-AB81-345D2A86B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Definitie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Pathofysiologie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soorten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Casussen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belang</a:t>
            </a:r>
            <a:r>
              <a:rPr lang="en-US" dirty="0">
                <a:latin typeface="Museo Sans 500"/>
              </a:rPr>
              <a:t> van </a:t>
            </a:r>
            <a:r>
              <a:rPr lang="en-US" dirty="0" err="1">
                <a:latin typeface="Museo Sans 500"/>
              </a:rPr>
              <a:t>anamnese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klinisch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Bijkomende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internistisch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neurologisch</a:t>
            </a:r>
            <a:endParaRPr lang="en-US" dirty="0"/>
          </a:p>
          <a:p>
            <a:pPr marL="354965" indent="-342900">
              <a:buFont typeface="Calibri"/>
              <a:buChar char="-"/>
            </a:pPr>
            <a:r>
              <a:rPr lang="en-US" dirty="0">
                <a:latin typeface="Museo Sans 500"/>
              </a:rPr>
              <a:t>Risico </a:t>
            </a:r>
            <a:r>
              <a:rPr lang="en-US" dirty="0" err="1">
                <a:latin typeface="Museo Sans 500"/>
              </a:rPr>
              <a:t>factoren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preventie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solidFill>
                  <a:srgbClr val="CC0E7D"/>
                </a:solidFill>
                <a:latin typeface="Museo Sans 500"/>
              </a:rPr>
              <a:t>Behandeling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(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alg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/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niet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–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medicamenteus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 / </a:t>
            </a:r>
            <a:r>
              <a:rPr lang="en-US" dirty="0" err="1">
                <a:solidFill>
                  <a:srgbClr val="CC0E7D"/>
                </a:solidFill>
                <a:latin typeface="Museo Sans 500"/>
              </a:rPr>
              <a:t>medicamenteus</a:t>
            </a:r>
            <a:r>
              <a:rPr lang="en-US" dirty="0">
                <a:solidFill>
                  <a:srgbClr val="CC0E7D"/>
                </a:solidFill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Opvolging</a:t>
            </a:r>
            <a:endParaRPr lang="en-US" dirty="0"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31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24EB9C-D223-6697-C094-5361D46A7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Behandeling delier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AF8779-1C19-BBEC-DAAC-B4669CD97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79599"/>
            <a:ext cx="8534400" cy="2847926"/>
          </a:xfrm>
        </p:spPr>
        <p:txBody>
          <a:bodyPr/>
          <a:lstStyle/>
          <a:p>
            <a:r>
              <a:rPr lang="nl-NL" dirty="0"/>
              <a:t>STAP 1 :   OORZAAK opsporen en behandelen</a:t>
            </a:r>
            <a:br>
              <a:rPr lang="nl-NL" dirty="0"/>
            </a:br>
            <a:r>
              <a:rPr lang="nl-NL" dirty="0"/>
              <a:t>		      (infectie, medicatie wijziging, </a:t>
            </a:r>
            <a:r>
              <a:rPr lang="nl-NL" dirty="0" err="1"/>
              <a:t>elektrolietstoornissen</a:t>
            </a:r>
            <a:r>
              <a:rPr lang="nl-NL" dirty="0"/>
              <a:t>,….)</a:t>
            </a:r>
          </a:p>
          <a:p>
            <a:endParaRPr lang="nl-NL" dirty="0"/>
          </a:p>
          <a:p>
            <a:r>
              <a:rPr lang="nl-NL" dirty="0"/>
              <a:t>STAP 2:   NIET – Medicamenteus</a:t>
            </a:r>
          </a:p>
          <a:p>
            <a:endParaRPr lang="nl-NL" dirty="0"/>
          </a:p>
          <a:p>
            <a:r>
              <a:rPr lang="nl-NL" dirty="0"/>
              <a:t>STAP 3:   Medicatie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05910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C5E86-5DCF-88D4-5826-7E7E85FE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Behandeling: stap 2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52D9A5-4837-D19D-588C-A100DFDFC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050925"/>
            <a:ext cx="7886700" cy="3810000"/>
          </a:xfrm>
        </p:spPr>
        <p:txBody>
          <a:bodyPr>
            <a:normAutofit/>
          </a:bodyPr>
          <a:lstStyle/>
          <a:p>
            <a:r>
              <a:rPr lang="nl-NL" dirty="0"/>
              <a:t>Niet – medicamenteuze behandeling </a:t>
            </a:r>
          </a:p>
          <a:p>
            <a:endParaRPr lang="nl-NL" dirty="0"/>
          </a:p>
          <a:p>
            <a:r>
              <a:rPr lang="nl-NL" dirty="0"/>
              <a:t>&gt; </a:t>
            </a:r>
            <a:r>
              <a:rPr lang="nl-NL" b="1" dirty="0"/>
              <a:t>Essentieel</a:t>
            </a:r>
            <a:r>
              <a:rPr lang="nl-NL" dirty="0"/>
              <a:t> om delier in tijd/ernst te beperken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Patiënten terug naar de realiteit halen en contact laten maken met zichzelf en de omgeving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endParaRPr lang="nl-BE" dirty="0"/>
          </a:p>
        </p:txBody>
      </p:sp>
      <p:pic>
        <p:nvPicPr>
          <p:cNvPr id="5" name="Afbeelding 4" descr="Afbeelding met tekening, Graphics, Valentijnsdag, roze&#10;&#10;Door AI gegenereerde inhoud is mogelijk onjuist.">
            <a:extLst>
              <a:ext uri="{FF2B5EF4-FFF2-40B4-BE49-F238E27FC236}">
                <a16:creationId xmlns:a16="http://schemas.microsoft.com/office/drawing/2014/main" id="{36589E4E-1597-5913-8835-3AEA9D7E7F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59136"/>
            <a:ext cx="1953345" cy="181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424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57A43-323F-F38A-9507-03DD17C88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Behandeling: niet medicamenteus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ECF197-E036-20AB-859A-7235EBD60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0925"/>
            <a:ext cx="7886700" cy="3505200"/>
          </a:xfrm>
        </p:spPr>
        <p:txBody>
          <a:bodyPr>
            <a:normAutofit/>
          </a:bodyPr>
          <a:lstStyle/>
          <a:p>
            <a:r>
              <a:rPr lang="nl-NL" dirty="0"/>
              <a:t>Rustige, veilige omgeving  (vermijd overprikkeling)</a:t>
            </a:r>
          </a:p>
          <a:p>
            <a:endParaRPr lang="nl-NL" dirty="0"/>
          </a:p>
          <a:p>
            <a:pPr marL="12065" indent="0"/>
            <a:r>
              <a:rPr lang="nl-NL" dirty="0"/>
              <a:t>Familie bezoek  (</a:t>
            </a:r>
            <a:r>
              <a:rPr lang="nl-NL" dirty="0" err="1"/>
              <a:t>rooming</a:t>
            </a:r>
            <a:r>
              <a:rPr lang="nl-NL" dirty="0"/>
              <a:t> – in) </a:t>
            </a:r>
          </a:p>
          <a:p>
            <a:pPr marL="12065" indent="0"/>
            <a:endParaRPr lang="nl-NL" dirty="0"/>
          </a:p>
          <a:p>
            <a:pPr marL="12065" indent="0"/>
            <a:r>
              <a:rPr lang="nl-NL" dirty="0"/>
              <a:t>Oriëntatie in T en R stimuleren</a:t>
            </a:r>
            <a:br>
              <a:rPr lang="nl-NL" dirty="0"/>
            </a:br>
            <a:br>
              <a:rPr lang="nl-NL" dirty="0"/>
            </a:br>
            <a:r>
              <a:rPr lang="nl-NL" dirty="0"/>
              <a:t>Zintuigen:  zet bril op voor verzorging / gehoorapparaat</a:t>
            </a:r>
          </a:p>
          <a:p>
            <a:pPr marL="12065" indent="0"/>
            <a:endParaRPr lang="nl-NL" dirty="0"/>
          </a:p>
          <a:p>
            <a:pPr marL="12065" indent="0"/>
            <a:r>
              <a:rPr lang="nl-NL" dirty="0"/>
              <a:t>Mobilisatie: contact met zichzelf en omgeving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5932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16616-22AB-4D2F-DF6D-55798CD8D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Behandeling: STAP 3 </a:t>
            </a:r>
            <a:r>
              <a:rPr lang="en-BE" dirty="0"/>
              <a:t>Medicatie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898B7-B696-A796-C52E-B40DFE53A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BE" dirty="0"/>
              <a:t>SCHRAPPEN OF NOOIT STARTEN</a:t>
            </a:r>
          </a:p>
          <a:p>
            <a:pPr marL="354965" indent="-342900">
              <a:buFontTx/>
              <a:buChar char="-"/>
            </a:pPr>
            <a:r>
              <a:rPr lang="en-BE" dirty="0"/>
              <a:t>Anticholinergica: oxybutinine en aanverwanten</a:t>
            </a:r>
          </a:p>
          <a:p>
            <a:pPr marL="354965" indent="-342900">
              <a:buFontTx/>
              <a:buChar char="-"/>
            </a:pPr>
            <a:endParaRPr lang="en-BE" dirty="0"/>
          </a:p>
          <a:p>
            <a:pPr marL="354965" indent="-342900">
              <a:buFontTx/>
              <a:buChar char="-"/>
            </a:pPr>
            <a:r>
              <a:rPr lang="en-BE" dirty="0"/>
              <a:t>Benzodiazepines: gewenning, overuse</a:t>
            </a:r>
          </a:p>
          <a:p>
            <a:pPr marL="354965" indent="-342900">
              <a:buFontTx/>
              <a:buChar char="-"/>
            </a:pPr>
            <a:endParaRPr lang="en-BE" dirty="0"/>
          </a:p>
          <a:p>
            <a:pPr marL="354965" indent="-342900">
              <a:buFontTx/>
              <a:buChar char="-"/>
            </a:pPr>
            <a:r>
              <a:rPr lang="en-BE" dirty="0"/>
              <a:t>Opiaten (en NSAID) (Retard preparaat)</a:t>
            </a:r>
          </a:p>
          <a:p>
            <a:pPr marL="354965" indent="-342900">
              <a:buFontTx/>
              <a:buChar char="-"/>
            </a:pPr>
            <a:endParaRPr lang="en-BE" dirty="0"/>
          </a:p>
          <a:p>
            <a:pPr marL="354965" indent="-342900">
              <a:buFontTx/>
              <a:buChar char="-"/>
            </a:pPr>
            <a:r>
              <a:rPr lang="en-BE" dirty="0"/>
              <a:t>Parkinsonmedicatie</a:t>
            </a:r>
          </a:p>
        </p:txBody>
      </p:sp>
    </p:spTree>
    <p:extLst>
      <p:ext uri="{BB962C8B-B14F-4D97-AF65-F5344CB8AC3E}">
        <p14:creationId xmlns:p14="http://schemas.microsoft.com/office/powerpoint/2010/main" val="41302338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E0B8-95DD-BC06-5DE3-540FB08BB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BE" dirty="0"/>
              <a:t>Dementiemedicatie NIET (zomaar) stoppen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E9CD8-58F0-2399-DDF3-E32E1A7C9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Kan delier uitlokken (altijd afbouwen)</a:t>
            </a:r>
          </a:p>
          <a:p>
            <a:endParaRPr lang="en-BE" dirty="0"/>
          </a:p>
          <a:p>
            <a:r>
              <a:rPr lang="en-BE" dirty="0"/>
              <a:t>Donepezil: 98x10 mg 27,5 - euro</a:t>
            </a:r>
          </a:p>
          <a:p>
            <a:r>
              <a:rPr lang="en-BE" dirty="0"/>
              <a:t>(Rivastigmine pleister)</a:t>
            </a:r>
          </a:p>
          <a:p>
            <a:endParaRPr lang="en-BE" dirty="0"/>
          </a:p>
          <a:p>
            <a:r>
              <a:rPr lang="en-BE" dirty="0"/>
              <a:t>Memantine: 98x20 mg Sandoz deelbaar in 4 43,- euro</a:t>
            </a:r>
          </a:p>
          <a:p>
            <a:endParaRPr lang="en-BE" dirty="0"/>
          </a:p>
          <a:p>
            <a:r>
              <a:rPr lang="en-BE" dirty="0"/>
              <a:t>Tavonin/force: veel duurder</a:t>
            </a:r>
          </a:p>
        </p:txBody>
      </p:sp>
    </p:spTree>
    <p:extLst>
      <p:ext uri="{BB962C8B-B14F-4D97-AF65-F5344CB8AC3E}">
        <p14:creationId xmlns:p14="http://schemas.microsoft.com/office/powerpoint/2010/main" val="10981062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0F987-BCB2-AF87-DB93-E5B05051B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Medicatie en delier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13AD5-43F7-60FB-D263-24A4C247F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4" y="1431925"/>
            <a:ext cx="7783195" cy="3000326"/>
          </a:xfrm>
          <a:noFill/>
        </p:spPr>
        <p:txBody>
          <a:bodyPr/>
          <a:lstStyle/>
          <a:p>
            <a:pPr marL="12065" indent="0"/>
            <a:r>
              <a:rPr lang="en-BE" dirty="0"/>
              <a:t>Sulpiride (angst en depressie): oud antipsychoticum</a:t>
            </a:r>
          </a:p>
          <a:p>
            <a:pPr marL="354965" indent="-342900">
              <a:buFontTx/>
              <a:buChar char="-"/>
            </a:pPr>
            <a:r>
              <a:rPr lang="en-GB" dirty="0"/>
              <a:t>G</a:t>
            </a:r>
            <a:r>
              <a:rPr lang="en-BE" dirty="0"/>
              <a:t>een indicatie hiervoor</a:t>
            </a:r>
          </a:p>
          <a:p>
            <a:pPr marL="354965" indent="-342900">
              <a:buFontTx/>
              <a:buChar char="-"/>
            </a:pPr>
            <a:r>
              <a:rPr lang="en-BE" dirty="0"/>
              <a:t>Hoog risico op Parkinsonisme of triggeren ziekte van Parkinson</a:t>
            </a:r>
          </a:p>
          <a:p>
            <a:pPr marL="12065" indent="0"/>
            <a:endParaRPr lang="en-BE" dirty="0"/>
          </a:p>
          <a:p>
            <a:pPr marL="12065" indent="0"/>
            <a:r>
              <a:rPr lang="en-BE" dirty="0"/>
              <a:t>Deanxit (somatische klachten zonder verklaring)</a:t>
            </a:r>
          </a:p>
          <a:p>
            <a:pPr marL="12065" indent="0"/>
            <a:r>
              <a:rPr lang="en-BE" dirty="0"/>
              <a:t>	Melitracen 10 mg  tricyclisch antidepressivum</a:t>
            </a:r>
          </a:p>
          <a:p>
            <a:pPr marL="12065" indent="0"/>
            <a:r>
              <a:rPr lang="en-BE" dirty="0"/>
              <a:t>	Flupentixol 0,5 mg oud neurolepticum: CAVE Parkinson</a:t>
            </a:r>
          </a:p>
        </p:txBody>
      </p:sp>
    </p:spTree>
    <p:extLst>
      <p:ext uri="{BB962C8B-B14F-4D97-AF65-F5344CB8AC3E}">
        <p14:creationId xmlns:p14="http://schemas.microsoft.com/office/powerpoint/2010/main" val="3153835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04471-6FDF-C6C2-6859-BF7D1DBF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Opstart medicatie: ‘one step at a time’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E9D9D-191E-99E9-1B69-15BB98067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1" y="1269999"/>
            <a:ext cx="7729889" cy="3209926"/>
          </a:xfrm>
        </p:spPr>
        <p:txBody>
          <a:bodyPr/>
          <a:lstStyle/>
          <a:p>
            <a:pPr marL="354965" indent="-342900">
              <a:buFontTx/>
              <a:buChar char="-"/>
            </a:pPr>
            <a:r>
              <a:rPr lang="en-GB" dirty="0"/>
              <a:t>I</a:t>
            </a:r>
            <a:r>
              <a:rPr lang="en-BE" dirty="0"/>
              <a:t>n hospital: dag na dag bijstellen</a:t>
            </a:r>
          </a:p>
          <a:p>
            <a:pPr marL="354965" indent="-342900">
              <a:buFontTx/>
              <a:buChar char="-"/>
            </a:pPr>
            <a:r>
              <a:rPr lang="en-BE" dirty="0"/>
              <a:t>Thuis met partner: om de 3 dagen schakelen</a:t>
            </a:r>
          </a:p>
          <a:p>
            <a:pPr marL="354965" indent="-342900">
              <a:buFontTx/>
              <a:buChar char="-"/>
            </a:pPr>
            <a:r>
              <a:rPr lang="en-BE" dirty="0"/>
              <a:t>Geen goede evaluatie mogelijk: wekelijks schakelen?</a:t>
            </a:r>
          </a:p>
          <a:p>
            <a:pPr marL="354965" indent="-342900">
              <a:buFontTx/>
              <a:buChar char="-"/>
            </a:pPr>
            <a:endParaRPr lang="en-BE" dirty="0"/>
          </a:p>
          <a:p>
            <a:pPr marL="12065" indent="0"/>
            <a:r>
              <a:rPr lang="en-BE" dirty="0"/>
              <a:t>FARMACOKINETIEK!!!!</a:t>
            </a:r>
          </a:p>
          <a:p>
            <a:pPr marL="354965" indent="-342900">
              <a:buFontTx/>
              <a:buChar char="-"/>
            </a:pPr>
            <a:r>
              <a:rPr lang="en-GB" dirty="0"/>
              <a:t>W</a:t>
            </a:r>
            <a:r>
              <a:rPr lang="en-BE" dirty="0"/>
              <a:t>erkingsduur?</a:t>
            </a:r>
          </a:p>
          <a:p>
            <a:pPr marL="354965" indent="-342900">
              <a:buFontTx/>
              <a:buChar char="-"/>
            </a:pPr>
            <a:r>
              <a:rPr lang="en-BE" dirty="0"/>
              <a:t>Uur van toediening?</a:t>
            </a:r>
          </a:p>
          <a:p>
            <a:pPr marL="12065" indent="0"/>
            <a:endParaRPr lang="en-BE" dirty="0"/>
          </a:p>
          <a:p>
            <a:pPr marL="12065" indent="0"/>
            <a:r>
              <a:rPr lang="en-BE" dirty="0"/>
              <a:t>Graag geen combinatiepreparaat</a:t>
            </a:r>
          </a:p>
        </p:txBody>
      </p:sp>
    </p:spTree>
    <p:extLst>
      <p:ext uri="{BB962C8B-B14F-4D97-AF65-F5344CB8AC3E}">
        <p14:creationId xmlns:p14="http://schemas.microsoft.com/office/powerpoint/2010/main" val="27028853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E068-32C3-B2A3-FDA6-A00493623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Medicamenteuse behandeling delier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274FD-441C-C730-DD5D-9410101BD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4965" indent="-342900">
              <a:buFontTx/>
              <a:buChar char="-"/>
            </a:pPr>
            <a:r>
              <a:rPr lang="en-BE" dirty="0"/>
              <a:t>Benzo’s enkel bij ontwenning van alcohol en benzo’s</a:t>
            </a:r>
          </a:p>
          <a:p>
            <a:pPr marL="354965" indent="-342900">
              <a:buFontTx/>
              <a:buChar char="-"/>
            </a:pPr>
            <a:r>
              <a:rPr lang="en-BE" dirty="0"/>
              <a:t>Voor dag/nacht regulatie al wat laagdrempeliger:</a:t>
            </a:r>
          </a:p>
          <a:p>
            <a:pPr marL="842010" lvl="1" indent="-342900">
              <a:buFontTx/>
              <a:buChar char="-"/>
            </a:pPr>
            <a:r>
              <a:rPr lang="en-BE" dirty="0"/>
              <a:t>Melatonine 2 mg magistraal</a:t>
            </a:r>
          </a:p>
          <a:p>
            <a:pPr marL="842010" lvl="1" indent="-342900">
              <a:buFontTx/>
              <a:buChar char="-"/>
            </a:pPr>
            <a:r>
              <a:rPr lang="en-BE" dirty="0"/>
              <a:t>Trazodone:</a:t>
            </a:r>
          </a:p>
          <a:p>
            <a:pPr marL="354965" indent="-342900">
              <a:buFontTx/>
              <a:buChar char="-"/>
            </a:pPr>
            <a:r>
              <a:rPr lang="en-BE" dirty="0"/>
              <a:t>Atypische neuroleptica: Quetiapine en Olanzapine(im en velotab) </a:t>
            </a:r>
          </a:p>
          <a:p>
            <a:pPr marL="842010" lvl="1" indent="-342900">
              <a:buFontTx/>
              <a:buChar char="-"/>
            </a:pPr>
            <a:r>
              <a:rPr lang="en-BE" dirty="0"/>
              <a:t>enkel indien risico op complicaties ttz bij agitatie</a:t>
            </a:r>
          </a:p>
          <a:p>
            <a:pPr marL="842010" lvl="1" indent="-342900">
              <a:buFontTx/>
              <a:buChar char="-"/>
            </a:pPr>
            <a:r>
              <a:rPr lang="en-BE" dirty="0"/>
              <a:t>niet bij rustige verwardheid die kan bijgestuurd worden</a:t>
            </a:r>
          </a:p>
        </p:txBody>
      </p:sp>
    </p:spTree>
    <p:extLst>
      <p:ext uri="{BB962C8B-B14F-4D97-AF65-F5344CB8AC3E}">
        <p14:creationId xmlns:p14="http://schemas.microsoft.com/office/powerpoint/2010/main" val="32012500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97F3-1010-FEF0-26EC-932DE3246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Dag/nacht ritme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8281E-88AD-2432-016F-277AFB12E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Vroegtijdig corrigeren: niet medicamenteus</a:t>
            </a:r>
          </a:p>
          <a:p>
            <a:pPr marL="354965" indent="-342900">
              <a:buFontTx/>
              <a:buChar char="-"/>
            </a:pPr>
            <a:r>
              <a:rPr lang="en-GB" dirty="0"/>
              <a:t>B</a:t>
            </a:r>
            <a:r>
              <a:rPr lang="en-BE" dirty="0"/>
              <a:t>eperkte studie met Melatonine 2 mg</a:t>
            </a:r>
          </a:p>
          <a:p>
            <a:pPr marL="354965" indent="-342900">
              <a:buFontTx/>
              <a:buChar char="-"/>
            </a:pPr>
            <a:endParaRPr lang="en-BE" dirty="0"/>
          </a:p>
          <a:p>
            <a:pPr marL="354965" indent="-342900">
              <a:buFontTx/>
              <a:buChar char="-"/>
            </a:pPr>
            <a:r>
              <a:rPr lang="en-BE" dirty="0"/>
              <a:t>Trazodone (100 mg deelbaar in 4): </a:t>
            </a:r>
          </a:p>
          <a:p>
            <a:pPr marL="842010" lvl="1" indent="-342900">
              <a:buFontTx/>
              <a:buChar char="-"/>
            </a:pPr>
            <a:r>
              <a:rPr lang="en-GB" dirty="0"/>
              <a:t>D</a:t>
            </a:r>
            <a:r>
              <a:rPr lang="en-BE" dirty="0"/>
              <a:t>osis/opbouw</a:t>
            </a:r>
          </a:p>
          <a:p>
            <a:pPr marL="842010" lvl="1" indent="-342900">
              <a:buFontTx/>
              <a:buChar char="-"/>
            </a:pPr>
            <a:r>
              <a:rPr lang="en-GB" dirty="0"/>
              <a:t>U</a:t>
            </a:r>
            <a:r>
              <a:rPr lang="en-BE" dirty="0"/>
              <a:t>ur van toedienen: vervroegen naar mate pt ouder is.</a:t>
            </a:r>
          </a:p>
        </p:txBody>
      </p:sp>
    </p:spTree>
    <p:extLst>
      <p:ext uri="{BB962C8B-B14F-4D97-AF65-F5344CB8AC3E}">
        <p14:creationId xmlns:p14="http://schemas.microsoft.com/office/powerpoint/2010/main" val="34110216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C0854-FB84-4B04-EDC5-E192A17FE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BE" dirty="0"/>
              <a:t>Atypische neuroleptica: enkel voor agitatie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664D4-EDF2-554E-8721-38EB6D2FF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BE" dirty="0"/>
              <a:t>Start met lage dosis, systematisch geven, op termijn afbouwen.</a:t>
            </a:r>
          </a:p>
          <a:p>
            <a:endParaRPr lang="en-BE" dirty="0"/>
          </a:p>
          <a:p>
            <a:r>
              <a:rPr lang="en-BE" dirty="0"/>
              <a:t>Quetiapine (Seroquel)</a:t>
            </a:r>
          </a:p>
          <a:p>
            <a:r>
              <a:rPr lang="en-BE" dirty="0"/>
              <a:t>	Kortwerkend 25 mg (100, 200) voor 12h</a:t>
            </a:r>
          </a:p>
          <a:p>
            <a:r>
              <a:rPr lang="en-BE" dirty="0"/>
              <a:t>	Langwerkend 50 mg (200) voor 24h</a:t>
            </a:r>
          </a:p>
          <a:p>
            <a:endParaRPr lang="en-BE" dirty="0"/>
          </a:p>
          <a:p>
            <a:r>
              <a:rPr lang="en-BE" dirty="0"/>
              <a:t>Olanzapine (Zyprexa) voor IM (10 mg) en SL (velotab, 5 en 10 mg): </a:t>
            </a:r>
            <a:r>
              <a:rPr lang="nl-BE" dirty="0"/>
              <a:t> </a:t>
            </a:r>
            <a:endParaRPr lang="en-BE" dirty="0"/>
          </a:p>
          <a:p>
            <a:r>
              <a:rPr lang="en-BE" dirty="0"/>
              <a:t>in hospital</a:t>
            </a:r>
          </a:p>
        </p:txBody>
      </p:sp>
    </p:spTree>
    <p:extLst>
      <p:ext uri="{BB962C8B-B14F-4D97-AF65-F5344CB8AC3E}">
        <p14:creationId xmlns:p14="http://schemas.microsoft.com/office/powerpoint/2010/main" val="6603740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E691-E99F-69C5-23FF-625B2BBF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40250-050F-8511-56E4-5E186AEE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Overzicht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C6FA6-3AE7-05D8-427F-AA5024AE6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2" y="1291063"/>
            <a:ext cx="7886700" cy="2847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Definitie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Pathofysiologie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soorten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delier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Casussen</a:t>
            </a:r>
            <a:r>
              <a:rPr lang="en-US" dirty="0">
                <a:latin typeface="Museo Sans 500"/>
              </a:rPr>
              <a:t>: </a:t>
            </a:r>
            <a:r>
              <a:rPr lang="en-US" dirty="0" err="1">
                <a:latin typeface="Museo Sans 500"/>
              </a:rPr>
              <a:t>belang</a:t>
            </a:r>
            <a:r>
              <a:rPr lang="en-US" dirty="0">
                <a:latin typeface="Museo Sans 500"/>
              </a:rPr>
              <a:t> van </a:t>
            </a:r>
            <a:r>
              <a:rPr lang="en-US" dirty="0" err="1">
                <a:latin typeface="Museo Sans 500"/>
              </a:rPr>
              <a:t>anamnese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klinisch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onderzoek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solidFill>
                  <a:schemeClr val="tx1"/>
                </a:solidFill>
                <a:latin typeface="Museo Sans 500"/>
              </a:rPr>
              <a:t>Bijkomende</a:t>
            </a:r>
            <a:r>
              <a:rPr lang="en-US" dirty="0">
                <a:solidFill>
                  <a:schemeClr val="tx1"/>
                </a:solidFill>
                <a:latin typeface="Museo Sans 50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useo Sans 500"/>
              </a:rPr>
              <a:t>onderzoeken</a:t>
            </a:r>
            <a:r>
              <a:rPr lang="en-US" dirty="0">
                <a:solidFill>
                  <a:schemeClr val="tx1"/>
                </a:solidFill>
                <a:latin typeface="Museo Sans 50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Museo Sans 500"/>
              </a:rPr>
              <a:t>internistisch</a:t>
            </a:r>
            <a:r>
              <a:rPr lang="en-US" dirty="0">
                <a:solidFill>
                  <a:schemeClr val="tx1"/>
                </a:solidFill>
                <a:latin typeface="Museo Sans 500"/>
              </a:rPr>
              <a:t> / </a:t>
            </a:r>
            <a:r>
              <a:rPr lang="en-US" dirty="0" err="1">
                <a:solidFill>
                  <a:schemeClr val="tx1"/>
                </a:solidFill>
                <a:latin typeface="Museo Sans 500"/>
              </a:rPr>
              <a:t>beeldvorming</a:t>
            </a:r>
            <a:r>
              <a:rPr lang="en-US" dirty="0">
                <a:solidFill>
                  <a:schemeClr val="tx1"/>
                </a:solidFill>
                <a:latin typeface="Museo Sans 500"/>
              </a:rPr>
              <a:t> / EEG / LP</a:t>
            </a:r>
            <a:endParaRPr lang="en-US" dirty="0">
              <a:solidFill>
                <a:schemeClr val="tx1"/>
              </a:solidFill>
              <a:highlight>
                <a:srgbClr val="CC0E7D"/>
              </a:highlight>
            </a:endParaRPr>
          </a:p>
          <a:p>
            <a:pPr marL="354965" indent="-342900">
              <a:buFont typeface="Calibri"/>
              <a:buChar char="-"/>
            </a:pPr>
            <a:r>
              <a:rPr lang="en-US" dirty="0">
                <a:latin typeface="Museo Sans 500"/>
              </a:rPr>
              <a:t>Risico </a:t>
            </a:r>
            <a:r>
              <a:rPr lang="en-US" dirty="0" err="1">
                <a:latin typeface="Museo Sans 500"/>
              </a:rPr>
              <a:t>factoren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en</a:t>
            </a:r>
            <a:r>
              <a:rPr lang="en-US" dirty="0">
                <a:latin typeface="Museo Sans 500"/>
              </a:rPr>
              <a:t> </a:t>
            </a:r>
            <a:r>
              <a:rPr lang="en-US" dirty="0" err="1">
                <a:latin typeface="Museo Sans 500"/>
              </a:rPr>
              <a:t>preventie</a:t>
            </a:r>
            <a:endParaRPr lang="en-US" dirty="0">
              <a:latin typeface="Museo Sans 500"/>
            </a:endParaRPr>
          </a:p>
          <a:p>
            <a:pPr marL="354965" indent="-342900">
              <a:buFont typeface="Calibri"/>
              <a:buChar char="-"/>
            </a:pPr>
            <a:r>
              <a:rPr lang="en-US" dirty="0" err="1">
                <a:latin typeface="Museo Sans 500"/>
              </a:rPr>
              <a:t>Behandeling</a:t>
            </a:r>
            <a:r>
              <a:rPr lang="en-US" dirty="0">
                <a:latin typeface="Museo Sans 500"/>
              </a:rPr>
              <a:t> (</a:t>
            </a:r>
            <a:r>
              <a:rPr lang="en-US" dirty="0" err="1">
                <a:latin typeface="Museo Sans 500"/>
              </a:rPr>
              <a:t>alg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niet</a:t>
            </a:r>
            <a:r>
              <a:rPr lang="en-US" dirty="0">
                <a:latin typeface="Museo Sans 500"/>
              </a:rPr>
              <a:t> –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 / </a:t>
            </a:r>
            <a:r>
              <a:rPr lang="en-US" dirty="0" err="1">
                <a:latin typeface="Museo Sans 500"/>
              </a:rPr>
              <a:t>medicamenteus</a:t>
            </a:r>
            <a:r>
              <a:rPr lang="en-US" dirty="0">
                <a:latin typeface="Museo Sans 500"/>
              </a:rPr>
              <a:t>)</a:t>
            </a:r>
          </a:p>
          <a:p>
            <a:pPr marL="354965" indent="-342900">
              <a:buFont typeface="Calibri"/>
              <a:buChar char="-"/>
            </a:pPr>
            <a:r>
              <a:rPr lang="en-US" dirty="0" err="1">
                <a:solidFill>
                  <a:srgbClr val="CC0E7D"/>
                </a:solidFill>
                <a:latin typeface="Museo Sans 500"/>
              </a:rPr>
              <a:t>Opvolging</a:t>
            </a:r>
            <a:endParaRPr lang="en-US" dirty="0">
              <a:solidFill>
                <a:srgbClr val="CC0E7D"/>
              </a:solidFill>
              <a:latin typeface="Museo Sans 500"/>
            </a:endParaRPr>
          </a:p>
          <a:p>
            <a:pPr marL="12065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528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B7D7A-E8D8-2BA3-A879-0F70FA82D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OPVOLGING: neurologie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2B21A-3B57-2DB5-7601-144C95974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269999"/>
            <a:ext cx="7886700" cy="3048000"/>
          </a:xfrm>
        </p:spPr>
        <p:txBody>
          <a:bodyPr>
            <a:normAutofit fontScale="77500" lnSpcReduction="20000"/>
          </a:bodyPr>
          <a:lstStyle/>
          <a:p>
            <a:r>
              <a:rPr lang="en-BE" dirty="0"/>
              <a:t>KWETSBAAR BREIN + acute cerebrale pathologie</a:t>
            </a:r>
          </a:p>
          <a:p>
            <a:r>
              <a:rPr lang="en-BE" dirty="0"/>
              <a:t>			+ infectie</a:t>
            </a:r>
          </a:p>
          <a:p>
            <a:r>
              <a:rPr lang="en-BE" dirty="0"/>
              <a:t>			+ metabole veranderingen</a:t>
            </a:r>
          </a:p>
          <a:p>
            <a:r>
              <a:rPr lang="en-BE" dirty="0"/>
              <a:t>			+ medicatie</a:t>
            </a:r>
          </a:p>
          <a:p>
            <a:r>
              <a:rPr lang="en-BE" dirty="0"/>
              <a:t>			+ onttrekking</a:t>
            </a:r>
          </a:p>
          <a:p>
            <a:r>
              <a:rPr lang="en-BE" dirty="0"/>
              <a:t>			= DELIER (</a:t>
            </a:r>
            <a:r>
              <a:rPr lang="en-BE" b="1" i="1" dirty="0"/>
              <a:t>neuroinflammatie en gestoorde neuroconnectiviteit</a:t>
            </a:r>
            <a:r>
              <a:rPr lang="en-BE" dirty="0"/>
              <a:t>)</a:t>
            </a:r>
          </a:p>
          <a:p>
            <a:r>
              <a:rPr lang="en-BE" dirty="0"/>
              <a:t>				</a:t>
            </a:r>
          </a:p>
          <a:p>
            <a:r>
              <a:rPr lang="en-BE" dirty="0"/>
              <a:t>DELIER + AANLEG dementie + nieuwe hersenschade =&gt;&gt;&gt; DEMENTIE</a:t>
            </a:r>
          </a:p>
        </p:txBody>
      </p:sp>
    </p:spTree>
    <p:extLst>
      <p:ext uri="{BB962C8B-B14F-4D97-AF65-F5344CB8AC3E}">
        <p14:creationId xmlns:p14="http://schemas.microsoft.com/office/powerpoint/2010/main" val="31792257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67549-9764-6462-A698-B0354226F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9DD1A-2B21-52B4-F164-53D950D7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OPVOLGING: neurologie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6C958-9114-B3A8-3FD9-FE57BE8A4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BE" dirty="0"/>
              <a:t>Patienten met acute cerebrale pathologie:</a:t>
            </a:r>
          </a:p>
          <a:p>
            <a:pPr marL="354965" indent="-342900">
              <a:buFontTx/>
              <a:buChar char="-"/>
            </a:pPr>
            <a:r>
              <a:rPr lang="en-GB" dirty="0"/>
              <a:t>T</a:t>
            </a:r>
            <a:r>
              <a:rPr lang="en-BE" dirty="0"/>
              <a:t>rage afbouw neuroleptica en nadien evtl. </a:t>
            </a:r>
            <a:r>
              <a:rPr lang="en-GB" dirty="0"/>
              <a:t>o</a:t>
            </a:r>
            <a:r>
              <a:rPr lang="en-BE"/>
              <a:t>ok Trazodone</a:t>
            </a:r>
            <a:endParaRPr lang="en-BE" dirty="0"/>
          </a:p>
          <a:p>
            <a:pPr marL="354965" indent="-342900">
              <a:buFontTx/>
              <a:buChar char="-"/>
            </a:pPr>
            <a:r>
              <a:rPr lang="en-BE" dirty="0"/>
              <a:t>Controle neurologie na 3 maanden voor </a:t>
            </a:r>
          </a:p>
          <a:p>
            <a:pPr marL="842010" lvl="1" indent="-342900">
              <a:buFontTx/>
              <a:buChar char="-"/>
            </a:pPr>
            <a:r>
              <a:rPr lang="en-BE" dirty="0"/>
              <a:t>1. Reden opname</a:t>
            </a:r>
          </a:p>
          <a:p>
            <a:pPr marL="842010" lvl="1" indent="-342900">
              <a:buFontTx/>
              <a:buChar char="-"/>
            </a:pPr>
            <a:r>
              <a:rPr lang="en-BE" dirty="0"/>
              <a:t>2. Cognitief bilan oa. MMSE (MOCA): CAVE profiel</a:t>
            </a:r>
          </a:p>
          <a:p>
            <a:pPr marL="354965" indent="-342900">
              <a:buFontTx/>
              <a:buChar char="-"/>
            </a:pPr>
            <a:r>
              <a:rPr lang="en-BE" dirty="0"/>
              <a:t>Dementie diagnostiek en opstart medicatie</a:t>
            </a:r>
          </a:p>
          <a:p>
            <a:pPr marL="354965" indent="-342900">
              <a:buFontTx/>
              <a:buChar char="-"/>
            </a:pPr>
            <a:endParaRPr lang="en-BE" dirty="0"/>
          </a:p>
          <a:p>
            <a:pPr marL="354965" indent="-342900">
              <a:buFontTx/>
              <a:buChar char="-"/>
            </a:pPr>
            <a:r>
              <a:rPr lang="en-BE" dirty="0"/>
              <a:t>GRAAG RECENTE MEDICATIELIJST en FAMILIELID MEE</a:t>
            </a:r>
          </a:p>
          <a:p>
            <a:pPr marL="842010" lvl="1" indent="-342900">
              <a:buFontTx/>
              <a:buChar char="-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9432921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6E4F0-BF2A-5327-FB3E-237BBEF14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Opvolging: geriatrie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9A96A-F535-A2E7-E77F-A22D5544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269999"/>
            <a:ext cx="7886700" cy="4953000"/>
          </a:xfrm>
        </p:spPr>
        <p:txBody>
          <a:bodyPr>
            <a:normAutofit/>
          </a:bodyPr>
          <a:lstStyle/>
          <a:p>
            <a:pPr marL="354965" indent="-342900">
              <a:buFontTx/>
              <a:buChar char="-"/>
            </a:pPr>
            <a:r>
              <a:rPr lang="nl-NL" dirty="0"/>
              <a:t>+- 12 weken na ontslag </a:t>
            </a:r>
            <a:r>
              <a:rPr lang="nl-NL" dirty="0" err="1"/>
              <a:t>zh</a:t>
            </a:r>
            <a:r>
              <a:rPr lang="nl-NL" dirty="0"/>
              <a:t>: via GDZ </a:t>
            </a:r>
          </a:p>
          <a:p>
            <a:pPr marL="354965" indent="-342900">
              <a:buFontTx/>
              <a:buChar char="-"/>
            </a:pPr>
            <a:endParaRPr lang="nl-NL" dirty="0"/>
          </a:p>
          <a:p>
            <a:pPr marL="354965" indent="-342900">
              <a:buFontTx/>
              <a:buChar char="-"/>
            </a:pPr>
            <a:r>
              <a:rPr lang="nl-NL" dirty="0"/>
              <a:t>Geriatrisch assessment : </a:t>
            </a:r>
            <a:r>
              <a:rPr lang="nl-NL" dirty="0" err="1"/>
              <a:t>risico-factoren</a:t>
            </a:r>
            <a:r>
              <a:rPr lang="nl-NL" dirty="0"/>
              <a:t>?</a:t>
            </a:r>
          </a:p>
          <a:p>
            <a:pPr marL="354965" indent="-342900">
              <a:buFontTx/>
              <a:buChar char="-"/>
            </a:pPr>
            <a:endParaRPr lang="nl-NL" dirty="0"/>
          </a:p>
          <a:p>
            <a:pPr marL="354965" indent="-342900">
              <a:buFontTx/>
              <a:buChar char="-"/>
            </a:pPr>
            <a:r>
              <a:rPr lang="nl-NL" dirty="0"/>
              <a:t>Peiling naar beleving van het delier bij </a:t>
            </a:r>
            <a:r>
              <a:rPr lang="nl-NL" dirty="0" err="1"/>
              <a:t>pt</a:t>
            </a:r>
            <a:r>
              <a:rPr lang="nl-NL" dirty="0"/>
              <a:t> en significante naaste </a:t>
            </a:r>
          </a:p>
          <a:p>
            <a:pPr marL="354965" indent="-342900">
              <a:buFontTx/>
              <a:buChar char="-"/>
            </a:pPr>
            <a:endParaRPr lang="nl-NL" dirty="0"/>
          </a:p>
          <a:p>
            <a:pPr marL="354965" indent="-342900">
              <a:buFontTx/>
              <a:buChar char="-"/>
            </a:pPr>
            <a:r>
              <a:rPr lang="nl-NL" dirty="0"/>
              <a:t>Consult geriater : medicatie afbouwen (zo nog niet gebeurd is)</a:t>
            </a:r>
          </a:p>
          <a:p>
            <a:pPr marL="354965" indent="-342900">
              <a:buFontTx/>
              <a:buChar char="-"/>
            </a:pPr>
            <a:endParaRPr lang="nl-NL" dirty="0"/>
          </a:p>
          <a:p>
            <a:pPr marL="354965" indent="-342900">
              <a:buFontTx/>
              <a:buChar char="-"/>
            </a:pPr>
            <a:r>
              <a:rPr lang="nl-NL" dirty="0"/>
              <a:t>Screening dementie noodzakelijk ? Opvolging</a:t>
            </a:r>
            <a:br>
              <a:rPr lang="nl-NL" dirty="0"/>
            </a:br>
            <a:br>
              <a:rPr lang="nl-NL" dirty="0"/>
            </a:b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096924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E70AF4-E13B-7E79-9467-C9B94D3E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DANKJEWEL – VRAGEN?</a:t>
            </a:r>
            <a:endParaRPr lang="nl-BE"/>
          </a:p>
        </p:txBody>
      </p:sp>
      <p:pic>
        <p:nvPicPr>
          <p:cNvPr id="7" name="Tijdelijke aanduiding voor inhoud 6" descr="Afbeelding met tekening, Graphics, Valentijnsdag, roze&#10;&#10;Door AI gegenereerde inhoud is mogelijk onjuist.">
            <a:extLst>
              <a:ext uri="{FF2B5EF4-FFF2-40B4-BE49-F238E27FC236}">
                <a16:creationId xmlns:a16="http://schemas.microsoft.com/office/drawing/2014/main" id="{C2A392A9-98EE-B51E-17A1-8000412C5F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1269999"/>
            <a:ext cx="3873605" cy="359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257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 MAGEN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10811</TotalTime>
  <Words>2334</Words>
  <Application>Microsoft Office PowerPoint</Application>
  <PresentationFormat>Aangepast</PresentationFormat>
  <Paragraphs>404</Paragraphs>
  <Slides>55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55</vt:i4>
      </vt:variant>
    </vt:vector>
  </HeadingPairs>
  <TitlesOfParts>
    <vt:vector size="63" baseType="lpstr">
      <vt:lpstr>Arial</vt:lpstr>
      <vt:lpstr>Calibri</vt:lpstr>
      <vt:lpstr>Museo Sans 500</vt:lpstr>
      <vt:lpstr>MuseoSans-500</vt:lpstr>
      <vt:lpstr>MuseoSans-900</vt:lpstr>
      <vt:lpstr>Roboto</vt:lpstr>
      <vt:lpstr>Custom Design</vt:lpstr>
      <vt:lpstr>Custom Design MAGENTA</vt:lpstr>
      <vt:lpstr>PowerPoint-presentatie</vt:lpstr>
      <vt:lpstr>Overzicht</vt:lpstr>
      <vt:lpstr>Overzicht</vt:lpstr>
      <vt:lpstr>Definitie Delier</vt:lpstr>
      <vt:lpstr>Overzicht</vt:lpstr>
      <vt:lpstr>Pathofysiologie </vt:lpstr>
      <vt:lpstr>Oorzaken</vt:lpstr>
      <vt:lpstr>PowerPoint-presentatie</vt:lpstr>
      <vt:lpstr>PowerPoint-presentatie</vt:lpstr>
      <vt:lpstr>Soorten delier</vt:lpstr>
      <vt:lpstr>Soorten delier</vt:lpstr>
      <vt:lpstr>Soorten delier</vt:lpstr>
      <vt:lpstr>Soorten delier</vt:lpstr>
      <vt:lpstr>Overzicht</vt:lpstr>
      <vt:lpstr>Kijken, LUISTEREN, BEVRAGEN</vt:lpstr>
      <vt:lpstr>Patient 1: ‘verward’ aangetroffen</vt:lpstr>
      <vt:lpstr>Patient 1: ‘verward’ aangetroffen</vt:lpstr>
      <vt:lpstr>Patient 1: ‘verward’ aangetroffen</vt:lpstr>
      <vt:lpstr>Patient 1: ‘verward’ aangetroffen</vt:lpstr>
      <vt:lpstr>Patient 2: gewijzigd BWZ</vt:lpstr>
      <vt:lpstr>Patient 2: gewijzigd BWZ</vt:lpstr>
      <vt:lpstr>Patient 2: gewijzigd BWZ</vt:lpstr>
      <vt:lpstr>Patient 3: laatste dagen verward</vt:lpstr>
      <vt:lpstr>Patient 3: laatste dagen verward</vt:lpstr>
      <vt:lpstr>Patient 3: laatste dagen verward</vt:lpstr>
      <vt:lpstr>Patient 3: laatste dagen verward</vt:lpstr>
      <vt:lpstr>Overzicht</vt:lpstr>
      <vt:lpstr>Beleid:  internistisch</vt:lpstr>
      <vt:lpstr>Beleid:  internistisch</vt:lpstr>
      <vt:lpstr>Beleid:  internistisch</vt:lpstr>
      <vt:lpstr>Aanvullend neurologisch onderzoek</vt:lpstr>
      <vt:lpstr>Aanvullend neurologisch onderzoek</vt:lpstr>
      <vt:lpstr>Aanvullend neurologisch onderzoek</vt:lpstr>
      <vt:lpstr>Overzicht</vt:lpstr>
      <vt:lpstr>Risico factoren</vt:lpstr>
      <vt:lpstr>Preventie</vt:lpstr>
      <vt:lpstr>Preventie</vt:lpstr>
      <vt:lpstr>Preventie</vt:lpstr>
      <vt:lpstr>Preventie</vt:lpstr>
      <vt:lpstr>Overzicht</vt:lpstr>
      <vt:lpstr>Behandeling delier</vt:lpstr>
      <vt:lpstr>Behandeling: stap 2</vt:lpstr>
      <vt:lpstr>Behandeling: niet medicamenteus</vt:lpstr>
      <vt:lpstr>Behandeling: STAP 3 Medicatie </vt:lpstr>
      <vt:lpstr>Dementiemedicatie NIET (zomaar) stoppen</vt:lpstr>
      <vt:lpstr>Medicatie en delier</vt:lpstr>
      <vt:lpstr>Opstart medicatie: ‘one step at a time’</vt:lpstr>
      <vt:lpstr>Medicamenteuse behandeling delier</vt:lpstr>
      <vt:lpstr>Dag/nacht ritme</vt:lpstr>
      <vt:lpstr>Atypische neuroleptica: enkel voor agitatie</vt:lpstr>
      <vt:lpstr>Overzicht</vt:lpstr>
      <vt:lpstr>OPVOLGING: neurologie</vt:lpstr>
      <vt:lpstr>OPVOLGING: neurologie</vt:lpstr>
      <vt:lpstr>Opvolging: geriatrie</vt:lpstr>
      <vt:lpstr>DANKJEWEL – 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Evy Brioen</dc:creator>
  <cp:lastModifiedBy>Kathleen Verspreet</cp:lastModifiedBy>
  <cp:revision>136</cp:revision>
  <dcterms:created xsi:type="dcterms:W3CDTF">2022-01-21T12:50:43Z</dcterms:created>
  <dcterms:modified xsi:type="dcterms:W3CDTF">2025-06-10T19:29:08Z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2022-01-21T00:00:00Z</vt:filetime>
  </property>
  <property fmtid="{D5CDD505-2E9C-101B-9397-08002B2CF9AE}" pid="3" name="Creator">
    <vt:lpwstr>Adobe InDesign 16.4 (Macintosh)</vt:lpwstr>
  </property>
  <property fmtid="{D5CDD505-2E9C-101B-9397-08002B2CF9AE}" pid="4" name="LastSaved">
    <vt:filetime>2022-01-21T00:00:00Z</vt:filetime>
  </property>
</Properties>
</file>