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4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3" r:id="rId2"/>
    <p:sldMasterId id="2147483669" r:id="rId3"/>
    <p:sldMasterId id="2147483686" r:id="rId4"/>
    <p:sldMasterId id="2147483693" r:id="rId5"/>
    <p:sldMasterId id="2147483701" r:id="rId6"/>
  </p:sldMasterIdLst>
  <p:notesMasterIdLst>
    <p:notesMasterId r:id="rId118"/>
  </p:notesMasterIdLst>
  <p:sldIdLst>
    <p:sldId id="273" r:id="rId7"/>
    <p:sldId id="257" r:id="rId8"/>
    <p:sldId id="258" r:id="rId9"/>
    <p:sldId id="256" r:id="rId10"/>
    <p:sldId id="260" r:id="rId11"/>
    <p:sldId id="259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9" r:id="rId20"/>
    <p:sldId id="270" r:id="rId21"/>
    <p:sldId id="271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268" r:id="rId50"/>
    <p:sldId id="303" r:id="rId51"/>
    <p:sldId id="304" r:id="rId52"/>
    <p:sldId id="305" r:id="rId53"/>
    <p:sldId id="306" r:id="rId54"/>
    <p:sldId id="272" r:id="rId55"/>
    <p:sldId id="307" r:id="rId56"/>
    <p:sldId id="274" r:id="rId57"/>
    <p:sldId id="308" r:id="rId58"/>
    <p:sldId id="309" r:id="rId59"/>
    <p:sldId id="311" r:id="rId60"/>
    <p:sldId id="340" r:id="rId61"/>
    <p:sldId id="342" r:id="rId62"/>
    <p:sldId id="343" r:id="rId63"/>
    <p:sldId id="328" r:id="rId64"/>
    <p:sldId id="331" r:id="rId65"/>
    <p:sldId id="332" r:id="rId66"/>
    <p:sldId id="341" r:id="rId67"/>
    <p:sldId id="347" r:id="rId68"/>
    <p:sldId id="349" r:id="rId69"/>
    <p:sldId id="350" r:id="rId70"/>
    <p:sldId id="351" r:id="rId71"/>
    <p:sldId id="352" r:id="rId72"/>
    <p:sldId id="353" r:id="rId73"/>
    <p:sldId id="354" r:id="rId74"/>
    <p:sldId id="355" r:id="rId75"/>
    <p:sldId id="357" r:id="rId76"/>
    <p:sldId id="358" r:id="rId77"/>
    <p:sldId id="359" r:id="rId78"/>
    <p:sldId id="360" r:id="rId79"/>
    <p:sldId id="361" r:id="rId80"/>
    <p:sldId id="362" r:id="rId81"/>
    <p:sldId id="363" r:id="rId82"/>
    <p:sldId id="364" r:id="rId83"/>
    <p:sldId id="365" r:id="rId84"/>
    <p:sldId id="366" r:id="rId85"/>
    <p:sldId id="368" r:id="rId86"/>
    <p:sldId id="369" r:id="rId87"/>
    <p:sldId id="370" r:id="rId88"/>
    <p:sldId id="371" r:id="rId89"/>
    <p:sldId id="372" r:id="rId90"/>
    <p:sldId id="373" r:id="rId91"/>
    <p:sldId id="374" r:id="rId92"/>
    <p:sldId id="375" r:id="rId93"/>
    <p:sldId id="376" r:id="rId94"/>
    <p:sldId id="377" r:id="rId95"/>
    <p:sldId id="378" r:id="rId96"/>
    <p:sldId id="380" r:id="rId97"/>
    <p:sldId id="381" r:id="rId98"/>
    <p:sldId id="382" r:id="rId99"/>
    <p:sldId id="383" r:id="rId100"/>
    <p:sldId id="384" r:id="rId101"/>
    <p:sldId id="385" r:id="rId102"/>
    <p:sldId id="386" r:id="rId103"/>
    <p:sldId id="387" r:id="rId104"/>
    <p:sldId id="388" r:id="rId105"/>
    <p:sldId id="389" r:id="rId106"/>
    <p:sldId id="390" r:id="rId107"/>
    <p:sldId id="391" r:id="rId108"/>
    <p:sldId id="392" r:id="rId109"/>
    <p:sldId id="393" r:id="rId110"/>
    <p:sldId id="394" r:id="rId111"/>
    <p:sldId id="396" r:id="rId112"/>
    <p:sldId id="397" r:id="rId113"/>
    <p:sldId id="398" r:id="rId114"/>
    <p:sldId id="399" r:id="rId115"/>
    <p:sldId id="400" r:id="rId116"/>
    <p:sldId id="401" r:id="rId1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66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presProps" Target="presProps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infantile-colic-management-and-outcome/abstract-text/38427038/pubmed" TargetMode="External"/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03d7d3aa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03d7d3aa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03d7d3aa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03d7d3aa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03d7d3aa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03d7d3aa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03d7d3aa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03d7d3aa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03d7d3aa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03d7d3aa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03d7d3aa4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03d7d3aa4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703d7d3aa4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703d7d3aa4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24fc6f87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724fc6f87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24fc6f87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24fc6f87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03d7d3aa4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703d7d3aa4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03d7d3aa4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03d7d3aa4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03d7d3aa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03d7d3aa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CD = coeliakie, wel stijging fCAL maar te veel variabiliteit om te gebruiken in praktijk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AA  =acute appendicitis</a:t>
            </a:r>
            <a:endParaRPr/>
          </a:p>
        </p:txBody>
      </p:sp>
      <p:sp>
        <p:nvSpPr>
          <p:cNvPr id="219" name="Google Shape;21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nl-B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94c3d65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694c3d65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94c3d656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694c3d656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94c3d656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94c3d656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c59d610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c59d610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c59d6107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c59d6107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6c59d6107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6c59d6107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c59d6107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c59d6107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c59d6107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6c59d6107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6d29a82f5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6d29a82f5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c59d6107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c59d6107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237ca78b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237ca78b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d29a82f5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6d29a82f5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6c59d6107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6c59d61071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c59d6107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6c59d6107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d29a82f5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d29a82f5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c59d61071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c59d61071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237ca78b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7237ca78b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7237ca78b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7237ca78b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d29a82f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6d29a82f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94c3d656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694c3d656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D9AE-129D-1331-EC24-E9EB60224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5DBEE2C-B2AF-CE2B-D402-EC1661222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A0BE527-FAF6-513D-AEA1-330337D57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088347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2A313-F519-5D35-3521-632967DD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AEE5D10-7410-B79A-1280-3025F7B53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FE4BDDF-5E28-EB43-A080-583CC06F8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52100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99037-B626-25EB-68D6-E0C202107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8C32CAB-1F66-0A8B-813A-B590964F1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074FEF2-A00D-603D-5B0D-48EC3A4C4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31214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638A2-CE9B-494D-9C31-BBAA9445861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5976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638A2-CE9B-494D-9C31-BBAA9445861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1611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638A2-CE9B-494D-9C31-BBAA9445861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4639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Simethicone in the treatment of infant colic: a randomized, placebo-controlled, multicenter trial.</a:t>
            </a:r>
            <a:r>
              <a:rPr lang="en-US" dirty="0"/>
              <a:t> </a:t>
            </a:r>
            <a:r>
              <a:rPr lang="en-US" dirty="0" err="1"/>
              <a:t>AU</a:t>
            </a:r>
            <a:r>
              <a:rPr lang="en-US" dirty="0" err="1">
                <a:effectLst/>
              </a:rPr>
              <a:t>Metcalf</a:t>
            </a:r>
            <a:r>
              <a:rPr lang="en-US" dirty="0">
                <a:effectLst/>
              </a:rPr>
              <a:t> TJ, Irons TG, Sher LD, Young PC</a:t>
            </a:r>
            <a:r>
              <a:rPr lang="en-US" dirty="0"/>
              <a:t> </a:t>
            </a:r>
            <a:r>
              <a:rPr lang="en-US" dirty="0" err="1"/>
              <a:t>SO</a:t>
            </a:r>
            <a:r>
              <a:rPr lang="en-US" dirty="0" err="1">
                <a:effectLst/>
              </a:rPr>
              <a:t>Pediatrics</a:t>
            </a:r>
            <a:r>
              <a:rPr lang="en-US" dirty="0">
                <a:effectLst/>
              </a:rPr>
              <a:t>. 1994;94(1):29.</a:t>
            </a:r>
            <a:r>
              <a:rPr lang="en-US" dirty="0"/>
              <a:t> 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8225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1" dirty="0">
                <a:effectLst/>
              </a:rPr>
              <a:t>51</a:t>
            </a:r>
            <a:r>
              <a:rPr lang="nl-BE" u="none" strike="noStrike" dirty="0">
                <a:solidFill>
                  <a:srgbClr val="005B92"/>
                </a:solidFill>
                <a:effectLst/>
                <a:hlinkClick r:id="rId3"/>
              </a:rPr>
              <a:t>PubMed</a:t>
            </a:r>
            <a:r>
              <a:rPr lang="nl-BE" dirty="0"/>
              <a:t>TI</a:t>
            </a:r>
            <a:r>
              <a:rPr lang="nl-BE" dirty="0">
                <a:effectLst/>
              </a:rPr>
              <a:t>Effect of </a:t>
            </a:r>
            <a:r>
              <a:rPr lang="nl-BE" dirty="0" err="1">
                <a:effectLst/>
              </a:rPr>
              <a:t>Lactobacillus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reuteri</a:t>
            </a:r>
            <a:r>
              <a:rPr lang="nl-BE" dirty="0">
                <a:effectLst/>
              </a:rPr>
              <a:t> NCIMB 30351 </a:t>
            </a:r>
            <a:r>
              <a:rPr lang="nl-BE" dirty="0" err="1">
                <a:effectLst/>
              </a:rPr>
              <a:t>drops</a:t>
            </a:r>
            <a:r>
              <a:rPr lang="nl-BE" dirty="0">
                <a:effectLst/>
              </a:rPr>
              <a:t> on </a:t>
            </a:r>
            <a:r>
              <a:rPr lang="nl-BE" dirty="0" err="1">
                <a:effectLst/>
              </a:rPr>
              <a:t>symptoms</a:t>
            </a:r>
            <a:r>
              <a:rPr lang="nl-BE" dirty="0">
                <a:effectLst/>
              </a:rPr>
              <a:t> of </a:t>
            </a:r>
            <a:r>
              <a:rPr lang="nl-BE" dirty="0" err="1">
                <a:effectLst/>
              </a:rPr>
              <a:t>infantile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functional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gastrointestinal</a:t>
            </a:r>
            <a:r>
              <a:rPr lang="nl-BE" dirty="0">
                <a:effectLst/>
              </a:rPr>
              <a:t> disorders </a:t>
            </a:r>
            <a:r>
              <a:rPr lang="nl-BE" dirty="0" err="1">
                <a:effectLst/>
              </a:rPr>
              <a:t>and</a:t>
            </a:r>
            <a:r>
              <a:rPr lang="nl-BE" dirty="0">
                <a:effectLst/>
              </a:rPr>
              <a:t> gut </a:t>
            </a:r>
            <a:r>
              <a:rPr lang="nl-BE" dirty="0" err="1">
                <a:effectLst/>
              </a:rPr>
              <a:t>microbiota</a:t>
            </a:r>
            <a:r>
              <a:rPr lang="nl-BE" dirty="0">
                <a:effectLst/>
              </a:rPr>
              <a:t> in </a:t>
            </a:r>
            <a:r>
              <a:rPr lang="nl-BE" dirty="0" err="1">
                <a:effectLst/>
              </a:rPr>
              <a:t>early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infants</a:t>
            </a:r>
            <a:r>
              <a:rPr lang="nl-BE" dirty="0">
                <a:effectLst/>
              </a:rPr>
              <a:t>: </a:t>
            </a:r>
            <a:r>
              <a:rPr lang="nl-BE" dirty="0" err="1">
                <a:effectLst/>
              </a:rPr>
              <a:t>Results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from</a:t>
            </a:r>
            <a:r>
              <a:rPr lang="nl-BE" dirty="0">
                <a:effectLst/>
              </a:rPr>
              <a:t> a </a:t>
            </a:r>
            <a:r>
              <a:rPr lang="nl-BE" dirty="0" err="1">
                <a:effectLst/>
              </a:rPr>
              <a:t>randomized</a:t>
            </a:r>
            <a:r>
              <a:rPr lang="nl-BE" dirty="0">
                <a:effectLst/>
              </a:rPr>
              <a:t>, placebo-</a:t>
            </a:r>
            <a:r>
              <a:rPr lang="nl-BE" dirty="0" err="1">
                <a:effectLst/>
              </a:rPr>
              <a:t>controlled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clinical</a:t>
            </a:r>
            <a:r>
              <a:rPr lang="nl-BE" dirty="0">
                <a:effectLst/>
              </a:rPr>
              <a:t> trial.</a:t>
            </a:r>
            <a:r>
              <a:rPr lang="nl-BE" dirty="0"/>
              <a:t> </a:t>
            </a:r>
            <a:r>
              <a:rPr lang="nl-BE" dirty="0" err="1"/>
              <a:t>AU</a:t>
            </a:r>
            <a:r>
              <a:rPr lang="nl-BE" dirty="0" err="1">
                <a:effectLst/>
              </a:rPr>
              <a:t>Tyrsin</a:t>
            </a:r>
            <a:r>
              <a:rPr lang="nl-BE" dirty="0">
                <a:effectLst/>
              </a:rPr>
              <a:t> OY, </a:t>
            </a:r>
            <a:r>
              <a:rPr lang="nl-BE" dirty="0" err="1">
                <a:effectLst/>
              </a:rPr>
              <a:t>Tyrsin</a:t>
            </a:r>
            <a:r>
              <a:rPr lang="nl-BE" dirty="0">
                <a:effectLst/>
              </a:rPr>
              <a:t> DY, </a:t>
            </a:r>
            <a:r>
              <a:rPr lang="nl-BE" dirty="0" err="1">
                <a:effectLst/>
              </a:rPr>
              <a:t>Nemenov</a:t>
            </a:r>
            <a:r>
              <a:rPr lang="nl-BE" dirty="0">
                <a:effectLst/>
              </a:rPr>
              <a:t> DG, </a:t>
            </a:r>
            <a:r>
              <a:rPr lang="nl-BE" dirty="0" err="1">
                <a:effectLst/>
              </a:rPr>
              <a:t>Ruzov</a:t>
            </a:r>
            <a:r>
              <a:rPr lang="nl-BE" dirty="0">
                <a:effectLst/>
              </a:rPr>
              <a:t> AS, </a:t>
            </a:r>
            <a:r>
              <a:rPr lang="nl-BE" dirty="0" err="1">
                <a:effectLst/>
              </a:rPr>
              <a:t>Odintsova</a:t>
            </a:r>
            <a:r>
              <a:rPr lang="nl-BE" dirty="0">
                <a:effectLst/>
              </a:rPr>
              <a:t> VE, </a:t>
            </a:r>
            <a:r>
              <a:rPr lang="nl-BE" dirty="0" err="1">
                <a:effectLst/>
              </a:rPr>
              <a:t>Koshechkin</a:t>
            </a:r>
            <a:r>
              <a:rPr lang="nl-BE" dirty="0">
                <a:effectLst/>
              </a:rPr>
              <a:t> SI, D </a:t>
            </a:r>
            <a:r>
              <a:rPr lang="nl-BE" dirty="0" err="1">
                <a:effectLst/>
              </a:rPr>
              <a:t>Amico</a:t>
            </a:r>
            <a:r>
              <a:rPr lang="nl-BE" dirty="0">
                <a:effectLst/>
              </a:rPr>
              <a:t> L</a:t>
            </a:r>
            <a:r>
              <a:rPr lang="nl-BE" dirty="0"/>
              <a:t> </a:t>
            </a:r>
            <a:r>
              <a:rPr lang="nl-BE" dirty="0" err="1"/>
              <a:t>SO</a:t>
            </a:r>
            <a:r>
              <a:rPr lang="nl-BE" dirty="0" err="1">
                <a:effectLst/>
              </a:rPr>
              <a:t>Eur</a:t>
            </a:r>
            <a:r>
              <a:rPr lang="nl-BE" dirty="0">
                <a:effectLst/>
              </a:rPr>
              <a:t> J </a:t>
            </a:r>
            <a:r>
              <a:rPr lang="nl-BE" dirty="0" err="1">
                <a:effectLst/>
              </a:rPr>
              <a:t>Pediatr</a:t>
            </a:r>
            <a:r>
              <a:rPr lang="nl-BE" dirty="0">
                <a:effectLst/>
              </a:rPr>
              <a:t>. 2024;183(5):2311. </a:t>
            </a:r>
            <a:r>
              <a:rPr lang="nl-BE" dirty="0" err="1">
                <a:effectLst/>
              </a:rPr>
              <a:t>Epub</a:t>
            </a:r>
            <a:r>
              <a:rPr lang="nl-BE" dirty="0">
                <a:effectLst/>
              </a:rPr>
              <a:t> 2024 Mar 1.</a:t>
            </a:r>
            <a:r>
              <a:rPr lang="nl-BE" dirty="0"/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8374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Gordon M, Wallace C,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Sinopoulou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V,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Akobeng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AK.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Probiotics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for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management of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functional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abdominal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pain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disorders in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children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Cochrane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Database of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Systematic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Reviews 2023, Issue 2. Art. No.: CD012849. DOI: 10.1002/14651858.CD012849.pub2.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Accessed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02 September 2025.</a:t>
            </a:r>
            <a:endParaRPr lang="nl-B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80695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ESPGHAN concludeert dat pepermuntolie kan overwogen worden als (</a:t>
            </a:r>
            <a:r>
              <a:rPr lang="nl-BE" dirty="0" err="1"/>
              <a:t>adjuvante</a:t>
            </a:r>
            <a:r>
              <a:rPr lang="nl-BE" dirty="0"/>
              <a:t>) behandeling van IBS/FAP, maar met weinig zekerheid.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Maagsapresistente capsules: geheel inslikken zodat pas na de maag vrijkomt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830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Volgens ESPGHAN heeft het een plaats als behandeloptie bij IBS bij kinderen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Zowel bij diarree als bij constipatie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Vanaf 6 jaar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Evalueer het effect na 4 weken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81386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Weinig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3808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Weinig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39213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considered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 (II, B)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weak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moderate-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 recent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individual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data meta-analysis (146)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assessed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efficacy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adjunct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ORS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 ORS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alone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or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Raw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data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from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9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involving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1348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ages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month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15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years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AGE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available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analysis. The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experimental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treatment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no treatment (2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kaolin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–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pectin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latter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line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authors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’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objectives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4 studies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setting,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5 studies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setting.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reduced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duration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Almost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twice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many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recovered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time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versus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no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interactions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between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treatment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dehydration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rotavirus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infection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type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study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/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or country.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studies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ratio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mean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stool output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/placebo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reduced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studies,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number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stools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responder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analysis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defined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a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duration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&lt;2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days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proportion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responders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higher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(50.3%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vs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25.8%,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respectively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adjusting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dehydration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rotavirus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absolute risk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difference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24.7% (95% CI 19.8– 29.7),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associated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number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treat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4. The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secondary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care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favor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2 studies.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Also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IV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therapy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no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difference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incidence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adverse events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between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groups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386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Gelatine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tannate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management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 (III, C)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low-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nl-BE" dirty="0"/>
              <a:t> aangeraden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3609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Loperamide is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(II, B) (strong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very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87CC2D-D587-4682-B0C8-0BDE4F8F19AD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87069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987425" y="3300044"/>
            <a:ext cx="7899400" cy="2701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025" tIns="53500" rIns="107025" bIns="53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sz="1800">
                <a:solidFill>
                  <a:srgbClr val="595959"/>
                </a:solidFill>
              </a:rPr>
              <a:t>H Aurora 30/6/2018</a:t>
            </a: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81313" y="858838"/>
            <a:ext cx="4111625" cy="2312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72b7083c2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72b7083c2_0_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/>
              <a:t>verdwijnt doordat scherpe ondertanden het doorsnijden</a:t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e291c232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e291c232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72b7083c2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72b7083c2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i="1" dirty="0"/>
              <a:t>Moeilijk uitsteken van de tong bijvoorbeeld bij het likken aan een ijsje</a:t>
            </a:r>
            <a:endParaRPr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72b7083c2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72b7083c2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via nko bij ouderen owv dikker en steviger tongriempje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rgbClr val="595959"/>
                </a:solidFill>
              </a:rPr>
              <a:t>Soms verschijnt er na het knippen onder de tong een gele plek die na 24 tot 48 uur weer verdwijnt. Uw baby heeft hier meestal geen last van. </a:t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e291c232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e291c232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e291c232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7e291c232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i="1" dirty="0"/>
              <a:t>T</a:t>
            </a:r>
            <a:r>
              <a:rPr lang="nl" sz="1100" i="1" dirty="0"/>
              <a:t>etracaïne in oogdr – lokaal cfr lidocaïne</a:t>
            </a:r>
            <a:endParaRPr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72b7083c2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72b7083c2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143000" y="669099"/>
            <a:ext cx="6674008" cy="33486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4398295"/>
            <a:ext cx="2209800" cy="608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1398"/>
          </a:p>
        </p:txBody>
      </p:sp>
    </p:spTree>
    <p:extLst>
      <p:ext uri="{BB962C8B-B14F-4D97-AF65-F5344CB8AC3E}">
        <p14:creationId xmlns:p14="http://schemas.microsoft.com/office/powerpoint/2010/main" val="2846644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217697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9"/>
            <a:ext cx="6553200" cy="14296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000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9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303316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8"/>
            <a:ext cx="4419600" cy="14296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09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303316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8"/>
            <a:ext cx="4419600" cy="14296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406" y="827159"/>
            <a:ext cx="635000" cy="3488194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82624D9-6A97-4B81-86BE-323CF5B79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89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5371664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82092644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6" y="1477375"/>
            <a:ext cx="3858895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7375"/>
            <a:ext cx="3859200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5328930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1636609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143000" y="669099"/>
            <a:ext cx="6674008" cy="334866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4398295"/>
            <a:ext cx="2209800" cy="6088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sz="1398"/>
          </a:p>
        </p:txBody>
      </p:sp>
    </p:spTree>
    <p:extLst>
      <p:ext uri="{BB962C8B-B14F-4D97-AF65-F5344CB8AC3E}">
        <p14:creationId xmlns:p14="http://schemas.microsoft.com/office/powerpoint/2010/main" val="2782352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217697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9"/>
            <a:ext cx="6553200" cy="14296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000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93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37534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12BD2-01E8-024C-AF85-36DA32E9508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7374"/>
            <a:ext cx="7886700" cy="2844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92836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6" y="1477375"/>
            <a:ext cx="3858895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7375"/>
            <a:ext cx="3859200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677752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55550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1161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643996" y="1"/>
            <a:ext cx="4500004" cy="425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813F9D-44CF-3D43-B591-61116C4DFC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2309" y="1734583"/>
            <a:ext cx="3274899" cy="2481245"/>
          </a:xfrm>
          <a:prstGeom prst="rect">
            <a:avLst/>
          </a:prstGeom>
        </p:spPr>
        <p:txBody>
          <a:bodyPr/>
          <a:lstStyle>
            <a:lvl1pPr>
              <a:defRPr sz="1798"/>
            </a:lvl1pPr>
            <a:lvl2pPr>
              <a:defRPr sz="2797"/>
            </a:lvl2pPr>
            <a:lvl3pPr>
              <a:defRPr sz="2397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AD8B01-C249-C249-A66A-0674CD49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09" y="558863"/>
            <a:ext cx="3657697" cy="1200256"/>
          </a:xfrm>
          <a:prstGeom prst="rect">
            <a:avLst/>
          </a:prstGeom>
        </p:spPr>
        <p:txBody>
          <a:bodyPr anchor="t" anchorCtr="0"/>
          <a:lstStyle>
            <a:lvl1pPr>
              <a:defRPr lang="en-BE" sz="3596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14535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4500004" cy="4255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1" y="1734583"/>
            <a:ext cx="3274899" cy="2481245"/>
          </a:xfrm>
          <a:prstGeom prst="rect">
            <a:avLst/>
          </a:prstGeom>
        </p:spPr>
        <p:txBody>
          <a:bodyPr/>
          <a:lstStyle>
            <a:lvl1pPr>
              <a:defRPr sz="1798"/>
            </a:lvl1pPr>
            <a:lvl2pPr>
              <a:defRPr sz="2797"/>
            </a:lvl2pPr>
            <a:lvl3pPr>
              <a:defRPr sz="2397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8863"/>
            <a:ext cx="4034492" cy="1200256"/>
          </a:xfrm>
          <a:prstGeom prst="rect">
            <a:avLst/>
          </a:prstGeom>
        </p:spPr>
        <p:txBody>
          <a:bodyPr anchor="t" anchorCtr="0"/>
          <a:lstStyle>
            <a:lvl1pPr>
              <a:defRPr lang="en-BE" sz="3596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94124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1" y="1734583"/>
            <a:ext cx="3274899" cy="2481245"/>
          </a:xfrm>
          <a:prstGeom prst="rect">
            <a:avLst/>
          </a:prstGeom>
        </p:spPr>
        <p:txBody>
          <a:bodyPr/>
          <a:lstStyle>
            <a:lvl1pPr>
              <a:defRPr sz="1798"/>
            </a:lvl1pPr>
            <a:lvl2pPr>
              <a:defRPr sz="2797"/>
            </a:lvl2pPr>
            <a:lvl3pPr>
              <a:defRPr sz="2397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8863"/>
            <a:ext cx="4034492" cy="1200256"/>
          </a:xfrm>
          <a:prstGeom prst="rect">
            <a:avLst/>
          </a:prstGeom>
        </p:spPr>
        <p:txBody>
          <a:bodyPr anchor="t" anchorCtr="0"/>
          <a:lstStyle>
            <a:lvl1pPr>
              <a:defRPr lang="en-BE" sz="3596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49030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194"/>
            <a:ext cx="3600006" cy="3608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26035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194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29470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79103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194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29470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2CEBC28-88AE-FC4D-9656-C684558710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899999" y="647194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0095432-DDA1-2749-854E-7A330A78928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99999" y="2529470"/>
            <a:ext cx="3600006" cy="17258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5025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witte band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1"/>
            <a:ext cx="9144000" cy="42427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0732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96"/>
            </a:lvl1pPr>
            <a:lvl2pPr marL="456651" indent="0">
              <a:buNone/>
              <a:defRPr sz="2797"/>
            </a:lvl2pPr>
            <a:lvl3pPr marL="913303" indent="0">
              <a:buNone/>
              <a:defRPr sz="2397"/>
            </a:lvl3pPr>
            <a:lvl4pPr marL="1369954" indent="0">
              <a:buNone/>
              <a:defRPr sz="1998"/>
            </a:lvl4pPr>
            <a:lvl5pPr marL="1826605" indent="0">
              <a:buNone/>
              <a:defRPr sz="1998"/>
            </a:lvl5pPr>
            <a:lvl6pPr marL="2283257" indent="0">
              <a:buNone/>
              <a:defRPr sz="1998"/>
            </a:lvl6pPr>
            <a:lvl7pPr marL="2739908" indent="0">
              <a:buNone/>
              <a:defRPr sz="1998"/>
            </a:lvl7pPr>
            <a:lvl8pPr marL="3196560" indent="0">
              <a:buNone/>
              <a:defRPr sz="1998"/>
            </a:lvl8pPr>
            <a:lvl9pPr marL="3653211" indent="0">
              <a:buNone/>
              <a:defRPr sz="1998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8721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D99999-9377-4039-81B4-E928A5CD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1D7E4D-29C0-42C6-8979-7B94779B7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88467E1-AD81-467C-BD87-7C6B8CE3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E402DD-D594-47CE-85C3-B32D1BF0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45C3DA-8D0F-4010-AC44-1A34018F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nl-BE" smtClean="0"/>
              <a:pPr algn="r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2413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8646B-0FA2-4DA6-A253-57DC34DB5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495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B5C6BC-DCDD-43C0-BE55-0FCE60561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798"/>
            </a:lvl1pPr>
            <a:lvl2pPr marL="342489" indent="0" algn="ctr">
              <a:buNone/>
              <a:defRPr sz="1498"/>
            </a:lvl2pPr>
            <a:lvl3pPr marL="684977" indent="0" algn="ctr">
              <a:buNone/>
              <a:defRPr sz="1348"/>
            </a:lvl3pPr>
            <a:lvl4pPr marL="1027466" indent="0" algn="ctr">
              <a:buNone/>
              <a:defRPr sz="1199"/>
            </a:lvl4pPr>
            <a:lvl5pPr marL="1369954" indent="0" algn="ctr">
              <a:buNone/>
              <a:defRPr sz="1199"/>
            </a:lvl5pPr>
            <a:lvl6pPr marL="1712443" indent="0" algn="ctr">
              <a:buNone/>
              <a:defRPr sz="1199"/>
            </a:lvl6pPr>
            <a:lvl7pPr marL="2054931" indent="0" algn="ctr">
              <a:buNone/>
              <a:defRPr sz="1199"/>
            </a:lvl7pPr>
            <a:lvl8pPr marL="2397420" indent="0" algn="ctr">
              <a:buNone/>
              <a:defRPr sz="1199"/>
            </a:lvl8pPr>
            <a:lvl9pPr marL="2739908" indent="0" algn="ctr">
              <a:buNone/>
              <a:defRPr sz="1199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2DBD36-C31A-4FDB-A002-EDEDA02D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303">
              <a:buClrTx/>
            </a:pPr>
            <a:fld id="{913E2C45-14F8-46E2-84BA-F237229AA2CE}" type="datetimeFigureOut">
              <a:rPr lang="nl-BE" sz="1798" kern="120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defTabSz="913303">
                <a:buClrTx/>
              </a:pPr>
              <a:t>17-09-2025</a:t>
            </a:fld>
            <a:endParaRPr lang="nl-BE" sz="179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D4BC66-D169-45DF-9180-F623C08D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303">
              <a:buClrTx/>
            </a:pPr>
            <a:endParaRPr lang="nl-BE" sz="179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FC9E26-FFB7-436F-B8B1-F1AF07D1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303">
              <a:buClrTx/>
            </a:pPr>
            <a:fld id="{5AFD7E31-2731-41B6-9538-716BD8241989}" type="slidenum">
              <a:rPr lang="nl-BE" sz="1798" kern="120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defTabSz="913303">
                <a:buClrTx/>
              </a:pPr>
              <a:t>‹nr.›</a:t>
            </a:fld>
            <a:endParaRPr lang="nl-BE" sz="179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191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911356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303316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8"/>
            <a:ext cx="4419600" cy="14296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91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18026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2529248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6" y="1477375"/>
            <a:ext cx="3858895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7375"/>
            <a:ext cx="3859200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090715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032992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D99999-9377-4039-81B4-E928A5CD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1D7E4D-29C0-42C6-8979-7B94779B7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88467E1-AD81-467C-BD87-7C6B8CE3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E402DD-D594-47CE-85C3-B32D1BF08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45C3DA-8D0F-4010-AC44-1A34018F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nl-BE" smtClean="0"/>
              <a:pPr algn="r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9706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248965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2372"/>
            <a:ext cx="5715000" cy="1303316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3995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5688"/>
            <a:ext cx="4419600" cy="142966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497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6651" indent="0" algn="ctr">
              <a:buNone/>
              <a:defRPr sz="1998"/>
            </a:lvl2pPr>
            <a:lvl3pPr marL="913303" indent="0" algn="ctr">
              <a:buNone/>
              <a:defRPr sz="1798"/>
            </a:lvl3pPr>
            <a:lvl4pPr marL="1369954" indent="0" algn="ctr">
              <a:buNone/>
              <a:defRPr sz="1598"/>
            </a:lvl4pPr>
            <a:lvl5pPr marL="1826605" indent="0" algn="ctr">
              <a:buNone/>
              <a:defRPr sz="1598"/>
            </a:lvl5pPr>
            <a:lvl6pPr marL="2283257" indent="0" algn="ctr">
              <a:buNone/>
              <a:defRPr sz="1598"/>
            </a:lvl6pPr>
            <a:lvl7pPr marL="2739908" indent="0" algn="ctr">
              <a:buNone/>
              <a:defRPr sz="1598"/>
            </a:lvl7pPr>
            <a:lvl8pPr marL="3196560" indent="0" algn="ctr">
              <a:buNone/>
              <a:defRPr sz="1598"/>
            </a:lvl8pPr>
            <a:lvl9pPr marL="3653211" indent="0" algn="ctr">
              <a:buNone/>
              <a:defRPr sz="1598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7159"/>
            <a:ext cx="635000" cy="34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79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832373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7775"/>
            <a:ext cx="7886700" cy="2844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12879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6" y="1477375"/>
            <a:ext cx="3858895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7375"/>
            <a:ext cx="3859200" cy="2844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907382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5679254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8AA9AC-E3AD-4747-B45B-33CFD73B2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789E14-1A0A-403B-BC2F-76BAB033A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BD3275-4F94-476A-A992-E9C08F25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0AC50-5461-4EF5-A874-209DA32AB7CA}" type="datetimeFigureOut">
              <a:rPr lang="nl-BE" smtClean="0"/>
              <a:t>17-09-2025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AA6FD3-72E2-480F-A6B3-9384BA5D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2710C5-F6FC-4A03-AF72-D3FBB323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2BDE-C7F2-466E-8E08-B4B3DBE78FF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5000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slide">
  <p:cSld name="Titel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6"/>
          <p:cNvSpPr txBox="1">
            <a:spLocks noGrp="1"/>
          </p:cNvSpPr>
          <p:nvPr>
            <p:ph type="ctrTitle"/>
          </p:nvPr>
        </p:nvSpPr>
        <p:spPr>
          <a:xfrm>
            <a:off x="838200" y="1582372"/>
            <a:ext cx="5715000" cy="1217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4000"/>
              <a:buFont typeface="Arial"/>
              <a:buNone/>
              <a:defRPr sz="3995" b="1" cap="none">
                <a:solidFill>
                  <a:srgbClr val="CC0E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6"/>
          <p:cNvSpPr txBox="1">
            <a:spLocks noGrp="1"/>
          </p:cNvSpPr>
          <p:nvPr>
            <p:ph type="subTitle" idx="1"/>
          </p:nvPr>
        </p:nvSpPr>
        <p:spPr>
          <a:xfrm>
            <a:off x="838200" y="2885689"/>
            <a:ext cx="6553200" cy="1429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4799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3000"/>
              <a:buFont typeface="Arial"/>
              <a:buNone/>
              <a:defRPr sz="24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None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None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92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92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5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0" name="Google Shape;20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09000" y="827159"/>
            <a:ext cx="635000" cy="3488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4486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bullets 2 kolommen">
  <p:cSld name="Titel en bullets 2 kolomme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2"/>
          <p:cNvSpPr txBox="1"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20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2"/>
          <p:cNvSpPr txBox="1">
            <a:spLocks noGrp="1"/>
          </p:cNvSpPr>
          <p:nvPr>
            <p:ph type="body" idx="1"/>
          </p:nvPr>
        </p:nvSpPr>
        <p:spPr>
          <a:xfrm>
            <a:off x="789306" y="1477375"/>
            <a:ext cx="3858895" cy="2844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651" marR="0" lvl="0" indent="-395765" algn="l" rtl="0">
              <a:lnSpc>
                <a:spcPct val="119090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2640"/>
              <a:buFont typeface="Arial"/>
              <a:buChar char="•"/>
              <a:defRPr sz="2197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3303" marR="0" lvl="1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69954" marR="0" lvl="2" indent="-365321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6605" marR="0" lvl="3" indent="-350098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920"/>
              <a:buFont typeface="Arial"/>
              <a:buChar char="•"/>
              <a:defRPr sz="15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3257" marR="0" lvl="4" indent="-334877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680"/>
              <a:buFont typeface="Arial"/>
              <a:buChar char="•"/>
              <a:defRPr sz="13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39908" marR="0" lvl="5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6560" marR="0" lvl="6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3211" marR="0" lvl="7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09862" marR="0" lvl="8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62"/>
          <p:cNvSpPr txBox="1">
            <a:spLocks noGrp="1"/>
          </p:cNvSpPr>
          <p:nvPr>
            <p:ph type="body" idx="2"/>
          </p:nvPr>
        </p:nvSpPr>
        <p:spPr>
          <a:xfrm>
            <a:off x="4816805" y="1477375"/>
            <a:ext cx="3859200" cy="2844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651" marR="0" lvl="0" indent="-395765" algn="l" rtl="0">
              <a:lnSpc>
                <a:spcPct val="119090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2640"/>
              <a:buFont typeface="Arial"/>
              <a:buChar char="•"/>
              <a:defRPr sz="2197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3303" marR="0" lvl="1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69954" marR="0" lvl="2" indent="-365321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6605" marR="0" lvl="3" indent="-350098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920"/>
              <a:buFont typeface="Arial"/>
              <a:buChar char="•"/>
              <a:defRPr sz="15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3257" marR="0" lvl="4" indent="-334877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1680"/>
              <a:buFont typeface="Arial"/>
              <a:buChar char="•"/>
              <a:defRPr sz="13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39908" marR="0" lvl="5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6560" marR="0" lvl="6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3211" marR="0" lvl="7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09862" marR="0" lvl="8" indent="-342489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14313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Alleen titel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3"/>
          <p:cNvSpPr txBox="1"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20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92309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co">
  <p:cSld name="Blanc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2345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aflopend met tekst links">
  <p:cSld name="Foto aflopend met tekst link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5"/>
          <p:cNvSpPr>
            <a:spLocks noGrp="1"/>
          </p:cNvSpPr>
          <p:nvPr>
            <p:ph type="pic" idx="2"/>
          </p:nvPr>
        </p:nvSpPr>
        <p:spPr>
          <a:xfrm>
            <a:off x="4643996" y="1"/>
            <a:ext cx="4500004" cy="4255339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65"/>
          <p:cNvSpPr txBox="1">
            <a:spLocks noGrp="1"/>
          </p:cNvSpPr>
          <p:nvPr>
            <p:ph type="body" idx="1"/>
          </p:nvPr>
        </p:nvSpPr>
        <p:spPr>
          <a:xfrm>
            <a:off x="842309" y="1734583"/>
            <a:ext cx="3274899" cy="248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651" marR="0" lvl="0" indent="-365321" algn="l" rtl="0">
              <a:lnSpc>
                <a:spcPct val="145555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Char char="•"/>
              <a:defRPr sz="1798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3303" marR="0" lvl="1" indent="-44143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3360"/>
              <a:buFont typeface="Arial"/>
              <a:buChar char="•"/>
              <a:defRPr sz="27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69954" marR="0" lvl="2" indent="-410986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880"/>
              <a:buFont typeface="Arial"/>
              <a:buChar char="•"/>
              <a:defRPr sz="23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6605" marR="0" lvl="3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3257" marR="0" lvl="4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39908" marR="0" lvl="5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6560" marR="0" lvl="6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3211" marR="0" lvl="7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09862" marR="0" lvl="8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5"/>
          <p:cNvSpPr txBox="1">
            <a:spLocks noGrp="1"/>
          </p:cNvSpPr>
          <p:nvPr>
            <p:ph type="title"/>
          </p:nvPr>
        </p:nvSpPr>
        <p:spPr>
          <a:xfrm>
            <a:off x="842309" y="558863"/>
            <a:ext cx="3657697" cy="120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3600"/>
              <a:buFont typeface="Arial"/>
              <a:buNone/>
              <a:defRPr sz="3596" b="1">
                <a:solidFill>
                  <a:srgbClr val="CC0E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29974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aflopend met tekst rechts">
  <p:cSld name="Foto aflopend met tekst rech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6"/>
          <p:cNvSpPr>
            <a:spLocks noGrp="1"/>
          </p:cNvSpPr>
          <p:nvPr>
            <p:ph type="pic" idx="2"/>
          </p:nvPr>
        </p:nvSpPr>
        <p:spPr>
          <a:xfrm>
            <a:off x="0" y="1"/>
            <a:ext cx="4500004" cy="4255339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66"/>
          <p:cNvSpPr txBox="1">
            <a:spLocks noGrp="1"/>
          </p:cNvSpPr>
          <p:nvPr>
            <p:ph type="body" idx="1"/>
          </p:nvPr>
        </p:nvSpPr>
        <p:spPr>
          <a:xfrm>
            <a:off x="4830001" y="1734583"/>
            <a:ext cx="3274899" cy="248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651" marR="0" lvl="0" indent="-365321" algn="l" rtl="0">
              <a:lnSpc>
                <a:spcPct val="145555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Char char="•"/>
              <a:defRPr sz="1798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3303" marR="0" lvl="1" indent="-44143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3360"/>
              <a:buFont typeface="Arial"/>
              <a:buChar char="•"/>
              <a:defRPr sz="27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69954" marR="0" lvl="2" indent="-410986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880"/>
              <a:buFont typeface="Arial"/>
              <a:buChar char="•"/>
              <a:defRPr sz="23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6605" marR="0" lvl="3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3257" marR="0" lvl="4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39908" marR="0" lvl="5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6560" marR="0" lvl="6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3211" marR="0" lvl="7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09862" marR="0" lvl="8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6"/>
          <p:cNvSpPr txBox="1">
            <a:spLocks noGrp="1"/>
          </p:cNvSpPr>
          <p:nvPr>
            <p:ph type="title"/>
          </p:nvPr>
        </p:nvSpPr>
        <p:spPr>
          <a:xfrm>
            <a:off x="4830000" y="558863"/>
            <a:ext cx="4034492" cy="120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3600"/>
              <a:buFont typeface="Arial"/>
              <a:buNone/>
              <a:defRPr sz="3596" b="1">
                <a:solidFill>
                  <a:srgbClr val="CC0E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72134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met tekst rechts">
  <p:cSld name="Foto met tekst rech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7"/>
          <p:cNvSpPr txBox="1">
            <a:spLocks noGrp="1"/>
          </p:cNvSpPr>
          <p:nvPr>
            <p:ph type="body" idx="1"/>
          </p:nvPr>
        </p:nvSpPr>
        <p:spPr>
          <a:xfrm>
            <a:off x="4830001" y="1734583"/>
            <a:ext cx="3274899" cy="248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6651" marR="0" lvl="0" indent="-365321" algn="l" rtl="0">
              <a:lnSpc>
                <a:spcPct val="145555"/>
              </a:lnSpc>
              <a:spcBef>
                <a:spcPts val="100"/>
              </a:spcBef>
              <a:spcAft>
                <a:spcPts val="0"/>
              </a:spcAft>
              <a:buClr>
                <a:srgbClr val="CC0E7D"/>
              </a:buClr>
              <a:buSzPts val="2160"/>
              <a:buFont typeface="Arial"/>
              <a:buChar char="•"/>
              <a:defRPr sz="1798" b="0" i="0" u="none" strike="noStrike" cap="non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3303" marR="0" lvl="1" indent="-441430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3360"/>
              <a:buFont typeface="Arial"/>
              <a:buChar char="•"/>
              <a:defRPr sz="27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69954" marR="0" lvl="2" indent="-410986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880"/>
              <a:buFont typeface="Arial"/>
              <a:buChar char="•"/>
              <a:defRPr sz="239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6605" marR="0" lvl="3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3257" marR="0" lvl="4" indent="-38054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rgbClr val="CC0E7D"/>
              </a:buClr>
              <a:buSzPts val="24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39908" marR="0" lvl="5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6560" marR="0" lvl="6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3211" marR="0" lvl="7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09862" marR="0" lvl="8" indent="-355173" algn="l" rtl="0">
              <a:lnSpc>
                <a:spcPct val="90000"/>
              </a:lnSpc>
              <a:spcBef>
                <a:spcPts val="499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7"/>
          <p:cNvSpPr txBox="1">
            <a:spLocks noGrp="1"/>
          </p:cNvSpPr>
          <p:nvPr>
            <p:ph type="title"/>
          </p:nvPr>
        </p:nvSpPr>
        <p:spPr>
          <a:xfrm>
            <a:off x="4830000" y="558863"/>
            <a:ext cx="4034492" cy="1200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19"/>
              </a:spcBef>
              <a:spcAft>
                <a:spcPts val="0"/>
              </a:spcAft>
              <a:buClr>
                <a:srgbClr val="CC0E7D"/>
              </a:buClr>
              <a:buSzPts val="3600"/>
              <a:buFont typeface="Arial"/>
              <a:buNone/>
              <a:defRPr sz="3596" b="1">
                <a:solidFill>
                  <a:srgbClr val="CC0E7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7"/>
          <p:cNvSpPr>
            <a:spLocks noGrp="1"/>
          </p:cNvSpPr>
          <p:nvPr>
            <p:ph type="pic" idx="2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460564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foto's">
  <p:cSld name="2 foto'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8"/>
          <p:cNvSpPr>
            <a:spLocks noGrp="1"/>
          </p:cNvSpPr>
          <p:nvPr>
            <p:ph type="pic" idx="2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68"/>
          <p:cNvSpPr>
            <a:spLocks noGrp="1"/>
          </p:cNvSpPr>
          <p:nvPr>
            <p:ph type="pic" idx="3"/>
          </p:nvPr>
        </p:nvSpPr>
        <p:spPr>
          <a:xfrm>
            <a:off x="4648034" y="647194"/>
            <a:ext cx="3600006" cy="3608146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174452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foto's">
  <p:cSld name="3 foto'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9"/>
          <p:cNvSpPr>
            <a:spLocks noGrp="1"/>
          </p:cNvSpPr>
          <p:nvPr>
            <p:ph type="pic" idx="2"/>
          </p:nvPr>
        </p:nvSpPr>
        <p:spPr>
          <a:xfrm>
            <a:off x="899998" y="647194"/>
            <a:ext cx="3600006" cy="3608146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69"/>
          <p:cNvSpPr>
            <a:spLocks noGrp="1"/>
          </p:cNvSpPr>
          <p:nvPr>
            <p:ph type="pic" idx="3"/>
          </p:nvPr>
        </p:nvSpPr>
        <p:spPr>
          <a:xfrm>
            <a:off x="4648034" y="647194"/>
            <a:ext cx="3600006" cy="1725869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69"/>
          <p:cNvSpPr>
            <a:spLocks noGrp="1"/>
          </p:cNvSpPr>
          <p:nvPr>
            <p:ph type="pic" idx="4"/>
          </p:nvPr>
        </p:nvSpPr>
        <p:spPr>
          <a:xfrm>
            <a:off x="4648034" y="2529470"/>
            <a:ext cx="3600006" cy="172586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711510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foto's">
  <p:cSld name="4 foto'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0"/>
          <p:cNvSpPr>
            <a:spLocks noGrp="1"/>
          </p:cNvSpPr>
          <p:nvPr>
            <p:ph type="pic" idx="2"/>
          </p:nvPr>
        </p:nvSpPr>
        <p:spPr>
          <a:xfrm>
            <a:off x="4648034" y="647194"/>
            <a:ext cx="3600006" cy="1725869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70"/>
          <p:cNvSpPr>
            <a:spLocks noGrp="1"/>
          </p:cNvSpPr>
          <p:nvPr>
            <p:ph type="pic" idx="3"/>
          </p:nvPr>
        </p:nvSpPr>
        <p:spPr>
          <a:xfrm>
            <a:off x="4648034" y="2529470"/>
            <a:ext cx="3600006" cy="1725869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70"/>
          <p:cNvSpPr>
            <a:spLocks noGrp="1"/>
          </p:cNvSpPr>
          <p:nvPr>
            <p:ph type="pic" idx="4"/>
          </p:nvPr>
        </p:nvSpPr>
        <p:spPr>
          <a:xfrm>
            <a:off x="899999" y="647194"/>
            <a:ext cx="3600006" cy="172586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70"/>
          <p:cNvSpPr>
            <a:spLocks noGrp="1"/>
          </p:cNvSpPr>
          <p:nvPr>
            <p:ph type="pic" idx="5"/>
          </p:nvPr>
        </p:nvSpPr>
        <p:spPr>
          <a:xfrm>
            <a:off x="899999" y="2529470"/>
            <a:ext cx="3600006" cy="172586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161359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met witte band onderaan">
  <p:cSld name="FOTO met witte band onderaa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1"/>
          <p:cNvSpPr>
            <a:spLocks noGrp="1"/>
          </p:cNvSpPr>
          <p:nvPr>
            <p:ph type="pic" idx="2"/>
          </p:nvPr>
        </p:nvSpPr>
        <p:spPr>
          <a:xfrm>
            <a:off x="0" y="1"/>
            <a:ext cx="9144000" cy="424275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183681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full page">
  <p:cSld name="FOTO full pag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2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1011189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6651" lvl="0" indent="-3424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3303" lvl="1" indent="-31711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69954" lvl="2" indent="-31711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6605" lvl="3" indent="-317119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3257" lvl="4" indent="-31711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39908" lvl="5" indent="-31711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196560" lvl="6" indent="-317119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3211" lvl="7" indent="-317119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09862" lvl="8" indent="-317119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l-BE" smtClean="0"/>
              <a:pPr algn="r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028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6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8.emf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image" Target="../media/image7.emf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image" Target="../media/image6.emf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4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4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48.xml"/><Relationship Id="rId9" Type="http://schemas.openxmlformats.org/officeDocument/2006/relationships/image" Target="../media/image5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42"/>
            <a:ext cx="9144000" cy="5137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600605"/>
            <a:ext cx="787400" cy="1775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000" y="4494452"/>
            <a:ext cx="673100" cy="27905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/>
        </p:nvSpPr>
        <p:spPr>
          <a:xfrm>
            <a:off x="381000" y="4620297"/>
            <a:ext cx="309768" cy="141530"/>
          </a:xfrm>
          <a:prstGeom prst="rect">
            <a:avLst/>
          </a:prstGeom>
        </p:spPr>
        <p:txBody>
          <a:bodyPr vert="horz" wrap="square" lIns="0" tIns="3171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85" algn="r">
              <a:spcBef>
                <a:spcPts val="25"/>
              </a:spcBef>
            </a:pPr>
            <a:fld id="{A07A7B7F-DAD4-3B4E-885A-5F1DE5E7B969}" type="slidenum">
              <a:rPr lang="en-BE" sz="899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685" algn="r">
                <a:spcBef>
                  <a:spcPts val="25"/>
                </a:spcBef>
              </a:pPr>
              <a:t>‹nr.›</a:t>
            </a:fld>
            <a:endParaRPr lang="en-BE" sz="899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59624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sldNum="0" hdr="0" ftr="0" dt="0"/>
  <p:txStyles>
    <p:titleStyle>
      <a:lvl1pPr marL="12685" marR="5074" algn="l" defTabSz="913303" rtl="0" eaLnBrk="1" latinLnBrk="0" hangingPunct="1">
        <a:lnSpc>
          <a:spcPts val="3596"/>
        </a:lnSpc>
        <a:spcBef>
          <a:spcPts val="819"/>
        </a:spcBef>
        <a:buNone/>
        <a:defRPr lang="en-BE" sz="3596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516" indent="-186466" algn="l" defTabSz="913303" rtl="0" eaLnBrk="1" latinLnBrk="0" hangingPunct="1">
        <a:lnSpc>
          <a:spcPts val="2617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151" algn="l"/>
        </a:tabLst>
        <a:defRPr lang="en-GB" sz="2197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4977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9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1628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7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598280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5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4931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1582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234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885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53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5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03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54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605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257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908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56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21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E1CC70-F93A-1649-ABE4-D2F9047502EF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905" y="4600605"/>
            <a:ext cx="787400" cy="177581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0297"/>
            <a:ext cx="309768" cy="141530"/>
          </a:xfrm>
          <a:prstGeom prst="rect">
            <a:avLst/>
          </a:prstGeom>
        </p:spPr>
        <p:txBody>
          <a:bodyPr vert="horz" wrap="square" lIns="0" tIns="3171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85" algn="r">
              <a:spcBef>
                <a:spcPts val="25"/>
              </a:spcBef>
            </a:pPr>
            <a:fld id="{A07A7B7F-DAD4-3B4E-885A-5F1DE5E7B969}" type="slidenum">
              <a:rPr lang="en-BE" sz="899" b="1" i="0" smtClean="0">
                <a:solidFill>
                  <a:schemeClr val="bg1"/>
                </a:solidFill>
                <a:latin typeface="Museo Sans 500" panose="02000000000000000000" pitchFamily="2" charset="77"/>
              </a:rPr>
              <a:pPr marL="12685" algn="r">
                <a:spcBef>
                  <a:spcPts val="25"/>
                </a:spcBef>
              </a:pPr>
              <a:t>‹nr.›</a:t>
            </a:fld>
            <a:endParaRPr lang="en-BE" sz="899" b="1" i="0" dirty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11C85-8DD1-244E-8CAF-352802D3B51D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936000" y="4494452"/>
            <a:ext cx="673100" cy="279055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4048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700" r:id="rId17"/>
    <p:sldLayoutId id="2147483716" r:id="rId18"/>
  </p:sldLayoutIdLst>
  <p:txStyles>
    <p:titleStyle>
      <a:lvl1pPr marL="12685" marR="5074" algn="l" defTabSz="913303" rtl="0" eaLnBrk="1" latinLnBrk="0" hangingPunct="1">
        <a:lnSpc>
          <a:spcPts val="3596"/>
        </a:lnSpc>
        <a:spcBef>
          <a:spcPts val="819"/>
        </a:spcBef>
        <a:buNone/>
        <a:defRPr lang="en-BE" sz="3596" b="1" kern="1200" spc="-40" dirty="0">
          <a:solidFill>
            <a:srgbClr val="CC0E7D"/>
          </a:solidFill>
          <a:latin typeface="MuseoSans-900"/>
          <a:ea typeface="+mj-ea"/>
          <a:cs typeface="+mn-cs"/>
        </a:defRPr>
      </a:lvl1pPr>
    </p:titleStyle>
    <p:bodyStyle>
      <a:lvl1pPr marL="198516" indent="-186466" algn="l" defTabSz="913303" rtl="0" eaLnBrk="1" latinLnBrk="0" hangingPunct="1">
        <a:lnSpc>
          <a:spcPts val="2617"/>
        </a:lnSpc>
        <a:spcBef>
          <a:spcPts val="100"/>
        </a:spcBef>
        <a:buClr>
          <a:srgbClr val="CC0E7D"/>
        </a:buClr>
        <a:buSzPct val="120000"/>
        <a:buFont typeface="Arial" panose="020B0604020202020204" pitchFamily="34" charset="0"/>
        <a:buChar char="•"/>
        <a:tabLst>
          <a:tab pos="199151" algn="l"/>
        </a:tabLst>
        <a:defRPr lang="en-GB" sz="2197" b="0" i="0" kern="1200" spc="-25" smtClean="0">
          <a:solidFill>
            <a:srgbClr val="231F20"/>
          </a:solidFill>
          <a:latin typeface="Museo Sans 500" panose="02000000000000000000" pitchFamily="2" charset="77"/>
          <a:ea typeface="+mn-ea"/>
          <a:cs typeface="+mn-cs"/>
        </a:defRPr>
      </a:lvl1pPr>
      <a:lvl2pPr marL="684977" indent="-228326" algn="l" defTabSz="913303" rtl="0" eaLnBrk="1" latinLnBrk="0" hangingPunct="1">
        <a:lnSpc>
          <a:spcPct val="90000"/>
        </a:lnSpc>
        <a:spcBef>
          <a:spcPts val="499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998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2pPr>
      <a:lvl3pPr marL="1141628" indent="-228326" algn="l" defTabSz="913303" rtl="0" eaLnBrk="1" latinLnBrk="0" hangingPunct="1">
        <a:lnSpc>
          <a:spcPct val="90000"/>
        </a:lnSpc>
        <a:spcBef>
          <a:spcPts val="499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798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3pPr>
      <a:lvl4pPr marL="1598280" indent="-228326" algn="l" defTabSz="913303" rtl="0" eaLnBrk="1" latinLnBrk="0" hangingPunct="1">
        <a:lnSpc>
          <a:spcPct val="90000"/>
        </a:lnSpc>
        <a:spcBef>
          <a:spcPts val="499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598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4pPr>
      <a:lvl5pPr marL="2054931" indent="-228326" algn="l" defTabSz="913303" rtl="0" eaLnBrk="1" latinLnBrk="0" hangingPunct="1">
        <a:lnSpc>
          <a:spcPct val="90000"/>
        </a:lnSpc>
        <a:spcBef>
          <a:spcPts val="499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398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5pPr>
      <a:lvl6pPr marL="2511582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234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885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53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5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03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54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605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257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908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56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21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342"/>
            <a:ext cx="9144000" cy="5137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4600605"/>
            <a:ext cx="787400" cy="1775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36000" y="4494452"/>
            <a:ext cx="673100" cy="27905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0297"/>
            <a:ext cx="309768" cy="141530"/>
          </a:xfrm>
          <a:prstGeom prst="rect">
            <a:avLst/>
          </a:prstGeom>
        </p:spPr>
        <p:txBody>
          <a:bodyPr vert="horz" wrap="square" lIns="0" tIns="3171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85" algn="r">
              <a:spcBef>
                <a:spcPts val="25"/>
              </a:spcBef>
            </a:pPr>
            <a:fld id="{A07A7B7F-DAD4-3B4E-885A-5F1DE5E7B969}" type="slidenum">
              <a:rPr lang="en-BE" sz="899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685" algn="r">
                <a:spcBef>
                  <a:spcPts val="25"/>
                </a:spcBef>
              </a:pPr>
              <a:t>‹nr.›</a:t>
            </a:fld>
            <a:endParaRPr lang="en-BE" sz="899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79128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715" r:id="rId7"/>
  </p:sldLayoutIdLst>
  <p:txStyles>
    <p:titleStyle>
      <a:lvl1pPr marL="12685" marR="5074" algn="l" defTabSz="913303" rtl="0" eaLnBrk="1" latinLnBrk="0" hangingPunct="1">
        <a:lnSpc>
          <a:spcPts val="3596"/>
        </a:lnSpc>
        <a:spcBef>
          <a:spcPts val="819"/>
        </a:spcBef>
        <a:buNone/>
        <a:defRPr lang="en-BE" sz="3596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516" indent="-186466" algn="l" defTabSz="913303" rtl="0" eaLnBrk="1" latinLnBrk="0" hangingPunct="1">
        <a:lnSpc>
          <a:spcPts val="2617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151" algn="l"/>
        </a:tabLst>
        <a:defRPr lang="en-GB" sz="2197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4977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9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1628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7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598280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5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4931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1582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234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885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53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5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03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54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605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257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908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56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21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6342"/>
            <a:ext cx="9144000" cy="5137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4600605"/>
            <a:ext cx="787400" cy="1775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36000" y="4494452"/>
            <a:ext cx="673100" cy="279055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0297"/>
            <a:ext cx="309768" cy="141530"/>
          </a:xfrm>
          <a:prstGeom prst="rect">
            <a:avLst/>
          </a:prstGeom>
        </p:spPr>
        <p:txBody>
          <a:bodyPr vert="horz" wrap="square" lIns="0" tIns="3171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85" algn="r">
              <a:spcBef>
                <a:spcPts val="25"/>
              </a:spcBef>
            </a:pPr>
            <a:fld id="{A07A7B7F-DAD4-3B4E-885A-5F1DE5E7B969}" type="slidenum">
              <a:rPr lang="en-BE" sz="899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685" algn="r">
                <a:spcBef>
                  <a:spcPts val="25"/>
                </a:spcBef>
              </a:pPr>
              <a:t>‹nr.›</a:t>
            </a:fld>
            <a:endParaRPr lang="en-BE" sz="899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3363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 marL="12685" marR="5074" algn="l" defTabSz="913303" rtl="0" eaLnBrk="1" latinLnBrk="0" hangingPunct="1">
        <a:lnSpc>
          <a:spcPts val="3596"/>
        </a:lnSpc>
        <a:spcBef>
          <a:spcPts val="819"/>
        </a:spcBef>
        <a:buNone/>
        <a:defRPr lang="en-BE" sz="3596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516" indent="-186466" algn="l" defTabSz="913303" rtl="0" eaLnBrk="1" latinLnBrk="0" hangingPunct="1">
        <a:lnSpc>
          <a:spcPts val="2617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151" algn="l"/>
        </a:tabLst>
        <a:defRPr lang="en-GB" sz="2197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4977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9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1628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7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598280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5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4931" indent="-228326" algn="l" defTabSz="913303" rtl="0" eaLnBrk="1" latinLnBrk="0" hangingPunct="1">
        <a:lnSpc>
          <a:spcPct val="90000"/>
        </a:lnSpc>
        <a:spcBef>
          <a:spcPts val="499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98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1582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234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4885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1537" indent="-228326" algn="l" defTabSz="91330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65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303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69954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605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257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39908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6560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211" algn="l" defTabSz="91330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905" y="4600605"/>
            <a:ext cx="787400" cy="1775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4"/>
          <p:cNvSpPr txBox="1"/>
          <p:nvPr/>
        </p:nvSpPr>
        <p:spPr>
          <a:xfrm>
            <a:off x="381000" y="4620297"/>
            <a:ext cx="309768" cy="141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71" rIns="0" bIns="0" anchor="t" anchorCtr="0">
            <a:spAutoFit/>
          </a:bodyPr>
          <a:lstStyle/>
          <a:p>
            <a:pPr marL="12685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nl-BE" sz="899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 marL="12685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t>‹nr.›</a:t>
            </a:fld>
            <a:endParaRPr sz="899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5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936000" y="4494452"/>
            <a:ext cx="673100" cy="27905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4"/>
          <p:cNvSpPr txBox="1">
            <a:spLocks noGrp="1"/>
          </p:cNvSpPr>
          <p:nvPr>
            <p:ph type="title"/>
          </p:nvPr>
        </p:nvSpPr>
        <p:spPr>
          <a:xfrm>
            <a:off x="789305" y="440780"/>
            <a:ext cx="7886700" cy="82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5080" lvl="0" algn="l" rtl="0">
              <a:lnSpc>
                <a:spcPct val="100000"/>
              </a:lnSpc>
              <a:spcBef>
                <a:spcPts val="820"/>
              </a:spcBef>
              <a:spcAft>
                <a:spcPts val="0"/>
              </a:spcAft>
              <a:buClr>
                <a:srgbClr val="CC0E7D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CC0E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60859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39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9.xml"/><Relationship Id="rId5" Type="http://schemas.openxmlformats.org/officeDocument/2006/relationships/hyperlink" Target="https://richtlijnendatabase.nl/richtlijn/inflammatoire_darmziekten_ibd_bij_kinderen_en_adolescenten/startpagina_-_inflammatoire_darmziekten_ibd.html" TargetMode="External"/><Relationship Id="rId4" Type="http://schemas.openxmlformats.org/officeDocument/2006/relationships/hyperlink" Target="https://doi.org/10.1080/17474124.2017.1282820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7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1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43.xml"/><Relationship Id="rId1" Type="http://schemas.openxmlformats.org/officeDocument/2006/relationships/themeOverride" Target="../theme/themeOverride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8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mailto:prosa@vitaz.be" TargetMode="Externa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mailto:kindergeneeskunde@vitaz.be" TargetMode="External"/><Relationship Id="rId1" Type="http://schemas.openxmlformats.org/officeDocument/2006/relationships/slideLayout" Target="../slideLayouts/slideLayout3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0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0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14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za.be/nl/zorgaanbod/gastrostomie-bij-kinderen" TargetMode="External"/><Relationship Id="rId2" Type="http://schemas.openxmlformats.org/officeDocument/2006/relationships/slideLayout" Target="../slideLayouts/slideLayout44.xml"/><Relationship Id="rId1" Type="http://schemas.openxmlformats.org/officeDocument/2006/relationships/themeOverride" Target="../theme/themeOverride20.xml"/><Relationship Id="rId4" Type="http://schemas.openxmlformats.org/officeDocument/2006/relationships/hyperlink" Target="https://patinfo.uzbrussel.be/folder/pediatrie/gastrostomiesonde_kids_nl.pdf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37.xml"/><Relationship Id="rId1" Type="http://schemas.openxmlformats.org/officeDocument/2006/relationships/themeOverride" Target="../theme/themeOverride21.xml"/><Relationship Id="rId6" Type="http://schemas.openxmlformats.org/officeDocument/2006/relationships/hyperlink" Target="https://www.adrz.nl/folders/peg-sonde-verzorgen/" TargetMode="Externa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2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65606-15C8-214E-9C0A-60A23E48F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486" y="516887"/>
            <a:ext cx="5707953" cy="1217697"/>
          </a:xfrm>
        </p:spPr>
        <p:txBody>
          <a:bodyPr/>
          <a:lstStyle/>
          <a:p>
            <a:r>
              <a:rPr lang="nl-BE" dirty="0"/>
              <a:t>Welkom!</a:t>
            </a:r>
            <a:endParaRPr lang="en-BE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16C77DB-DF52-4C44-AF4E-7F4231E8645A}"/>
              </a:ext>
            </a:extLst>
          </p:cNvPr>
          <p:cNvSpPr txBox="1"/>
          <p:nvPr/>
        </p:nvSpPr>
        <p:spPr>
          <a:xfrm>
            <a:off x="608631" y="3695465"/>
            <a:ext cx="6012377" cy="521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98" dirty="0"/>
              <a:t>Huisartsenbijscholing</a:t>
            </a:r>
          </a:p>
          <a:p>
            <a:r>
              <a:rPr lang="nl-BE" sz="1398" dirty="0"/>
              <a:t>16/09/2025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B8FBE49-9439-4A15-9F54-B74AF2D07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07" y="534987"/>
            <a:ext cx="2226412" cy="33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5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A0B05AA-BF7F-D34D-A19E-D58817BD7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804" y="136357"/>
            <a:ext cx="7686710" cy="417899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l-NL" sz="4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nl-BE" sz="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Lactose ademtest – indicaties  en praktische richtlijnen  -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Joke Thijs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Bepaling van “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Calprotectine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”  – indicatie en relevantie –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Koen Vanlede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Constipatie bij kinderen  – een praktische aanpak –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Joke Thijs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Hoe zit het bij kinderen met  appendicitis  :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zowiezo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ingreep of indicaties om met antibiotica te behandelen ?  een update - 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Koen Vanlede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Kunstvoeding bij koemelkallergie :  Terugbetaling van doorgedreven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hydrolysaten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en aminozurenvoeding   - hoe zit het nu precies  ?  -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Ilse Ryckaert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Huidige richtlijnen voor de diagnostiek van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coeliackie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bij kinderen  -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Koen Vanlede 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Gastro-intestinale medicatie allerlei – indicaties  - correct gebruik  - zin / onzin </a:t>
            </a:r>
            <a:r>
              <a:rPr lang="nl-BE" sz="899" dirty="0">
                <a:latin typeface="Calibri" panose="020F0502020204030204" pitchFamily="34" charset="0"/>
                <a:ea typeface="Calibri" panose="020F0502020204030204" pitchFamily="34" charset="0"/>
              </a:rPr>
              <a:t>– </a:t>
            </a:r>
            <a:r>
              <a:rPr lang="nl-BE" sz="899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dirty="0">
                <a:latin typeface="Calibri" panose="020F0502020204030204" pitchFamily="34" charset="0"/>
                <a:ea typeface="Calibri" panose="020F0502020204030204" pitchFamily="34" charset="0"/>
              </a:rPr>
              <a:t> Sara David </a:t>
            </a: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Gastroscopie bij kinderen  :    indicatie  - praktisch –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Koen Vanlede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Tongriempje anno 2025 , een update –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Michaela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Maes 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326" indent="-228326">
              <a:lnSpc>
                <a:spcPct val="150000"/>
              </a:lnSpc>
              <a:buFont typeface="+mj-lt"/>
              <a:buAutoNum type="arabicPeriod"/>
            </a:pP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Mogelijkheden voor sondevoeding thuis bij kinderen   - kort overzichtje – </a:t>
            </a:r>
            <a:r>
              <a:rPr lang="nl-BE" sz="899" i="1" dirty="0" err="1">
                <a:latin typeface="Calibri" panose="020F0502020204030204" pitchFamily="34" charset="0"/>
                <a:ea typeface="Calibri" panose="020F0502020204030204" pitchFamily="34" charset="0"/>
              </a:rPr>
              <a:t>Dr</a:t>
            </a:r>
            <a:r>
              <a:rPr lang="nl-BE" sz="899" i="1" dirty="0">
                <a:latin typeface="Calibri" panose="020F0502020204030204" pitchFamily="34" charset="0"/>
                <a:ea typeface="Calibri" panose="020F0502020204030204" pitchFamily="34" charset="0"/>
              </a:rPr>
              <a:t> Ann Covents </a:t>
            </a:r>
            <a:endParaRPr lang="nl-BE" sz="899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en-BE" sz="699" dirty="0"/>
          </a:p>
        </p:txBody>
      </p:sp>
    </p:spTree>
    <p:extLst>
      <p:ext uri="{BB962C8B-B14F-4D97-AF65-F5344CB8AC3E}">
        <p14:creationId xmlns:p14="http://schemas.microsoft.com/office/powerpoint/2010/main" val="2668409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/>
              <a:t>1. Lactose ademtest bij kinderen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938508" y="4000740"/>
            <a:ext cx="2893800" cy="6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dirty="0"/>
              <a:t>Joke Thijs</a:t>
            </a:r>
            <a:endParaRPr sz="2400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A4EAC97-40B1-85E0-0669-AF37A6E72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439" y="2967393"/>
            <a:ext cx="2597121" cy="1731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Lactose intolerantie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l" dirty="0"/>
              <a:t>Aangeboren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/>
              <a:t>Zeer zeldzaam : profuse waterige osmotische diarhee met deshydratatie, vanaf de geboorte</a:t>
            </a:r>
            <a:endParaRPr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l" dirty="0"/>
              <a:t>Late onset primaire lactase deficientie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/>
              <a:t>Tussen 3-5 jaar, zo goed als de hele wereldbevolking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/>
              <a:t>Uitzondering : Noord Europa, enkele gebieden in India en Afrika</a:t>
            </a:r>
            <a:endParaRPr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l" dirty="0"/>
              <a:t>Secundaire lactase deficientie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/>
              <a:t>Komt voor bij alle vormen van aantasting van de darmmucosa</a:t>
            </a:r>
            <a:endParaRPr dirty="0"/>
          </a:p>
          <a:p>
            <a:pPr marL="9144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/>
              <a:t>Lost zich op na aanpak van de onderliggende oorzaak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Verschil!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 dirty="0">
                <a:solidFill>
                  <a:schemeClr val="tx1"/>
                </a:solidFill>
              </a:rPr>
              <a:t>Lactose malabsorptie</a:t>
            </a:r>
            <a:endParaRPr sz="20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600" dirty="0">
                <a:solidFill>
                  <a:schemeClr val="tx1"/>
                </a:solidFill>
              </a:rPr>
              <a:t>Onvolledige absorptie van lactose in de dundarm met vergisting in de dikke darm</a:t>
            </a:r>
            <a:endParaRPr sz="16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600" dirty="0">
                <a:solidFill>
                  <a:schemeClr val="tx1"/>
                </a:solidFill>
              </a:rPr>
              <a:t>Kan volkomen klachtenvrij</a:t>
            </a: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000" dirty="0">
                <a:solidFill>
                  <a:schemeClr val="tx1"/>
                </a:solidFill>
              </a:rPr>
              <a:t>Lactose intolerantie</a:t>
            </a:r>
            <a:endParaRPr sz="20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600" dirty="0">
                <a:solidFill>
                  <a:schemeClr val="tx1"/>
                </a:solidFill>
              </a:rPr>
              <a:t>Klachten die ontstaan door lactose malabsorptie</a:t>
            </a:r>
            <a:endParaRPr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Lactose ademtest</a:t>
            </a:r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1"/>
          </p:nvPr>
        </p:nvSpPr>
        <p:spPr>
          <a:xfrm>
            <a:off x="822960" y="1343659"/>
            <a:ext cx="3276600" cy="24155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08" y="1227746"/>
            <a:ext cx="3683552" cy="264736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>
            <a:spLocks noGrp="1"/>
          </p:cNvSpPr>
          <p:nvPr>
            <p:ph type="body" idx="2"/>
          </p:nvPr>
        </p:nvSpPr>
        <p:spPr>
          <a:xfrm>
            <a:off x="4832400" y="1285875"/>
            <a:ext cx="3844800" cy="21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H2 verlaat de darm gedeeltelijk via de adem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H2 concentratie in de adem stijgt enkele minuten nadat de onverteerde disaccharidasen in het colon aankomen.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5-10% is H2 non producer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Lactose ademtest, praktisch</a:t>
            </a: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783700" cy="3416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Blazen ! </a:t>
            </a:r>
            <a:r>
              <a:rPr lang="nl" sz="1500" dirty="0">
                <a:solidFill>
                  <a:schemeClr val="tx1"/>
                </a:solidFill>
              </a:rPr>
              <a:t>3-4 jaar oud</a:t>
            </a:r>
            <a:r>
              <a:rPr lang="nl" dirty="0">
                <a:solidFill>
                  <a:schemeClr val="tx1"/>
                </a:solidFill>
              </a:rPr>
              <a:t> minimum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4 weken geen AB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3 dagen geen laxeermiddelen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4 weken geen colonoscopie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2"/>
          </p:nvPr>
        </p:nvSpPr>
        <p:spPr>
          <a:xfrm>
            <a:off x="6097725" y="1152475"/>
            <a:ext cx="2734500" cy="3416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Dag van het onderzoek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Nuchter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Tanden poetsen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Geen inspanningen tijdens het onderzoek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Duur 3-5 uur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3343675" y="1152625"/>
            <a:ext cx="2591100" cy="3416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Avond voor het onderzoek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Geen vruchtensappen, fruityoghourt, yoghourt, rozijnen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Geen melk, kaas, ijs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Geen traag verteerbare groenten (bonen, koolsoorten, uien, schorseneren…)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Geen kauwgom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Lactose ademtest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Interpretatie?</a:t>
            </a:r>
            <a:endParaRPr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nl" dirty="0">
                <a:solidFill>
                  <a:schemeClr val="tx1"/>
                </a:solidFill>
              </a:rPr>
              <a:t>verloop van de curve</a:t>
            </a:r>
            <a:endParaRPr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→ </a:t>
            </a:r>
            <a:r>
              <a:rPr lang="nl" dirty="0">
                <a:solidFill>
                  <a:schemeClr val="tx1"/>
                </a:solidFill>
              </a:rPr>
              <a:t>klachten, ook laattijdige !</a:t>
            </a:r>
            <a:endParaRPr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Kan beïnvloed worden door vb. constipatie, inname van extreem vezelrijke voeding…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1F25C0E-2AF7-AD0F-0597-09E59349EB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41"/>
          <a:stretch>
            <a:fillRect/>
          </a:stretch>
        </p:blipFill>
        <p:spPr>
          <a:xfrm>
            <a:off x="5123704" y="574625"/>
            <a:ext cx="2763634" cy="2476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Normaal onderzoek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1114100" y="1315325"/>
            <a:ext cx="5752200" cy="26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925" y="1203600"/>
            <a:ext cx="6189749" cy="282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Lactose intolerantie</a:t>
            </a:r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body" idx="1"/>
          </p:nvPr>
        </p:nvSpPr>
        <p:spPr>
          <a:xfrm>
            <a:off x="311700" y="4521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Laattijdige klachten doorgegeven door de ouders : krampen, nausea, winderigheid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50" y="939248"/>
            <a:ext cx="5013924" cy="349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Lactose malabsorptie zonder intolerantie</a:t>
            </a:r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594360" y="3895725"/>
            <a:ext cx="8237940" cy="6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Geen enkele klacht tijdens het onderzoek of laattijdig na het onderzoek</a:t>
            </a:r>
            <a:endParaRPr sz="1500" dirty="0">
              <a:solidFill>
                <a:schemeClr val="tx1"/>
              </a:solidFill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825" y="1247775"/>
            <a:ext cx="5848350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Bacteriële overgroei</a:t>
            </a:r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Bacteriële overgroei in de laatste deel van de dunne darm :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ook 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gediagnosticeerd worden 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toediening van lactose, lactulose of glucose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Aspecifieke klachten van buikpijn, opgezette buik, vaak s avonds, wisselende diarhee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tot vitamine deficienties leiden</a:t>
            </a:r>
            <a:endParaRPr sz="17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Bacteriële overgroei</a:t>
            </a:r>
            <a:endParaRPr/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1379125" y="1276050"/>
            <a:ext cx="5482200" cy="26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5" name="Google Shape;145;p26"/>
          <p:cNvPicPr preferRelativeResize="0"/>
          <p:nvPr/>
        </p:nvPicPr>
        <p:blipFill rotWithShape="1">
          <a:blip r:embed="rId3">
            <a:alphaModFix/>
          </a:blip>
          <a:srcRect l="1166"/>
          <a:stretch/>
        </p:blipFill>
        <p:spPr>
          <a:xfrm>
            <a:off x="858900" y="1248200"/>
            <a:ext cx="6187300" cy="27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Andere suikers?</a:t>
            </a:r>
            <a:endParaRPr/>
          </a:p>
        </p:txBody>
      </p:sp>
      <p:sp>
        <p:nvSpPr>
          <p:cNvPr id="151" name="Google Shape;151;p27"/>
          <p:cNvSpPr txBox="1">
            <a:spLocks noGrp="1"/>
          </p:cNvSpPr>
          <p:nvPr>
            <p:ph type="body" idx="1"/>
          </p:nvPr>
        </p:nvSpPr>
        <p:spPr>
          <a:xfrm>
            <a:off x="311700" y="11672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Klinische bruikbaarheid minder duidelijk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700">
                <a:solidFill>
                  <a:schemeClr val="dk1"/>
                </a:solidFill>
              </a:rPr>
              <a:t>· </a:t>
            </a:r>
            <a:r>
              <a:rPr lang="nl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Sorbitol en Fructose : 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geen duidelijke klinische indicaties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geen consensus in de literatuur over de hoeveelheid die moet gebruikt worden in de test en wat de gouden standaard is 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Afgeraden in de klinische praktijk en aanbevolen om deze test enkel te gebruik in studieverband.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700">
                <a:solidFill>
                  <a:schemeClr val="dk1"/>
                </a:solidFill>
              </a:rPr>
              <a:t>· </a:t>
            </a:r>
            <a:r>
              <a:rPr lang="nl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Congenitale sucrase-isomaltase deficiëntie 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H2-ademtest met Saccharose of Sucrose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just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definitieve zekerheidsdiagnose : darmbiopsie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Lactose ademtest</a:t>
            </a:r>
            <a:endParaRPr/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niet invasief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perfect veilig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ambulant uitgevoerd worden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meest kosteneffectieve en betrouwbare methode om lactosemalabsorptie vast te stellen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565921B9-5ACF-477A-80B3-A5B6FB19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3" y="276677"/>
            <a:ext cx="7876975" cy="992946"/>
          </a:xfrm>
        </p:spPr>
        <p:txBody>
          <a:bodyPr>
            <a:normAutofit fontScale="90000"/>
          </a:bodyPr>
          <a:lstStyle/>
          <a:p>
            <a:r>
              <a:rPr lang="nl-BE" sz="3296" b="0" dirty="0">
                <a:latin typeface="Calibri" panose="020F0502020204030204" pitchFamily="34" charset="0"/>
              </a:rPr>
              <a:t>2. Bepaling van “</a:t>
            </a:r>
            <a:r>
              <a:rPr lang="nl-BE" sz="3296" b="0" dirty="0" err="1">
                <a:latin typeface="Calibri" panose="020F0502020204030204" pitchFamily="34" charset="0"/>
              </a:rPr>
              <a:t>Calprotectine</a:t>
            </a:r>
            <a:r>
              <a:rPr lang="nl-BE" sz="3296" b="0" dirty="0">
                <a:latin typeface="Calibri" panose="020F0502020204030204" pitchFamily="34" charset="0"/>
              </a:rPr>
              <a:t>”  – indicatie en relevantie</a:t>
            </a:r>
            <a:endParaRPr lang="nl-BE" dirty="0"/>
          </a:p>
        </p:txBody>
      </p:sp>
      <p:sp>
        <p:nvSpPr>
          <p:cNvPr id="118" name="Google Shape;118;p3"/>
          <p:cNvSpPr txBox="1">
            <a:spLocks noGrp="1"/>
          </p:cNvSpPr>
          <p:nvPr>
            <p:ph idx="1"/>
          </p:nvPr>
        </p:nvSpPr>
        <p:spPr>
          <a:xfrm>
            <a:off x="633513" y="1406658"/>
            <a:ext cx="7876975" cy="2230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256866" indent="-256866">
              <a:spcBef>
                <a:spcPts val="0"/>
              </a:spcBef>
              <a:buSzPts val="3200"/>
            </a:pPr>
            <a:r>
              <a:rPr lang="nl-BE" sz="1798" dirty="0"/>
              <a:t>Wat is </a:t>
            </a:r>
            <a:r>
              <a:rPr lang="nl-BE" sz="1798" dirty="0" err="1"/>
              <a:t>calprotectine</a:t>
            </a:r>
            <a:r>
              <a:rPr lang="nl-BE" sz="1798" dirty="0"/>
              <a:t> ?</a:t>
            </a:r>
            <a:endParaRPr sz="1798" dirty="0"/>
          </a:p>
          <a:p>
            <a:pPr marL="256866" indent="-104649">
              <a:spcBef>
                <a:spcPts val="479"/>
              </a:spcBef>
              <a:buClr>
                <a:schemeClr val="dk1"/>
              </a:buClr>
              <a:buSzPts val="3200"/>
              <a:buNone/>
            </a:pPr>
            <a:endParaRPr sz="1798" dirty="0"/>
          </a:p>
          <a:p>
            <a:pPr marL="285407" indent="-285407">
              <a:spcBef>
                <a:spcPts val="479"/>
              </a:spcBef>
              <a:buSzPts val="3200"/>
            </a:pPr>
            <a:r>
              <a:rPr lang="nl-BE" sz="1798" dirty="0"/>
              <a:t>Wanneer wel of juist niet zinvol om te bepalen ?</a:t>
            </a:r>
          </a:p>
          <a:p>
            <a:pPr marL="285407" indent="-285407">
              <a:spcBef>
                <a:spcPts val="479"/>
              </a:spcBef>
              <a:buSzPts val="3200"/>
            </a:pPr>
            <a:endParaRPr lang="nl-BE" sz="1798" dirty="0"/>
          </a:p>
          <a:p>
            <a:pPr marL="285407" indent="-285407">
              <a:spcBef>
                <a:spcPts val="479"/>
              </a:spcBef>
              <a:buSzPts val="3200"/>
            </a:pPr>
            <a:r>
              <a:rPr lang="nl-BE" sz="1798" dirty="0"/>
              <a:t>Praktische toepassing bij verdenking IBD ?</a:t>
            </a:r>
            <a:endParaRPr sz="1798" dirty="0"/>
          </a:p>
          <a:p>
            <a:pPr marL="256866" indent="-104649">
              <a:spcBef>
                <a:spcPts val="479"/>
              </a:spcBef>
              <a:buClr>
                <a:schemeClr val="dk1"/>
              </a:buClr>
              <a:buSzPts val="3200"/>
              <a:buNone/>
            </a:pPr>
            <a:endParaRPr sz="1798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53DDD39-07EE-4397-A2AA-B7577F26F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2836" y="2736424"/>
            <a:ext cx="2855705" cy="194727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 txBox="1">
            <a:spLocks noGrp="1"/>
          </p:cNvSpPr>
          <p:nvPr>
            <p:ph type="title"/>
          </p:nvPr>
        </p:nvSpPr>
        <p:spPr>
          <a:xfrm>
            <a:off x="638271" y="287381"/>
            <a:ext cx="8241650" cy="87752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484" tIns="34233" rIns="68484" bIns="34233" rtlCol="0" anchor="b" anchorCtr="0">
            <a:noAutofit/>
          </a:bodyPr>
          <a:lstStyle/>
          <a:p>
            <a:r>
              <a:rPr lang="nl-BE" dirty="0"/>
              <a:t>Wat is </a:t>
            </a:r>
            <a:r>
              <a:rPr lang="nl-BE" dirty="0" err="1"/>
              <a:t>calprotectine</a:t>
            </a:r>
            <a:r>
              <a:rPr lang="nl-BE" dirty="0"/>
              <a:t> ?</a:t>
            </a:r>
            <a:br>
              <a:rPr lang="nl-BE" dirty="0"/>
            </a:b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idx="1"/>
          </p:nvPr>
        </p:nvSpPr>
        <p:spPr>
          <a:xfrm>
            <a:off x="519353" y="1010457"/>
            <a:ext cx="7553525" cy="362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rmAutofit fontScale="70000" lnSpcReduction="20000"/>
          </a:bodyPr>
          <a:lstStyle/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nl-BE" sz="1798" dirty="0" err="1">
                <a:solidFill>
                  <a:schemeClr val="tx1"/>
                </a:solidFill>
              </a:rPr>
              <a:t>Calprotectine</a:t>
            </a:r>
            <a:r>
              <a:rPr lang="nl-BE" sz="1798" dirty="0">
                <a:solidFill>
                  <a:schemeClr val="tx1"/>
                </a:solidFill>
              </a:rPr>
              <a:t> is een zink- en calciumbindend eiwit </a:t>
            </a:r>
            <a:r>
              <a:rPr lang="nl-BE" sz="1798" b="1" u="sng" dirty="0">
                <a:solidFill>
                  <a:schemeClr val="tx1"/>
                </a:solidFill>
              </a:rPr>
              <a:t>afgeleid van neutrofielen en monocyten</a:t>
            </a:r>
            <a:endParaRPr lang="en-GB" sz="1798" b="1" u="sng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endParaRPr lang="nl-BE" sz="1798" b="1" u="sng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nl-BE" sz="1798" b="1" u="sng" dirty="0">
                <a:solidFill>
                  <a:schemeClr val="tx1"/>
                </a:solidFill>
              </a:rPr>
              <a:t>Ontstekingseiwit</a:t>
            </a:r>
            <a:r>
              <a:rPr lang="nl-BE" sz="1798" dirty="0">
                <a:solidFill>
                  <a:schemeClr val="tx1"/>
                </a:solidFill>
              </a:rPr>
              <a:t> dat vrijkomt bij iedere ontsteking waarbij witte bloedcellen betrokken zijn, dus niet alleen bij IBD, maar ook bij bijvoorbeeld darminfecties.</a:t>
            </a:r>
            <a:endParaRPr lang="en-GB" sz="1798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endParaRPr lang="nl-BE" sz="1798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nl-BE" sz="1798" dirty="0">
                <a:solidFill>
                  <a:schemeClr val="tx1"/>
                </a:solidFill>
              </a:rPr>
              <a:t>Het kan worden gedetecteerd in weefselmonsters, lichaamsvloeistoffen en </a:t>
            </a:r>
            <a:r>
              <a:rPr lang="nl-BE" sz="1798" b="1" u="sng" dirty="0">
                <a:solidFill>
                  <a:schemeClr val="tx1"/>
                </a:solidFill>
                <a:highlight>
                  <a:srgbClr val="FFFF00"/>
                </a:highlight>
              </a:rPr>
              <a:t>ontlasting</a:t>
            </a:r>
            <a:r>
              <a:rPr lang="nl-BE" sz="1798" dirty="0">
                <a:solidFill>
                  <a:schemeClr val="tx1"/>
                </a:solidFill>
              </a:rPr>
              <a:t>, waardoor het een potentieel waardevolle marker van neutrofiele activiteit is.</a:t>
            </a:r>
            <a:endParaRPr lang="en-GB" sz="1798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endParaRPr lang="nl-BE" sz="1798" dirty="0">
              <a:solidFill>
                <a:schemeClr val="tx1"/>
              </a:solidFill>
            </a:endParaRPr>
          </a:p>
          <a:p>
            <a:pPr marL="256866" indent="-256866">
              <a:spcBef>
                <a:spcPts val="0"/>
              </a:spcBef>
              <a:buClr>
                <a:schemeClr val="dk1"/>
              </a:buClr>
              <a:buSzPct val="50000"/>
            </a:pPr>
            <a:r>
              <a:rPr lang="nl-BE" sz="1798" dirty="0">
                <a:solidFill>
                  <a:schemeClr val="tx1"/>
                </a:solidFill>
              </a:rPr>
              <a:t>Het is relatief </a:t>
            </a:r>
            <a:r>
              <a:rPr lang="nl-BE" sz="1798" b="1" u="sng" dirty="0">
                <a:solidFill>
                  <a:schemeClr val="tx1"/>
                </a:solidFill>
              </a:rPr>
              <a:t>resistent tegen enzymatisch afbraak</a:t>
            </a:r>
            <a:r>
              <a:rPr lang="nl-BE" sz="1798" dirty="0">
                <a:solidFill>
                  <a:schemeClr val="tx1"/>
                </a:solidFill>
              </a:rPr>
              <a:t>, en daarom geconserveerd en gemakkelijk te meten in ontlasting gedurende voldoende tijd om verzameling en analyse mogelijk te maken.</a:t>
            </a:r>
            <a:endParaRPr lang="en-GB" sz="1798" dirty="0">
              <a:solidFill>
                <a:schemeClr val="tx1"/>
              </a:solidFill>
            </a:endParaRPr>
          </a:p>
        </p:txBody>
      </p:sp>
      <p:pic>
        <p:nvPicPr>
          <p:cNvPr id="5" name="Google Shape;103;p1">
            <a:extLst>
              <a:ext uri="{FF2B5EF4-FFF2-40B4-BE49-F238E27FC236}">
                <a16:creationId xmlns:a16="http://schemas.microsoft.com/office/drawing/2014/main" id="{209C9A60-1730-4D09-8BDC-24EC35C7DA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169" y="0"/>
            <a:ext cx="1363193" cy="174708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8" y="0"/>
            <a:ext cx="6597742" cy="4423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9;p6">
            <a:extLst>
              <a:ext uri="{FF2B5EF4-FFF2-40B4-BE49-F238E27FC236}">
                <a16:creationId xmlns:a16="http://schemas.microsoft.com/office/drawing/2014/main" id="{8AA4E6AC-C9F5-4573-AA25-970A7C4419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17215" y="0"/>
            <a:ext cx="4021148" cy="3427149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77623" y="60251"/>
            <a:ext cx="5588754" cy="42121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48;p7">
            <a:extLst>
              <a:ext uri="{FF2B5EF4-FFF2-40B4-BE49-F238E27FC236}">
                <a16:creationId xmlns:a16="http://schemas.microsoft.com/office/drawing/2014/main" id="{4ABBECB8-D749-469A-AC79-CCE7FEE92FEA}"/>
              </a:ext>
            </a:extLst>
          </p:cNvPr>
          <p:cNvSpPr txBox="1"/>
          <p:nvPr/>
        </p:nvSpPr>
        <p:spPr>
          <a:xfrm>
            <a:off x="5638" y="4211626"/>
            <a:ext cx="8649049" cy="8991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484" tIns="34233" rIns="68484" bIns="34233" anchor="t" anchorCtr="0">
            <a:spAutoFit/>
          </a:bodyPr>
          <a:lstStyle/>
          <a:p>
            <a:pPr marL="214056" indent="-214056" defTabSz="913303">
              <a:buClr>
                <a:prstClr val="black"/>
              </a:buClr>
              <a:buSzPts val="1800"/>
              <a:buFont typeface="Arial"/>
              <a:buChar char="•"/>
            </a:pPr>
            <a:r>
              <a:rPr lang="nl-BE" sz="1348" kern="1200" dirty="0">
                <a:solidFill>
                  <a:prstClr val="black"/>
                </a:solidFill>
              </a:rPr>
              <a:t>Het ideale afkappunt voor </a:t>
            </a:r>
            <a:r>
              <a:rPr lang="nl-BE" sz="1348" kern="1200" dirty="0" err="1">
                <a:solidFill>
                  <a:prstClr val="black"/>
                </a:solidFill>
              </a:rPr>
              <a:t>fCal</a:t>
            </a:r>
            <a:r>
              <a:rPr lang="nl-BE" sz="1348" kern="1200" dirty="0">
                <a:solidFill>
                  <a:prstClr val="black"/>
                </a:solidFill>
              </a:rPr>
              <a:t> = </a:t>
            </a:r>
            <a:r>
              <a:rPr lang="nl-BE" sz="1348" kern="1200" dirty="0">
                <a:solidFill>
                  <a:prstClr val="black"/>
                </a:solidFill>
                <a:highlight>
                  <a:srgbClr val="FFFF00"/>
                </a:highlight>
              </a:rPr>
              <a:t>IBD met voldoende zekerheid uitsluiten </a:t>
            </a:r>
            <a:r>
              <a:rPr lang="nl-BE" sz="1348" kern="1200" dirty="0">
                <a:solidFill>
                  <a:prstClr val="black"/>
                </a:solidFill>
              </a:rPr>
              <a:t>+ </a:t>
            </a:r>
            <a:r>
              <a:rPr lang="nl-BE" sz="1348" b="1" kern="1200" dirty="0">
                <a:solidFill>
                  <a:prstClr val="black"/>
                </a:solidFill>
              </a:rPr>
              <a:t>het missen van IBD is een groter probleem</a:t>
            </a:r>
            <a:r>
              <a:rPr lang="nl-BE" sz="1348" kern="1200" dirty="0">
                <a:solidFill>
                  <a:prstClr val="black"/>
                </a:solidFill>
              </a:rPr>
              <a:t> dan het een keer te vaak verrichten van een endoscopie. </a:t>
            </a:r>
            <a:endParaRPr sz="134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214056" indent="-128434" defTabSz="913303">
              <a:buClr>
                <a:prstClr val="black"/>
              </a:buClr>
              <a:buSzPts val="1800"/>
            </a:pPr>
            <a:endParaRPr sz="1348" kern="1200" dirty="0">
              <a:solidFill>
                <a:prstClr val="black"/>
              </a:solidFill>
            </a:endParaRPr>
          </a:p>
          <a:p>
            <a:pPr marL="214056" indent="-214056" defTabSz="913303">
              <a:buClr>
                <a:prstClr val="black"/>
              </a:buClr>
              <a:buSzPts val="1800"/>
              <a:buFont typeface="Arial"/>
              <a:buChar char="•"/>
            </a:pPr>
            <a:r>
              <a:rPr lang="nl-BE" sz="1348" kern="1200" dirty="0">
                <a:solidFill>
                  <a:prstClr val="black"/>
                </a:solidFill>
              </a:rPr>
              <a:t>De screeningstest moet dus een </a:t>
            </a:r>
            <a:r>
              <a:rPr lang="nl-BE" sz="1348" b="1" kern="1200" dirty="0">
                <a:solidFill>
                  <a:prstClr val="black"/>
                </a:solidFill>
                <a:highlight>
                  <a:srgbClr val="FFFF00"/>
                </a:highlight>
              </a:rPr>
              <a:t>hoge sensitiviteit </a:t>
            </a:r>
            <a:r>
              <a:rPr lang="nl-BE" sz="1348" kern="1200" dirty="0">
                <a:solidFill>
                  <a:prstClr val="black"/>
                </a:solidFill>
              </a:rPr>
              <a:t>hebben; de specificiteit is minder belangrijk.</a:t>
            </a:r>
            <a:endParaRPr sz="1348" kern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0587" y="296247"/>
            <a:ext cx="5345314" cy="121385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3971" y="2049055"/>
            <a:ext cx="2598546" cy="2821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56953" y="1510100"/>
            <a:ext cx="3052582" cy="39955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0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3955" y="669100"/>
            <a:ext cx="3717435" cy="367721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4205356" y="1440349"/>
            <a:ext cx="4811237" cy="228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rmAutofit/>
          </a:bodyPr>
          <a:lstStyle/>
          <a:p>
            <a:pPr defTabSz="913303">
              <a:lnSpc>
                <a:spcPct val="90000"/>
              </a:lnSpc>
              <a:buClr>
                <a:prstClr val="black"/>
              </a:buClr>
              <a:buSzPts val="2800"/>
            </a:pPr>
            <a:r>
              <a:rPr lang="nl-BE" sz="1798" kern="1200" spc="-25" dirty="0" err="1">
                <a:solidFill>
                  <a:prstClr val="black"/>
                </a:solidFill>
                <a:latin typeface="Museo Sans 500" panose="02000000000000000000" pitchFamily="2" charset="77"/>
                <a:ea typeface="+mn-ea"/>
                <a:cs typeface="+mn-cs"/>
              </a:rPr>
              <a:t>Faecale</a:t>
            </a:r>
            <a:r>
              <a:rPr lang="nl-BE" sz="1798" kern="1200" spc="-25" dirty="0">
                <a:solidFill>
                  <a:prstClr val="black"/>
                </a:solidFill>
                <a:latin typeface="Museo Sans 500" panose="02000000000000000000" pitchFamily="2" charset="77"/>
                <a:ea typeface="+mn-ea"/>
                <a:cs typeface="+mn-cs"/>
              </a:rPr>
              <a:t> monsters maximaal bewaren?</a:t>
            </a:r>
            <a:endParaRPr lang="en-GB" sz="1798" kern="1200" spc="-25" dirty="0">
              <a:solidFill>
                <a:prstClr val="black"/>
              </a:solidFill>
              <a:latin typeface="Museo Sans 500" panose="02000000000000000000" pitchFamily="2" charset="77"/>
              <a:ea typeface="+mn-ea"/>
              <a:cs typeface="+mn-cs"/>
            </a:endParaRPr>
          </a:p>
          <a:p>
            <a:pPr marL="171244" indent="-171244" defTabSz="913303">
              <a:lnSpc>
                <a:spcPct val="90000"/>
              </a:lnSpc>
              <a:spcBef>
                <a:spcPts val="749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nl-BE" sz="1798" kern="1200" spc="-25" dirty="0">
                <a:solidFill>
                  <a:prstClr val="black"/>
                </a:solidFill>
                <a:latin typeface="Museo Sans 500" panose="02000000000000000000" pitchFamily="2" charset="77"/>
                <a:ea typeface="+mn-ea"/>
                <a:cs typeface="+mn-cs"/>
              </a:rPr>
              <a:t>2 tot 3 dagen te bewaren op kamertemperatuur</a:t>
            </a:r>
            <a:endParaRPr lang="en-GB" sz="1798" kern="1200" spc="-25" dirty="0">
              <a:solidFill>
                <a:prstClr val="black"/>
              </a:solidFill>
              <a:latin typeface="Museo Sans 500" panose="02000000000000000000" pitchFamily="2" charset="77"/>
              <a:ea typeface="+mn-ea"/>
              <a:cs typeface="+mn-cs"/>
            </a:endParaRPr>
          </a:p>
          <a:p>
            <a:pPr marL="171244" indent="-171244" defTabSz="913303">
              <a:lnSpc>
                <a:spcPct val="90000"/>
              </a:lnSpc>
              <a:spcBef>
                <a:spcPts val="749"/>
              </a:spcBef>
              <a:buClr>
                <a:prstClr val="black"/>
              </a:buClr>
              <a:buSzPts val="2800"/>
              <a:buFont typeface="Arial"/>
              <a:buChar char="•"/>
            </a:pPr>
            <a:r>
              <a:rPr lang="nl-BE" sz="1798" kern="1200" spc="-25" dirty="0">
                <a:solidFill>
                  <a:prstClr val="black"/>
                </a:solidFill>
                <a:latin typeface="Museo Sans 500" panose="02000000000000000000" pitchFamily="2" charset="77"/>
                <a:ea typeface="+mn-ea"/>
                <a:cs typeface="+mn-cs"/>
              </a:rPr>
              <a:t>5 tot 7 dagen in de koelkast (4°C) </a:t>
            </a:r>
            <a:endParaRPr lang="en-GB" sz="1798" kern="1200" spc="-25" dirty="0">
              <a:solidFill>
                <a:prstClr val="black"/>
              </a:solidFill>
              <a:latin typeface="Museo Sans 500" panose="02000000000000000000" pitchFamily="2" charset="77"/>
              <a:ea typeface="+mn-ea"/>
              <a:cs typeface="+mn-cs"/>
            </a:endParaRPr>
          </a:p>
          <a:p>
            <a:pPr marL="171244" indent="-171244" defTabSz="913303">
              <a:lnSpc>
                <a:spcPct val="90000"/>
              </a:lnSpc>
              <a:spcBef>
                <a:spcPts val="749"/>
              </a:spcBef>
              <a:buClrTx/>
              <a:buSzPts val="2800"/>
              <a:buFont typeface="Arial"/>
              <a:buChar char="•"/>
            </a:pPr>
            <a:r>
              <a:rPr lang="nl-BE" sz="1798" kern="1200" spc="-25" dirty="0">
                <a:solidFill>
                  <a:prstClr val="black"/>
                </a:solidFill>
                <a:latin typeface="Museo Sans 500" panose="02000000000000000000" pitchFamily="2" charset="77"/>
                <a:ea typeface="+mn-ea"/>
                <a:cs typeface="+mn-cs"/>
              </a:rPr>
              <a:t>Bevroren (-20°C of -4°C) voor langdurige opslag</a:t>
            </a:r>
            <a:endParaRPr lang="en-GB" sz="1798" kern="1200" spc="-25" dirty="0">
              <a:solidFill>
                <a:prstClr val="black"/>
              </a:solidFill>
              <a:latin typeface="Museo Sans 500" panose="02000000000000000000" pitchFamily="2" charset="77"/>
              <a:ea typeface="+mn-ea"/>
              <a:cs typeface="+mn-cs"/>
            </a:endParaRPr>
          </a:p>
          <a:p>
            <a:pPr marL="171244" indent="-38054" defTabSz="913303">
              <a:lnSpc>
                <a:spcPct val="90000"/>
              </a:lnSpc>
              <a:spcBef>
                <a:spcPts val="749"/>
              </a:spcBef>
              <a:buClr>
                <a:prstClr val="black"/>
              </a:buClr>
              <a:buSzPts val="2800"/>
            </a:pPr>
            <a:endParaRPr sz="2097" kern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>
            <a:spLocks noGrp="1"/>
          </p:cNvSpPr>
          <p:nvPr>
            <p:ph idx="1"/>
          </p:nvPr>
        </p:nvSpPr>
        <p:spPr>
          <a:xfrm>
            <a:off x="344763" y="1810690"/>
            <a:ext cx="8643162" cy="1105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nl-BE" sz="1998" dirty="0"/>
              <a:t>Absolute </a:t>
            </a:r>
            <a:r>
              <a:rPr lang="nl-BE" sz="1998" dirty="0" err="1"/>
              <a:t>fCal</a:t>
            </a:r>
            <a:r>
              <a:rPr lang="nl-BE" sz="1998" dirty="0"/>
              <a:t>-concentraties gemeten door verschillende kits, zelfs geproduceerd van dezelfde fabrikant, zijn mogelijk </a:t>
            </a:r>
            <a:r>
              <a:rPr lang="nl-BE" sz="1998" dirty="0">
                <a:solidFill>
                  <a:srgbClr val="FF0000"/>
                </a:solidFill>
                <a:highlight>
                  <a:srgbClr val="FFFF00"/>
                </a:highlight>
              </a:rPr>
              <a:t>niet vergelijkbaar</a:t>
            </a:r>
            <a:endParaRPr sz="1998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256866" indent="-116066">
              <a:spcBef>
                <a:spcPts val="443"/>
              </a:spcBef>
              <a:buClr>
                <a:schemeClr val="dk1"/>
              </a:buClr>
              <a:buSzPct val="100000"/>
              <a:buNone/>
            </a:pPr>
            <a:endParaRPr sz="1998" dirty="0"/>
          </a:p>
        </p:txBody>
      </p:sp>
      <p:pic>
        <p:nvPicPr>
          <p:cNvPr id="174" name="Google Shape;17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988" y="276678"/>
            <a:ext cx="4544629" cy="1383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81;p12">
            <a:extLst>
              <a:ext uri="{FF2B5EF4-FFF2-40B4-BE49-F238E27FC236}">
                <a16:creationId xmlns:a16="http://schemas.microsoft.com/office/drawing/2014/main" id="{52E66DBB-934E-4A55-A67B-4CDBB15AC2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163" y="2644176"/>
            <a:ext cx="4357181" cy="1859434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989" y="18403"/>
            <a:ext cx="4428746" cy="167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0225" y="1697948"/>
            <a:ext cx="5328863" cy="295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430" y="1966926"/>
            <a:ext cx="3940995" cy="215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"/>
          <p:cNvSpPr txBox="1">
            <a:spLocks noGrp="1"/>
          </p:cNvSpPr>
          <p:nvPr>
            <p:ph idx="1"/>
          </p:nvPr>
        </p:nvSpPr>
        <p:spPr>
          <a:xfrm>
            <a:off x="3748033" y="2216434"/>
            <a:ext cx="1946109" cy="71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FF0000"/>
              </a:buClr>
              <a:buSzPts val="6600"/>
              <a:buNone/>
            </a:pPr>
            <a:r>
              <a:rPr lang="nl-BE" sz="4944" b="1" dirty="0">
                <a:solidFill>
                  <a:srgbClr val="FF0000"/>
                </a:solidFill>
                <a:highlight>
                  <a:srgbClr val="FFFF00"/>
                </a:highlight>
              </a:rPr>
              <a:t>NOT</a:t>
            </a:r>
            <a:endParaRPr sz="4495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23" name="Google Shape;22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02" y="85128"/>
            <a:ext cx="3353423" cy="111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02" y="1242411"/>
            <a:ext cx="3360557" cy="1434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303" y="2757258"/>
            <a:ext cx="3396232" cy="127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7004" y="41666"/>
            <a:ext cx="3374828" cy="113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545" y="1201141"/>
            <a:ext cx="3346288" cy="1248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544" y="2484569"/>
            <a:ext cx="3374828" cy="1426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744084" y="3961599"/>
            <a:ext cx="3346288" cy="1113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17"/>
          <p:cNvCxnSpPr>
            <a:cxnSpLocks/>
            <a:endCxn id="223" idx="3"/>
          </p:cNvCxnSpPr>
          <p:nvPr/>
        </p:nvCxnSpPr>
        <p:spPr>
          <a:xfrm flipH="1" flipV="1">
            <a:off x="3442724" y="641654"/>
            <a:ext cx="682595" cy="1248614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1" name="Google Shape;231;p17"/>
          <p:cNvCxnSpPr>
            <a:cxnSpLocks/>
            <a:endCxn id="226" idx="1"/>
          </p:cNvCxnSpPr>
          <p:nvPr/>
        </p:nvCxnSpPr>
        <p:spPr>
          <a:xfrm flipV="1">
            <a:off x="4968116" y="608893"/>
            <a:ext cx="718888" cy="124861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2" name="Google Shape;232;p17"/>
          <p:cNvCxnSpPr>
            <a:endCxn id="224" idx="3"/>
          </p:cNvCxnSpPr>
          <p:nvPr/>
        </p:nvCxnSpPr>
        <p:spPr>
          <a:xfrm rot="10800000">
            <a:off x="3449860" y="1959472"/>
            <a:ext cx="334162" cy="21348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3" name="Google Shape;233;p17"/>
          <p:cNvCxnSpPr>
            <a:cxnSpLocks/>
            <a:endCxn id="229" idx="1"/>
          </p:cNvCxnSpPr>
          <p:nvPr/>
        </p:nvCxnSpPr>
        <p:spPr>
          <a:xfrm>
            <a:off x="4876425" y="2676527"/>
            <a:ext cx="867660" cy="184159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4" name="Google Shape;234;p17"/>
          <p:cNvCxnSpPr>
            <a:endCxn id="227" idx="1"/>
          </p:cNvCxnSpPr>
          <p:nvPr/>
        </p:nvCxnSpPr>
        <p:spPr>
          <a:xfrm rot="10800000" flipH="1">
            <a:off x="5200256" y="1825449"/>
            <a:ext cx="515289" cy="268993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5" name="Google Shape;235;p17"/>
          <p:cNvCxnSpPr>
            <a:endCxn id="225" idx="3"/>
          </p:cNvCxnSpPr>
          <p:nvPr/>
        </p:nvCxnSpPr>
        <p:spPr>
          <a:xfrm flipH="1">
            <a:off x="3485535" y="2676527"/>
            <a:ext cx="639785" cy="715741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6" name="Google Shape;236;p17"/>
          <p:cNvCxnSpPr>
            <a:cxnSpLocks/>
            <a:endCxn id="228" idx="1"/>
          </p:cNvCxnSpPr>
          <p:nvPr/>
        </p:nvCxnSpPr>
        <p:spPr>
          <a:xfrm>
            <a:off x="5200256" y="2676527"/>
            <a:ext cx="515289" cy="52153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"/>
          <p:cNvSpPr txBox="1">
            <a:spLocks noGrp="1"/>
          </p:cNvSpPr>
          <p:nvPr>
            <p:ph type="title"/>
          </p:nvPr>
        </p:nvSpPr>
        <p:spPr>
          <a:xfrm>
            <a:off x="638271" y="287380"/>
            <a:ext cx="8241650" cy="5910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484" tIns="34233" rIns="68484" bIns="34233" rtlCol="0" anchor="b" anchorCtr="0">
            <a:noAutofit/>
          </a:bodyPr>
          <a:lstStyle/>
          <a:p>
            <a:pPr>
              <a:spcBef>
                <a:spcPts val="479"/>
              </a:spcBef>
              <a:buClr>
                <a:schemeClr val="dk1"/>
              </a:buClr>
              <a:buSzPts val="3200"/>
            </a:pPr>
            <a:r>
              <a:rPr lang="nl-BE" dirty="0"/>
              <a:t>Praktische toepassing bij verdenking IBD ?</a:t>
            </a:r>
          </a:p>
        </p:txBody>
      </p:sp>
      <p:sp>
        <p:nvSpPr>
          <p:cNvPr id="260" name="Google Shape;260;p20"/>
          <p:cNvSpPr txBox="1">
            <a:spLocks noGrp="1"/>
          </p:cNvSpPr>
          <p:nvPr>
            <p:ph idx="1"/>
          </p:nvPr>
        </p:nvSpPr>
        <p:spPr>
          <a:xfrm>
            <a:off x="638271" y="878391"/>
            <a:ext cx="7882290" cy="351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>
                <a:highlight>
                  <a:srgbClr val="FFFF00"/>
                </a:highlight>
              </a:rPr>
              <a:t>Kliniek</a:t>
            </a:r>
            <a:r>
              <a:rPr lang="nl-BE" sz="1398" dirty="0"/>
              <a:t> IBD?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aanhoudende diarree (≥ 4 weken) 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recidiverende (≥ 2 episoden in zes maanden) buikpijn en diarree 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rectaal bloedverlies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ongewild gewichtsverlies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groeivertraging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perianale symptomen </a:t>
            </a:r>
          </a:p>
          <a:p>
            <a:pPr marL="743327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vage klachten zoals malaise of milde buikklachten = ook mogelijk</a:t>
            </a:r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endParaRPr lang="nl-BE" sz="1398" dirty="0"/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/>
              <a:t>De kans op IBD voor een kind met een </a:t>
            </a:r>
            <a:r>
              <a:rPr lang="nl-BE" sz="1398" dirty="0">
                <a:highlight>
                  <a:srgbClr val="FFFF00"/>
                </a:highlight>
              </a:rPr>
              <a:t>eerstegraadsfamilielid</a:t>
            </a:r>
            <a:r>
              <a:rPr lang="nl-BE" sz="1398" dirty="0"/>
              <a:t> met IBD is 10 tot 15 keer zo groot als bij een kind zonder een dergelijk familielid.  </a:t>
            </a:r>
            <a:br>
              <a:rPr lang="nl-BE" sz="1398" dirty="0"/>
            </a:br>
            <a:r>
              <a:rPr lang="nl-BE" sz="1398" dirty="0"/>
              <a:t>De meeste nieuw gediagnosticeerde kinderen met IBD hebben echter géén positieve familieanamnese.</a:t>
            </a:r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endParaRPr lang="nl-BE" sz="1398" dirty="0"/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000"/>
            </a:pPr>
            <a:r>
              <a:rPr lang="nl-BE" sz="1398" dirty="0" err="1"/>
              <a:t>fCal</a:t>
            </a:r>
            <a:r>
              <a:rPr lang="nl-BE" sz="1398" dirty="0"/>
              <a:t> </a:t>
            </a:r>
            <a:r>
              <a:rPr lang="nl-BE" sz="1398" b="1" dirty="0"/>
              <a:t>&gt; 50 </a:t>
            </a:r>
            <a:r>
              <a:rPr lang="nl-BE" sz="1398" b="1" dirty="0" err="1"/>
              <a:t>μg</a:t>
            </a:r>
            <a:r>
              <a:rPr lang="nl-BE" sz="1398" b="1" dirty="0"/>
              <a:t>/g</a:t>
            </a:r>
            <a:r>
              <a:rPr lang="nl-BE" sz="1398" dirty="0"/>
              <a:t> voorspelt de aanwezigheid van IBD met hoge gevoeligheid (99%; 92% -100%), maar de middelmatige specificiteit (65%; 54% –74%) is de reden voor een aanzienlijk aantal kinderen </a:t>
            </a:r>
            <a:r>
              <a:rPr lang="nl-BE" sz="1398" b="1" dirty="0">
                <a:highlight>
                  <a:srgbClr val="FFFF00"/>
                </a:highlight>
              </a:rPr>
              <a:t>ten onrechte </a:t>
            </a:r>
            <a:r>
              <a:rPr lang="nl-BE" sz="1398" b="1" dirty="0"/>
              <a:t>blootgesteld </a:t>
            </a:r>
            <a:r>
              <a:rPr lang="nl-BE" sz="1398" dirty="0"/>
              <a:t>aan endoscopie.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999" y="780880"/>
            <a:ext cx="7206194" cy="3691143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6"/>
          <p:cNvSpPr txBox="1">
            <a:spLocks noGrp="1"/>
          </p:cNvSpPr>
          <p:nvPr>
            <p:ph idx="1"/>
          </p:nvPr>
        </p:nvSpPr>
        <p:spPr>
          <a:xfrm>
            <a:off x="310062" y="516887"/>
            <a:ext cx="8706531" cy="38814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256866" indent="-25686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dirty="0"/>
              <a:t>Recenter = </a:t>
            </a:r>
            <a:r>
              <a:rPr lang="nl-BE" sz="1199" dirty="0">
                <a:solidFill>
                  <a:schemeClr val="tx1"/>
                </a:solidFill>
              </a:rPr>
              <a:t>verfijning van afkapwaarde tot </a:t>
            </a:r>
            <a:r>
              <a:rPr lang="nl-BE" sz="1199" b="1" dirty="0">
                <a:solidFill>
                  <a:schemeClr val="tx1"/>
                </a:solidFill>
                <a:highlight>
                  <a:srgbClr val="FFFF00"/>
                </a:highlight>
              </a:rPr>
              <a:t>250 </a:t>
            </a:r>
            <a:r>
              <a:rPr lang="nl-BE" sz="1199" b="1" dirty="0" err="1">
                <a:solidFill>
                  <a:schemeClr val="tx1"/>
                </a:solidFill>
                <a:highlight>
                  <a:srgbClr val="FFFF00"/>
                </a:highlight>
              </a:rPr>
              <a:t>μg</a:t>
            </a:r>
            <a:r>
              <a:rPr lang="nl-BE" sz="1199" b="1" dirty="0">
                <a:solidFill>
                  <a:schemeClr val="tx1"/>
                </a:solidFill>
                <a:highlight>
                  <a:srgbClr val="FFFF00"/>
                </a:highlight>
              </a:rPr>
              <a:t> /g </a:t>
            </a:r>
            <a:r>
              <a:rPr lang="nl-BE" sz="1199" dirty="0">
                <a:solidFill>
                  <a:schemeClr val="tx1"/>
                </a:solidFill>
                <a:highlight>
                  <a:srgbClr val="FFFF00"/>
                </a:highlight>
              </a:rPr>
              <a:t>vermindert onvoldoende </a:t>
            </a:r>
            <a:r>
              <a:rPr lang="nl-BE" sz="1199" dirty="0">
                <a:solidFill>
                  <a:schemeClr val="tx1"/>
                </a:solidFill>
              </a:rPr>
              <a:t>aantal onnodige endoscopieën</a:t>
            </a:r>
            <a:endParaRPr sz="1798" dirty="0">
              <a:solidFill>
                <a:schemeClr val="tx1"/>
              </a:solidFill>
            </a:endParaRPr>
          </a:p>
          <a:p>
            <a:pPr marL="256866" indent="-25686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dirty="0"/>
              <a:t>Doel studie = </a:t>
            </a:r>
            <a:r>
              <a:rPr lang="nl-BE" sz="1199" b="1" u="sng" dirty="0"/>
              <a:t>4 diagnostische strategieën vergelijken </a:t>
            </a:r>
            <a:r>
              <a:rPr lang="nl-BE" sz="1199" dirty="0"/>
              <a:t>om de aanwezigheid van IBD te voorspellen: </a:t>
            </a:r>
            <a:endParaRPr sz="1798" dirty="0"/>
          </a:p>
          <a:p>
            <a:pPr marL="556544" lvl="1" indent="-21405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u="sng" dirty="0"/>
              <a:t>symptomen</a:t>
            </a:r>
            <a:r>
              <a:rPr lang="nl-BE" sz="1199" dirty="0"/>
              <a:t> alleen</a:t>
            </a:r>
            <a:br>
              <a:rPr lang="nl-BE" sz="1199" dirty="0"/>
            </a:br>
            <a:r>
              <a:rPr lang="nl-BE" sz="1199" dirty="0"/>
              <a:t>(&gt;4 weken niet bloederige diarree, </a:t>
            </a:r>
            <a:r>
              <a:rPr lang="nl-BE" sz="1199" dirty="0" err="1"/>
              <a:t>recurrente</a:t>
            </a:r>
            <a:r>
              <a:rPr lang="nl-BE" sz="1199" dirty="0"/>
              <a:t> diarree met buikpijn, gewichtsverlies, 1elijns verwant met IBD, extra-intestinale symptomen)</a:t>
            </a:r>
            <a:endParaRPr sz="1598" dirty="0"/>
          </a:p>
          <a:p>
            <a:pPr marL="556544" lvl="1" indent="-21405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u="sng" dirty="0"/>
              <a:t>symptomen</a:t>
            </a:r>
            <a:r>
              <a:rPr lang="nl-BE" sz="1199" dirty="0"/>
              <a:t> plus </a:t>
            </a:r>
            <a:r>
              <a:rPr lang="nl-BE" sz="1199" u="sng" dirty="0"/>
              <a:t>bloedmarkers</a:t>
            </a:r>
            <a:r>
              <a:rPr lang="nl-BE" sz="1199" dirty="0"/>
              <a:t> (CRP gestegen? </a:t>
            </a:r>
            <a:r>
              <a:rPr lang="nl-BE" sz="1199" dirty="0" err="1"/>
              <a:t>Hb</a:t>
            </a:r>
            <a:r>
              <a:rPr lang="nl-BE" sz="1199" dirty="0"/>
              <a:t> -2SD)</a:t>
            </a:r>
            <a:endParaRPr sz="1598" dirty="0"/>
          </a:p>
          <a:p>
            <a:pPr marL="556544" lvl="1" indent="-21405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u="sng" dirty="0"/>
              <a:t>symptomen</a:t>
            </a:r>
            <a:r>
              <a:rPr lang="nl-BE" sz="1199" dirty="0"/>
              <a:t> plus </a:t>
            </a:r>
            <a:r>
              <a:rPr lang="nl-BE" sz="1199" u="sng" dirty="0" err="1"/>
              <a:t>fCal</a:t>
            </a:r>
            <a:r>
              <a:rPr lang="nl-BE" sz="1199" dirty="0"/>
              <a:t> (</a:t>
            </a:r>
            <a:r>
              <a:rPr lang="nl-BE" sz="1199" dirty="0" err="1"/>
              <a:t>fCal</a:t>
            </a:r>
            <a:r>
              <a:rPr lang="nl-BE" sz="1199" dirty="0"/>
              <a:t> &gt; 250µg/g)</a:t>
            </a:r>
            <a:endParaRPr sz="1598" dirty="0"/>
          </a:p>
          <a:p>
            <a:pPr marL="556544" lvl="1" indent="-21405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u="sng" dirty="0"/>
              <a:t>symptomen</a:t>
            </a:r>
            <a:r>
              <a:rPr lang="nl-BE" sz="1199" dirty="0"/>
              <a:t> plus </a:t>
            </a:r>
            <a:r>
              <a:rPr lang="nl-BE" sz="1199" u="sng" dirty="0"/>
              <a:t>bloedmarkers</a:t>
            </a:r>
            <a:r>
              <a:rPr lang="nl-BE" sz="1199" dirty="0"/>
              <a:t> plus </a:t>
            </a:r>
            <a:r>
              <a:rPr lang="nl-BE" sz="1199" u="sng" dirty="0" err="1"/>
              <a:t>fCal</a:t>
            </a:r>
            <a:endParaRPr sz="1199" u="sng" dirty="0"/>
          </a:p>
          <a:p>
            <a:pPr marL="556544" lvl="1" indent="-118920">
              <a:spcBef>
                <a:spcPts val="300"/>
              </a:spcBef>
              <a:buClr>
                <a:schemeClr val="dk1"/>
              </a:buClr>
              <a:buSzPts val="2000"/>
              <a:buNone/>
            </a:pPr>
            <a:endParaRPr sz="1199" dirty="0"/>
          </a:p>
          <a:p>
            <a:pPr marL="256866" indent="-25686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dirty="0"/>
              <a:t>Inclusie = </a:t>
            </a:r>
            <a:r>
              <a:rPr lang="nl-BE" sz="1199" b="1" dirty="0">
                <a:highlight>
                  <a:srgbClr val="FFFF00"/>
                </a:highlight>
              </a:rPr>
              <a:t>kind 6 tot 18 jaar </a:t>
            </a:r>
            <a:r>
              <a:rPr lang="nl-BE" sz="1199" dirty="0"/>
              <a:t>met aanhoudende of terugkerende </a:t>
            </a:r>
            <a:r>
              <a:rPr lang="nl-BE" sz="1199" b="1" dirty="0">
                <a:highlight>
                  <a:srgbClr val="FFFF00"/>
                </a:highlight>
              </a:rPr>
              <a:t>niet-bloederige diarree en buikpijn</a:t>
            </a:r>
            <a:endParaRPr sz="1798" dirty="0"/>
          </a:p>
          <a:p>
            <a:pPr marL="256866" indent="-256866">
              <a:spcBef>
                <a:spcPts val="300"/>
              </a:spcBef>
              <a:buClr>
                <a:schemeClr val="dk1"/>
              </a:buClr>
              <a:buSzPts val="2000"/>
            </a:pPr>
            <a:r>
              <a:rPr lang="nl-BE" sz="1199" dirty="0"/>
              <a:t>Exclusie = rectale bloeding of perianale aantasting (directe endoscopie)</a:t>
            </a:r>
            <a:endParaRPr sz="1199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9"/>
          <p:cNvSpPr txBox="1">
            <a:spLocks noGrp="1"/>
          </p:cNvSpPr>
          <p:nvPr>
            <p:ph idx="1"/>
          </p:nvPr>
        </p:nvSpPr>
        <p:spPr>
          <a:xfrm>
            <a:off x="268837" y="3088768"/>
            <a:ext cx="8574055" cy="186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nl-BE" sz="1598" dirty="0"/>
              <a:t>Conclusie = Evaluatie bij patiënten met </a:t>
            </a:r>
            <a:r>
              <a:rPr lang="nl-BE" sz="1598" b="1" u="sng" dirty="0"/>
              <a:t>niet-bloederige diarree </a:t>
            </a:r>
            <a:r>
              <a:rPr lang="nl-BE" sz="1598" dirty="0"/>
              <a:t>van </a:t>
            </a:r>
          </a:p>
          <a:p>
            <a:pPr marL="599355" lvl="1" indent="-256866">
              <a:spcBef>
                <a:spcPts val="0"/>
              </a:spcBef>
              <a:buSzPct val="100000"/>
            </a:pPr>
            <a:r>
              <a:rPr lang="nl-BE" sz="1798" dirty="0">
                <a:solidFill>
                  <a:schemeClr val="tx1"/>
                </a:solidFill>
                <a:highlight>
                  <a:srgbClr val="FFFF00"/>
                </a:highlight>
              </a:rPr>
              <a:t>symptomen </a:t>
            </a:r>
            <a:r>
              <a:rPr lang="nl-BE" sz="1798" b="1" dirty="0">
                <a:solidFill>
                  <a:schemeClr val="tx1"/>
                </a:solidFill>
                <a:highlight>
                  <a:srgbClr val="FFFF00"/>
                </a:highlight>
              </a:rPr>
              <a:t>plus</a:t>
            </a:r>
            <a:r>
              <a:rPr lang="nl-BE" sz="1798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</a:p>
          <a:p>
            <a:pPr marL="599355" lvl="1" indent="-256866">
              <a:spcBef>
                <a:spcPts val="0"/>
              </a:spcBef>
              <a:buSzPct val="100000"/>
            </a:pPr>
            <a:r>
              <a:rPr lang="nl-BE" sz="1798" dirty="0">
                <a:solidFill>
                  <a:schemeClr val="tx1"/>
                </a:solidFill>
                <a:highlight>
                  <a:srgbClr val="FFFF00"/>
                </a:highlight>
              </a:rPr>
              <a:t>bloedmarkers </a:t>
            </a:r>
            <a:r>
              <a:rPr lang="nl-BE" sz="1798" b="1" dirty="0">
                <a:solidFill>
                  <a:schemeClr val="tx1"/>
                </a:solidFill>
                <a:highlight>
                  <a:srgbClr val="FFFF00"/>
                </a:highlight>
              </a:rPr>
              <a:t>plus</a:t>
            </a:r>
            <a:r>
              <a:rPr lang="nl-BE" sz="1798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</a:p>
          <a:p>
            <a:pPr marL="599355" lvl="1" indent="-256866">
              <a:spcBef>
                <a:spcPts val="0"/>
              </a:spcBef>
              <a:buSzPct val="100000"/>
            </a:pPr>
            <a:r>
              <a:rPr lang="nl-BE" sz="1798" dirty="0" err="1">
                <a:solidFill>
                  <a:schemeClr val="tx1"/>
                </a:solidFill>
                <a:highlight>
                  <a:srgbClr val="FFFF00"/>
                </a:highlight>
              </a:rPr>
              <a:t>fCal</a:t>
            </a:r>
            <a:r>
              <a:rPr lang="nl-BE" sz="1798" dirty="0">
                <a:solidFill>
                  <a:schemeClr val="tx1"/>
                </a:solidFill>
                <a:highlight>
                  <a:srgbClr val="FFFF00"/>
                </a:highlight>
              </a:rPr>
              <a:t> (&gt;250µg/g) 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nl-BE" sz="1598" dirty="0"/>
              <a:t>is de </a:t>
            </a:r>
            <a:r>
              <a:rPr lang="nl-BE" sz="1598" b="1" dirty="0"/>
              <a:t>optimale</a:t>
            </a:r>
            <a:r>
              <a:rPr lang="nl-BE" sz="1598" dirty="0"/>
              <a:t> teststrategie waarmee een </a:t>
            </a:r>
            <a:r>
              <a:rPr lang="nl-BE" sz="1598" dirty="0" err="1"/>
              <a:t>gastro-coloscopie</a:t>
            </a:r>
            <a:r>
              <a:rPr lang="nl-BE" sz="1598" dirty="0"/>
              <a:t> nuttig is om IBD uit te sluiten</a:t>
            </a:r>
            <a:endParaRPr sz="1598" dirty="0"/>
          </a:p>
        </p:txBody>
      </p:sp>
      <p:pic>
        <p:nvPicPr>
          <p:cNvPr id="328" name="Google Shape;328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892" y="276677"/>
            <a:ext cx="7474571" cy="27955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3C4CCDBE-D724-4982-A6FF-81AFFCD2653D}"/>
              </a:ext>
            </a:extLst>
          </p:cNvPr>
          <p:cNvSpPr/>
          <p:nvPr/>
        </p:nvSpPr>
        <p:spPr>
          <a:xfrm>
            <a:off x="5713591" y="2343432"/>
            <a:ext cx="608848" cy="304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CBA7BA74-5F96-4CBD-8140-13D8E2CB1907}"/>
              </a:ext>
            </a:extLst>
          </p:cNvPr>
          <p:cNvSpPr/>
          <p:nvPr/>
        </p:nvSpPr>
        <p:spPr>
          <a:xfrm>
            <a:off x="4648106" y="2358019"/>
            <a:ext cx="608848" cy="3044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5A4E0-9912-4D49-8F77-4107E18B0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4" y="3173"/>
            <a:ext cx="8734288" cy="752106"/>
          </a:xfrm>
        </p:spPr>
        <p:txBody>
          <a:bodyPr>
            <a:noAutofit/>
          </a:bodyPr>
          <a:lstStyle/>
          <a:p>
            <a:r>
              <a:rPr lang="nl-BE" sz="2797" dirty="0"/>
              <a:t>Bepaling van “</a:t>
            </a:r>
            <a:r>
              <a:rPr lang="nl-BE" sz="2797" dirty="0" err="1"/>
              <a:t>Calprotectine</a:t>
            </a:r>
            <a:r>
              <a:rPr lang="nl-BE" sz="2797" dirty="0"/>
              <a:t>”  – indicatie en relevantie</a:t>
            </a:r>
          </a:p>
        </p:txBody>
      </p:sp>
      <p:sp>
        <p:nvSpPr>
          <p:cNvPr id="5" name="Google Shape;118;p3">
            <a:extLst>
              <a:ext uri="{FF2B5EF4-FFF2-40B4-BE49-F238E27FC236}">
                <a16:creationId xmlns:a16="http://schemas.microsoft.com/office/drawing/2014/main" id="{B8A4CF7D-23DB-4EE7-8B0D-514372A786C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00667" y="822430"/>
            <a:ext cx="7676636" cy="403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endParaRPr lang="nl-BE" sz="1398" b="1" dirty="0"/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nl-BE" sz="1798" b="1" dirty="0"/>
              <a:t>Wat is </a:t>
            </a:r>
            <a:r>
              <a:rPr lang="nl-BE" sz="1798" b="1" dirty="0" err="1"/>
              <a:t>calprotectine</a:t>
            </a:r>
            <a:r>
              <a:rPr lang="nl-BE" sz="1798" b="1" dirty="0"/>
              <a:t> ?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199" dirty="0"/>
              <a:t>Ontstekingseiwit dat vrijkomt bij ontsteking (IBD, darminfecties,…)</a:t>
            </a:r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endParaRPr lang="nl-BE" sz="1398" b="1" dirty="0"/>
          </a:p>
          <a:p>
            <a:pPr marL="256866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200"/>
            </a:pPr>
            <a:r>
              <a:rPr lang="nl-BE" sz="1798" b="1" dirty="0"/>
              <a:t>Wanneer wel of juist niet zinvol om te bepalen ?</a:t>
            </a:r>
          </a:p>
          <a:p>
            <a:pPr marL="342489" lvl="1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  <a:buNone/>
            </a:pPr>
            <a:r>
              <a:rPr lang="nl-BE" sz="1199" dirty="0"/>
              <a:t>OPGELET 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199" dirty="0" err="1"/>
              <a:t>fCal</a:t>
            </a:r>
            <a:r>
              <a:rPr lang="nl-BE" sz="1199" dirty="0"/>
              <a:t> bij kinderen &lt; 5 jaar moeilijk te interpreteren 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199" dirty="0"/>
              <a:t>Zelfde labo? Hoelang/correct bewaard staal? Neemt NSAID/PPI ?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199" dirty="0"/>
              <a:t>Geen indicatie bij kolieken, KMEA, constipatie, coeliakie, </a:t>
            </a:r>
          </a:p>
          <a:p>
            <a:pPr marL="342489" lvl="1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  <a:buNone/>
            </a:pPr>
            <a:r>
              <a:rPr lang="nl-BE" sz="1199" dirty="0"/>
              <a:t>	verschil viraal vs. bacterieel acute GE, poliepen</a:t>
            </a:r>
          </a:p>
          <a:p>
            <a:pPr marL="599355" lvl="1" indent="-256866">
              <a:lnSpc>
                <a:spcPct val="100000"/>
              </a:lnSpc>
              <a:spcBef>
                <a:spcPts val="479"/>
              </a:spcBef>
              <a:buClr>
                <a:schemeClr val="dk1"/>
              </a:buClr>
              <a:buSzPts val="3200"/>
            </a:pPr>
            <a:endParaRPr sz="1199" dirty="0"/>
          </a:p>
          <a:p>
            <a:pPr marL="256866" indent="-256866">
              <a:spcBef>
                <a:spcPts val="479"/>
              </a:spcBef>
              <a:buClr>
                <a:schemeClr val="dk1"/>
              </a:buClr>
              <a:buSzPts val="3200"/>
            </a:pPr>
            <a:r>
              <a:rPr lang="nl-BE" sz="1998" b="1" dirty="0"/>
              <a:t>Praktische toepassing bij verdenking IBD ?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398" dirty="0" err="1">
                <a:highlight>
                  <a:srgbClr val="00FF00"/>
                </a:highlight>
              </a:rPr>
              <a:t>fCal</a:t>
            </a:r>
            <a:r>
              <a:rPr lang="nl-BE" sz="1398" dirty="0">
                <a:highlight>
                  <a:srgbClr val="00FF00"/>
                </a:highlight>
              </a:rPr>
              <a:t> &lt; 50 µg/g </a:t>
            </a:r>
            <a:r>
              <a:rPr lang="nl-BE" sz="1398" dirty="0"/>
              <a:t>sluit IBD uit! 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398" dirty="0" err="1">
                <a:highlight>
                  <a:srgbClr val="FFFF00"/>
                </a:highlight>
              </a:rPr>
              <a:t>fCal</a:t>
            </a:r>
            <a:r>
              <a:rPr lang="nl-BE" sz="1398" dirty="0">
                <a:highlight>
                  <a:srgbClr val="FFFF00"/>
                </a:highlight>
              </a:rPr>
              <a:t> 50-250 µg/g </a:t>
            </a:r>
            <a:r>
              <a:rPr lang="nl-BE" sz="1398" dirty="0"/>
              <a:t>= grijze zone </a:t>
            </a:r>
            <a:r>
              <a:rPr lang="nl-BE" sz="1398" dirty="0">
                <a:sym typeface="Wingdings" panose="05000000000000000000" pitchFamily="2" charset="2"/>
              </a:rPr>
              <a:t> sluit andere oorzaken uit, overweeg herhalen test</a:t>
            </a:r>
          </a:p>
          <a:p>
            <a:pPr marL="599355" lvl="1" indent="-256866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90000"/>
            </a:pPr>
            <a:r>
              <a:rPr lang="nl-BE" sz="1398" dirty="0" err="1">
                <a:highlight>
                  <a:srgbClr val="FF0000"/>
                </a:highlight>
              </a:rPr>
              <a:t>fCal</a:t>
            </a:r>
            <a:r>
              <a:rPr lang="nl-BE" sz="1398" dirty="0">
                <a:highlight>
                  <a:srgbClr val="FF0000"/>
                </a:highlight>
              </a:rPr>
              <a:t> &gt; 250 µg/g </a:t>
            </a:r>
            <a:r>
              <a:rPr lang="nl-BE" sz="1398" dirty="0"/>
              <a:t>(+ negatieve </a:t>
            </a:r>
            <a:r>
              <a:rPr lang="nl-BE" sz="1398" dirty="0" err="1"/>
              <a:t>copro</a:t>
            </a:r>
            <a:r>
              <a:rPr lang="nl-BE" sz="1398" dirty="0"/>
              <a:t> + symptomen + bloedmarkers) = doorverwijzing </a:t>
            </a:r>
            <a:r>
              <a:rPr lang="nl-BE" sz="1398" dirty="0" err="1"/>
              <a:t>gastro-coloscopie</a:t>
            </a:r>
            <a:r>
              <a:rPr lang="nl-BE" sz="1398" dirty="0"/>
              <a:t> (universitair centrum)</a:t>
            </a:r>
            <a:endParaRPr sz="1398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ABCEE2-AC58-4824-8AFE-01FBBFD71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549" y="669099"/>
            <a:ext cx="1968813" cy="273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Ref idx="1001">
        <a:schemeClr val="bg1"/>
      </p:bgRef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2"/>
          <p:cNvSpPr txBox="1">
            <a:spLocks noGrp="1"/>
          </p:cNvSpPr>
          <p:nvPr>
            <p:ph type="title"/>
          </p:nvPr>
        </p:nvSpPr>
        <p:spPr>
          <a:xfrm>
            <a:off x="638271" y="287381"/>
            <a:ext cx="8241650" cy="3820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484" tIns="34233" rIns="68484" bIns="34233" rtlCol="0" anchor="b" anchorCtr="0">
            <a:noAutofit/>
          </a:bodyPr>
          <a:lstStyle/>
          <a:p>
            <a:pPr marL="0">
              <a:spcBef>
                <a:spcPts val="0"/>
              </a:spcBef>
            </a:pPr>
            <a:r>
              <a:rPr lang="nl-BE"/>
              <a:t>Referenties</a:t>
            </a:r>
            <a:endParaRPr/>
          </a:p>
        </p:txBody>
      </p:sp>
      <p:sp>
        <p:nvSpPr>
          <p:cNvPr id="347" name="Google Shape;347;p32"/>
          <p:cNvSpPr txBox="1">
            <a:spLocks noGrp="1"/>
          </p:cNvSpPr>
          <p:nvPr>
            <p:ph idx="1"/>
          </p:nvPr>
        </p:nvSpPr>
        <p:spPr>
          <a:xfrm>
            <a:off x="638271" y="794674"/>
            <a:ext cx="8241650" cy="367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84" tIns="34233" rIns="68484" bIns="34233" anchor="t" anchorCtr="0">
            <a:noAutofit/>
          </a:bodyPr>
          <a:lstStyle/>
          <a:p>
            <a:pPr marL="256866" indent="-256866">
              <a:spcBef>
                <a:spcPts val="0"/>
              </a:spcBef>
              <a:buClr>
                <a:schemeClr val="dk1"/>
              </a:buClr>
              <a:buSzPts val="1600"/>
            </a:pPr>
            <a:r>
              <a:rPr lang="nl-BE" sz="899" dirty="0" err="1"/>
              <a:t>Koninckx</a:t>
            </a:r>
            <a:r>
              <a:rPr lang="nl-BE" sz="899" dirty="0"/>
              <a:t> et al. The </a:t>
            </a:r>
            <a:r>
              <a:rPr lang="nl-BE" sz="899" dirty="0" err="1"/>
              <a:t>Use</a:t>
            </a:r>
            <a:r>
              <a:rPr lang="nl-BE" sz="899" dirty="0"/>
              <a:t> of </a:t>
            </a:r>
            <a:r>
              <a:rPr lang="nl-BE" sz="899" dirty="0" err="1"/>
              <a:t>Fecal</a:t>
            </a:r>
            <a:r>
              <a:rPr lang="nl-BE" sz="899" dirty="0"/>
              <a:t> </a:t>
            </a:r>
            <a:r>
              <a:rPr lang="nl-BE" sz="899" dirty="0" err="1"/>
              <a:t>Calprotectin</a:t>
            </a:r>
            <a:r>
              <a:rPr lang="nl-BE" sz="899" dirty="0"/>
              <a:t> </a:t>
            </a:r>
            <a:r>
              <a:rPr lang="nl-BE" sz="899" dirty="0" err="1"/>
              <a:t>Testing</a:t>
            </a:r>
            <a:r>
              <a:rPr lang="nl-BE" sz="899" dirty="0"/>
              <a:t> in </a:t>
            </a:r>
            <a:r>
              <a:rPr lang="nl-BE" sz="899" dirty="0" err="1"/>
              <a:t>Paediatric</a:t>
            </a:r>
            <a:r>
              <a:rPr lang="nl-BE" sz="899" dirty="0"/>
              <a:t> Disorders: A </a:t>
            </a:r>
            <a:r>
              <a:rPr lang="nl-BE" sz="899" dirty="0" err="1"/>
              <a:t>Position</a:t>
            </a:r>
            <a:r>
              <a:rPr lang="nl-BE" sz="899" dirty="0"/>
              <a:t> Paper of </a:t>
            </a:r>
            <a:r>
              <a:rPr lang="nl-BE" sz="899" dirty="0" err="1"/>
              <a:t>the</a:t>
            </a:r>
            <a:r>
              <a:rPr lang="nl-BE" sz="899" dirty="0"/>
              <a:t> European Society </a:t>
            </a:r>
            <a:r>
              <a:rPr lang="nl-BE" sz="899" dirty="0" err="1"/>
              <a:t>for</a:t>
            </a:r>
            <a:r>
              <a:rPr lang="nl-BE" sz="899" dirty="0"/>
              <a:t> </a:t>
            </a:r>
            <a:r>
              <a:rPr lang="nl-BE" sz="899" dirty="0" err="1"/>
              <a:t>Paediatric</a:t>
            </a:r>
            <a:r>
              <a:rPr lang="nl-BE" sz="899" dirty="0"/>
              <a:t> </a:t>
            </a:r>
            <a:r>
              <a:rPr lang="nl-BE" sz="899" dirty="0" err="1"/>
              <a:t>Gastroenterology</a:t>
            </a:r>
            <a:r>
              <a:rPr lang="nl-BE" sz="899" dirty="0"/>
              <a:t> </a:t>
            </a:r>
            <a:r>
              <a:rPr lang="nl-BE" sz="899" dirty="0" err="1"/>
              <a:t>and</a:t>
            </a:r>
            <a:r>
              <a:rPr lang="nl-BE" sz="899" dirty="0"/>
              <a:t> </a:t>
            </a:r>
            <a:r>
              <a:rPr lang="nl-BE" sz="899" dirty="0" err="1"/>
              <a:t>Nutrition</a:t>
            </a:r>
            <a:r>
              <a:rPr lang="nl-BE" sz="899" dirty="0"/>
              <a:t> </a:t>
            </a:r>
            <a:r>
              <a:rPr lang="nl-BE" sz="899" dirty="0" err="1"/>
              <a:t>Gastroenterology</a:t>
            </a:r>
            <a:r>
              <a:rPr lang="nl-BE" sz="899" dirty="0"/>
              <a:t> </a:t>
            </a:r>
            <a:r>
              <a:rPr lang="nl-BE" sz="899" dirty="0" err="1"/>
              <a:t>Committee</a:t>
            </a:r>
            <a:r>
              <a:rPr lang="nl-BE" sz="899" dirty="0"/>
              <a:t>. JPGN 2021;72: 617–640</a:t>
            </a:r>
            <a:endParaRPr sz="899" dirty="0"/>
          </a:p>
          <a:p>
            <a:pPr marL="256866" indent="-256866">
              <a:spcBef>
                <a:spcPts val="240"/>
              </a:spcBef>
              <a:buClr>
                <a:schemeClr val="dk1"/>
              </a:buClr>
              <a:buSzPts val="1600"/>
            </a:pPr>
            <a:r>
              <a:rPr lang="nl-BE" sz="899" dirty="0" err="1"/>
              <a:t>Chronic</a:t>
            </a:r>
            <a:r>
              <a:rPr lang="nl-BE" sz="899" dirty="0"/>
              <a:t> </a:t>
            </a:r>
            <a:r>
              <a:rPr lang="nl-BE" sz="899" dirty="0" err="1"/>
              <a:t>abdominal</a:t>
            </a:r>
            <a:r>
              <a:rPr lang="nl-BE" sz="899" dirty="0"/>
              <a:t> </a:t>
            </a:r>
            <a:r>
              <a:rPr lang="nl-BE" sz="899" dirty="0" err="1"/>
              <a:t>pain</a:t>
            </a:r>
            <a:r>
              <a:rPr lang="nl-BE" sz="899" dirty="0"/>
              <a:t>, </a:t>
            </a:r>
            <a:r>
              <a:rPr lang="nl-BE" sz="899" dirty="0" err="1"/>
              <a:t>fatigue</a:t>
            </a:r>
            <a:r>
              <a:rPr lang="nl-BE" sz="899" dirty="0"/>
              <a:t> </a:t>
            </a:r>
            <a:r>
              <a:rPr lang="nl-BE" sz="899" dirty="0" err="1"/>
              <a:t>and</a:t>
            </a:r>
            <a:r>
              <a:rPr lang="nl-BE" sz="899" dirty="0"/>
              <a:t> </a:t>
            </a:r>
            <a:r>
              <a:rPr lang="nl-BE" sz="899" dirty="0" err="1"/>
              <a:t>inflammatory</a:t>
            </a:r>
            <a:r>
              <a:rPr lang="nl-BE" sz="899" dirty="0"/>
              <a:t> </a:t>
            </a:r>
            <a:r>
              <a:rPr lang="nl-BE" sz="899" dirty="0" err="1"/>
              <a:t>bowel</a:t>
            </a:r>
            <a:r>
              <a:rPr lang="nl-BE" sz="899" dirty="0"/>
              <a:t> </a:t>
            </a:r>
            <a:r>
              <a:rPr lang="nl-BE" sz="899" dirty="0" err="1"/>
              <a:t>disease</a:t>
            </a:r>
            <a:r>
              <a:rPr lang="nl-BE" sz="899" dirty="0"/>
              <a:t> in </a:t>
            </a:r>
            <a:r>
              <a:rPr lang="nl-BE" sz="899" dirty="0" err="1"/>
              <a:t>children</a:t>
            </a:r>
            <a:r>
              <a:rPr lang="nl-BE" sz="899" dirty="0"/>
              <a:t>. Proefschrift drs. E. van de Vijver (04 november 2020, Universiteit Groningen)</a:t>
            </a:r>
            <a:endParaRPr sz="1398" dirty="0"/>
          </a:p>
          <a:p>
            <a:pPr marL="256866" indent="-256866">
              <a:spcBef>
                <a:spcPts val="240"/>
              </a:spcBef>
              <a:buClr>
                <a:schemeClr val="dk1"/>
              </a:buClr>
              <a:buSzPts val="1600"/>
            </a:pPr>
            <a:r>
              <a:rPr lang="nl-BE" sz="899" dirty="0"/>
              <a:t>Van de Vijver E, Heida A, </a:t>
            </a:r>
            <a:r>
              <a:rPr lang="nl-BE" sz="899" dirty="0" err="1"/>
              <a:t>Ioannou</a:t>
            </a:r>
            <a:r>
              <a:rPr lang="nl-BE" sz="899" dirty="0"/>
              <a:t> S, et al. Test </a:t>
            </a:r>
            <a:r>
              <a:rPr lang="nl-BE" sz="899" dirty="0" err="1"/>
              <a:t>Strategies</a:t>
            </a:r>
            <a:r>
              <a:rPr lang="nl-BE" sz="899" dirty="0"/>
              <a:t> </a:t>
            </a:r>
            <a:r>
              <a:rPr lang="nl-BE" sz="899" dirty="0" err="1"/>
              <a:t>To</a:t>
            </a:r>
            <a:r>
              <a:rPr lang="nl-BE" sz="899" dirty="0"/>
              <a:t> </a:t>
            </a:r>
            <a:r>
              <a:rPr lang="nl-BE" sz="899" dirty="0" err="1"/>
              <a:t>Predict</a:t>
            </a:r>
            <a:r>
              <a:rPr lang="nl-BE" sz="899" dirty="0"/>
              <a:t> </a:t>
            </a:r>
            <a:r>
              <a:rPr lang="nl-BE" sz="899" dirty="0" err="1"/>
              <a:t>Inflammatory</a:t>
            </a:r>
            <a:r>
              <a:rPr lang="nl-BE" sz="899" dirty="0"/>
              <a:t> </a:t>
            </a:r>
            <a:r>
              <a:rPr lang="nl-BE" sz="899" dirty="0" err="1"/>
              <a:t>Bowel</a:t>
            </a:r>
            <a:r>
              <a:rPr lang="nl-BE" sz="899" dirty="0"/>
              <a:t> </a:t>
            </a:r>
            <a:r>
              <a:rPr lang="nl-BE" sz="899" dirty="0" err="1"/>
              <a:t>Disease</a:t>
            </a:r>
            <a:r>
              <a:rPr lang="nl-BE" sz="899" dirty="0"/>
              <a:t> </a:t>
            </a:r>
            <a:r>
              <a:rPr lang="nl-BE" sz="899" dirty="0" err="1"/>
              <a:t>Among</a:t>
            </a:r>
            <a:r>
              <a:rPr lang="nl-BE" sz="899" dirty="0"/>
              <a:t> </a:t>
            </a:r>
            <a:r>
              <a:rPr lang="nl-BE" sz="899" dirty="0" err="1"/>
              <a:t>Children</a:t>
            </a:r>
            <a:r>
              <a:rPr lang="nl-BE" sz="899" dirty="0"/>
              <a:t> </a:t>
            </a:r>
            <a:r>
              <a:rPr lang="nl-BE" sz="899" dirty="0" err="1"/>
              <a:t>With</a:t>
            </a:r>
            <a:r>
              <a:rPr lang="nl-BE" sz="899" dirty="0"/>
              <a:t> </a:t>
            </a:r>
            <a:r>
              <a:rPr lang="nl-BE" sz="899" dirty="0" err="1"/>
              <a:t>Nonbloody</a:t>
            </a:r>
            <a:r>
              <a:rPr lang="nl-BE" sz="899" dirty="0"/>
              <a:t> </a:t>
            </a:r>
            <a:r>
              <a:rPr lang="nl-BE" sz="899" dirty="0" err="1"/>
              <a:t>Diarrhea</a:t>
            </a:r>
            <a:r>
              <a:rPr lang="nl-BE" sz="899" dirty="0"/>
              <a:t>. </a:t>
            </a:r>
            <a:r>
              <a:rPr lang="nl-BE" sz="899" dirty="0" err="1"/>
              <a:t>Pediatrics</a:t>
            </a:r>
            <a:r>
              <a:rPr lang="nl-BE" sz="899" dirty="0"/>
              <a:t>. 2020; 146(2):e20192235</a:t>
            </a:r>
            <a:endParaRPr sz="1398" dirty="0"/>
          </a:p>
          <a:p>
            <a:pPr marL="256866" indent="-256866">
              <a:spcBef>
                <a:spcPts val="240"/>
              </a:spcBef>
              <a:buClr>
                <a:schemeClr val="dk1"/>
              </a:buClr>
              <a:buSzPts val="1600"/>
            </a:pPr>
            <a:r>
              <a:rPr lang="nl-BE" sz="899" dirty="0"/>
              <a:t>Koppen et al. The </a:t>
            </a:r>
            <a:r>
              <a:rPr lang="nl-BE" sz="899" dirty="0" err="1"/>
              <a:t>pediatric</a:t>
            </a:r>
            <a:r>
              <a:rPr lang="nl-BE" sz="899" dirty="0"/>
              <a:t> Rome IV criteria: </a:t>
            </a:r>
            <a:r>
              <a:rPr lang="nl-BE" sz="899" dirty="0" err="1"/>
              <a:t>what’s</a:t>
            </a:r>
            <a:r>
              <a:rPr lang="nl-BE" sz="899" dirty="0"/>
              <a:t> new?, Expert Review of </a:t>
            </a:r>
            <a:r>
              <a:rPr lang="nl-BE" sz="899" dirty="0" err="1"/>
              <a:t>Gastroenterology</a:t>
            </a:r>
            <a:r>
              <a:rPr lang="nl-BE" sz="899" dirty="0"/>
              <a:t> &amp; </a:t>
            </a:r>
            <a:r>
              <a:rPr lang="nl-BE" sz="899" dirty="0" err="1"/>
              <a:t>Hepatology</a:t>
            </a:r>
            <a:r>
              <a:rPr lang="nl-BE" sz="899" dirty="0"/>
              <a:t> 2017;11:3, 193-201, DOI: 10.1080/17474124.2017.1282820</a:t>
            </a:r>
            <a:br>
              <a:rPr lang="nl-BE" sz="899" dirty="0"/>
            </a:br>
            <a:r>
              <a:rPr lang="nl-BE" sz="899" dirty="0"/>
              <a:t>Link: </a:t>
            </a:r>
            <a:r>
              <a:rPr lang="nl-BE" sz="899" u="sng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https://doi.org/10.1080/17474124.2017.1282820</a:t>
            </a:r>
            <a:endParaRPr sz="899" dirty="0"/>
          </a:p>
          <a:p>
            <a:pPr marL="256866" indent="-256866">
              <a:spcBef>
                <a:spcPts val="240"/>
              </a:spcBef>
              <a:buClr>
                <a:schemeClr val="dk1"/>
              </a:buClr>
              <a:buSzPts val="1600"/>
            </a:pPr>
            <a:r>
              <a:rPr lang="nl-BE" sz="899" dirty="0"/>
              <a:t>Inflammatoire darmziekten (IBD) bij kinderen. Nederlandse Vereniging voor Kindergeneeskunde 2018.</a:t>
            </a:r>
            <a:br>
              <a:rPr lang="nl-BE" sz="899" dirty="0"/>
            </a:br>
            <a:r>
              <a:rPr lang="nl-BE" sz="899" dirty="0"/>
              <a:t>Link: </a:t>
            </a:r>
            <a:r>
              <a:rPr lang="nl-BE" sz="899" u="sng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https://richtlijnendatabase.nl/richtlijn/inflammatoire_darmziekten_ibd_bij_kinderen_en_adolescenten/startpagina_-_inflammatoire_darmziekten_ibd.html</a:t>
            </a:r>
            <a:endParaRPr sz="899" dirty="0"/>
          </a:p>
          <a:p>
            <a:pPr marL="256866" indent="-180758">
              <a:spcBef>
                <a:spcPts val="240"/>
              </a:spcBef>
              <a:buClr>
                <a:schemeClr val="dk1"/>
              </a:buClr>
              <a:buSzPts val="1600"/>
              <a:buNone/>
            </a:pPr>
            <a:endParaRPr sz="899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/>
              <a:t>3. Constipatie bij kinderen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rgbClr val="D60093"/>
                </a:solidFill>
              </a:rPr>
              <a:t>“soms dikke shit…”</a:t>
            </a:r>
            <a:endParaRPr dirty="0">
              <a:solidFill>
                <a:srgbClr val="D60093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6133300" y="4451475"/>
            <a:ext cx="2630700" cy="4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/>
              <a:t>Joke Thijs</a:t>
            </a:r>
            <a:endParaRPr sz="22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375" y="2875950"/>
            <a:ext cx="3621330" cy="20415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Definities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Weinig frequent maken van stoelgang (&lt;2 per week)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of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Pijnlijk maken van stoelgang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of 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Grote harde brokken stoelgang maken waarvoor hard persen nodig is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Dyschezie is geen constipatie!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D3073C2-603B-91A6-FB87-B1E382B35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246" y="1313677"/>
            <a:ext cx="2896054" cy="16217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Definities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0681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rgbClr val="232323"/>
                </a:solidFill>
                <a:highlight>
                  <a:srgbClr val="FFFFFF"/>
                </a:highlight>
                <a:latin typeface="+mj-lt"/>
                <a:ea typeface="Helvetica Neue"/>
                <a:cs typeface="Helvetica Neue"/>
                <a:sym typeface="Helvetica Neue"/>
              </a:rPr>
              <a:t>Functionele constipatie :</a:t>
            </a:r>
            <a:endParaRPr dirty="0">
              <a:solidFill>
                <a:srgbClr val="232323"/>
              </a:solidFill>
              <a:highlight>
                <a:srgbClr val="FFFFFF"/>
              </a:highlight>
              <a:latin typeface="+mj-lt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rgbClr val="232323"/>
                </a:solidFill>
                <a:highlight>
                  <a:srgbClr val="FFFFFF"/>
                </a:highlight>
                <a:latin typeface="+mj-lt"/>
                <a:ea typeface="Helvetica Neue"/>
                <a:cs typeface="Helvetica Neue"/>
                <a:sym typeface="Helvetica Neue"/>
              </a:rPr>
              <a:t>aanhoudend moeilijke, weinig frequente of precies onvolledige defaecatie zonder evidentie voor anatomische of neurologische oorzaken</a:t>
            </a:r>
            <a:endParaRPr sz="1400" dirty="0">
              <a:latin typeface="+mj-l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00" y="2097675"/>
            <a:ext cx="7554750" cy="30458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/>
          <p:nvPr/>
        </p:nvSpPr>
        <p:spPr>
          <a:xfrm>
            <a:off x="2391600" y="2491250"/>
            <a:ext cx="513600" cy="329700"/>
          </a:xfrm>
          <a:prstGeom prst="ellipse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5"/>
          <p:cNvSpPr/>
          <p:nvPr/>
        </p:nvSpPr>
        <p:spPr>
          <a:xfrm>
            <a:off x="7166250" y="2491250"/>
            <a:ext cx="513600" cy="329700"/>
          </a:xfrm>
          <a:prstGeom prst="ellipse">
            <a:avLst/>
          </a:prstGeom>
          <a:noFill/>
          <a:ln w="9525" cap="flat" cmpd="sng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6200" y="291775"/>
            <a:ext cx="1287250" cy="12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5600" y="311650"/>
            <a:ext cx="1287250" cy="128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Definities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Rectale impactie - Encopresis - Soiling - Overloop stoelgang</a:t>
            </a: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400" dirty="0">
                <a:solidFill>
                  <a:schemeClr val="tx1"/>
                </a:solidFill>
              </a:rPr>
              <a:t>=</a:t>
            </a:r>
            <a:endParaRPr sz="2400"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Tekens van ophoudgedrag, meestal aangeleerd om de pijn bij defaecatie en pijnlijke darmbewegingen te vermijden</a:t>
            </a: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Evolutie is niet steeds in 1 rechte lijn maar kan ongemerkt verlopen !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Constipatie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Recent : minder dan 8 weken 	 vaak kortere behandelingsduur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Chronische : meer dan 3 maanden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Snelle therapie !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	 zinvol om evolutie van acuut naar chronisch te proberen voorkomen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" name="Pijl: rechts 1">
            <a:extLst>
              <a:ext uri="{FF2B5EF4-FFF2-40B4-BE49-F238E27FC236}">
                <a16:creationId xmlns:a16="http://schemas.microsoft.com/office/drawing/2014/main" id="{9A01C3B2-30AB-E040-ABEA-316366756A24}"/>
              </a:ext>
            </a:extLst>
          </p:cNvPr>
          <p:cNvSpPr/>
          <p:nvPr/>
        </p:nvSpPr>
        <p:spPr>
          <a:xfrm>
            <a:off x="1082040" y="3378200"/>
            <a:ext cx="228600" cy="132080"/>
          </a:xfrm>
          <a:prstGeom prst="rightArrow">
            <a:avLst/>
          </a:prstGeom>
          <a:solidFill>
            <a:srgbClr val="FF00FF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008CA4BA-8704-C06B-51B3-BEE0F44D9891}"/>
              </a:ext>
            </a:extLst>
          </p:cNvPr>
          <p:cNvSpPr/>
          <p:nvPr/>
        </p:nvSpPr>
        <p:spPr>
          <a:xfrm>
            <a:off x="3637280" y="1361440"/>
            <a:ext cx="228600" cy="132080"/>
          </a:xfrm>
          <a:prstGeom prst="rightArrow">
            <a:avLst/>
          </a:prstGeom>
          <a:solidFill>
            <a:srgbClr val="FF00FF"/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Constipatie, wanneer ontstaat dit typisch?</a:t>
            </a:r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457200" lvl="0" indent="-33743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l" sz="2900" dirty="0">
                <a:solidFill>
                  <a:srgbClr val="D60093"/>
                </a:solidFill>
              </a:rPr>
              <a:t>Zuigeling : transitie naar vaste voeding of introductie van KM</a:t>
            </a:r>
            <a:endParaRPr sz="2900" dirty="0">
              <a:solidFill>
                <a:srgbClr val="D60093"/>
              </a:solidFill>
            </a:endParaRPr>
          </a:p>
          <a:p>
            <a:pPr marL="9144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l" sz="2500" dirty="0">
                <a:solidFill>
                  <a:schemeClr val="tx1"/>
                </a:solidFill>
              </a:rPr>
              <a:t>Vezels : </a:t>
            </a:r>
            <a:endParaRPr sz="2500" dirty="0">
              <a:solidFill>
                <a:schemeClr val="tx1"/>
              </a:solidFill>
            </a:endParaRPr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00" dirty="0">
                <a:solidFill>
                  <a:schemeClr val="tx1"/>
                </a:solidFill>
              </a:rPr>
              <a:t>5gr per dag (per portie : fruit en groenten = 1gr, pruimen en erwten = 2gr, granenmelen 1-2gr)</a:t>
            </a:r>
            <a:endParaRPr lang="nl-BE" sz="2500" dirty="0">
              <a:solidFill>
                <a:schemeClr val="tx1"/>
              </a:solidFill>
            </a:endParaRPr>
          </a:p>
          <a:p>
            <a:pPr marL="9144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nl-BE" sz="2500" dirty="0">
                <a:solidFill>
                  <a:schemeClr val="tx1"/>
                </a:solidFill>
              </a:rPr>
              <a:t>Vocht</a:t>
            </a:r>
          </a:p>
          <a:p>
            <a:pPr marL="914400" indent="-317182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nl-NL" sz="2500" dirty="0">
              <a:solidFill>
                <a:schemeClr val="tx1"/>
              </a:solidFill>
            </a:endParaRPr>
          </a:p>
          <a:p>
            <a:pPr marL="914400" indent="-317182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nl-NL" sz="2500" dirty="0">
              <a:solidFill>
                <a:schemeClr val="tx1"/>
              </a:solidFill>
            </a:endParaRPr>
          </a:p>
          <a:p>
            <a:pPr marL="914400" indent="-317182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tx1"/>
                </a:solidFill>
              </a:rPr>
              <a:t>Opdrijven boven wat normaal nodig is : niet efficiënt</a:t>
            </a: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500" dirty="0">
                <a:solidFill>
                  <a:schemeClr val="tx1"/>
                </a:solidFill>
              </a:rPr>
              <a:t>Koemelkeiwitallergie kan constipatie geven!</a:t>
            </a:r>
            <a:endParaRPr sz="25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2500" dirty="0">
                <a:solidFill>
                  <a:schemeClr val="tx1"/>
                </a:solidFill>
              </a:rPr>
              <a:t>Anale fissuren : pijn kan constipatie verergeren</a:t>
            </a:r>
            <a:endParaRPr sz="2500" dirty="0">
              <a:solidFill>
                <a:schemeClr val="tx1"/>
              </a:solidFill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681" y="2399235"/>
            <a:ext cx="2885440" cy="8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Constipatie, wanneer ontstaat dit typisch?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700" dirty="0">
                <a:solidFill>
                  <a:schemeClr val="tx1"/>
                </a:solidFill>
              </a:rPr>
              <a:t>2. </a:t>
            </a:r>
            <a:r>
              <a:rPr lang="nl" sz="1700" dirty="0">
                <a:solidFill>
                  <a:srgbClr val="D60093"/>
                </a:solidFill>
              </a:rPr>
              <a:t>Stoelgangstraining</a:t>
            </a:r>
            <a:endParaRPr sz="1700" dirty="0">
              <a:solidFill>
                <a:srgbClr val="D60093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 dirty="0">
                <a:solidFill>
                  <a:schemeClr val="tx1"/>
                </a:solidFill>
              </a:rPr>
              <a:t>geen stress of druk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 dirty="0">
                <a:solidFill>
                  <a:schemeClr val="tx1"/>
                </a:solidFill>
              </a:rPr>
              <a:t>goede toilethouding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 dirty="0">
                <a:solidFill>
                  <a:schemeClr val="tx1"/>
                </a:solidFill>
              </a:rPr>
              <a:t>vezels (7-15gr per dag)</a:t>
            </a:r>
            <a:endParaRPr sz="13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300" dirty="0">
                <a:solidFill>
                  <a:schemeClr val="tx1"/>
                </a:solidFill>
              </a:rPr>
              <a:t>en vocht, niet te veel melk</a:t>
            </a:r>
            <a:endParaRPr sz="13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Extra aandacht bij kinderen met ASS, ADHD, ontwikkelingproblematiek !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Vicieuze cirkel !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Kind leert zich ophouden, stoelgang wordt vaster, foute houding, niet klaar om zindelijk te worden, pijn bij defaecatie, toename ophoudgedrag, toename constipatie, toename pijn, …..</a:t>
            </a:r>
            <a:endParaRPr sz="1200" dirty="0">
              <a:solidFill>
                <a:schemeClr val="tx1"/>
              </a:solidFill>
            </a:endParaRPr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1359" y="1391919"/>
            <a:ext cx="2394285" cy="157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6F387E23-ED91-06D8-F11A-CCFF3D34F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400" y="1662974"/>
            <a:ext cx="1920176" cy="1277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Wanneer moet een kind zindelijk zijn?</a:t>
            </a:r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website kind en gezin :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tegenstrijdig met verwachtingen in de kleuterklas!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033" y="1767840"/>
            <a:ext cx="4537927" cy="1334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B71370B0-2008-F786-88C7-516D767B5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375" y="1767840"/>
            <a:ext cx="2552700" cy="179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Constipatie, wanneer ontstaat dit typisch?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3.  </a:t>
            </a:r>
            <a:r>
              <a:rPr lang="nl" sz="1700" dirty="0">
                <a:solidFill>
                  <a:srgbClr val="D60093"/>
                </a:solidFill>
              </a:rPr>
              <a:t>Schoolstart in lager onderwijs</a:t>
            </a:r>
            <a:endParaRPr sz="1700" dirty="0">
              <a:solidFill>
                <a:srgbClr val="D60093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vies van de toiletten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uren waarop ze mogen gaan komen niet uit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geen zicht meer op de stoelgangsfrequentie van het kind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Ouders moeten hier alert voor zijn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Thuis na het eten en regelmatig tijd nemen om naar toilet te gaan</a:t>
            </a:r>
            <a:endParaRPr sz="15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500" dirty="0">
                <a:solidFill>
                  <a:schemeClr val="tx1"/>
                </a:solidFill>
              </a:rPr>
              <a:t>Voldoende vezels! </a:t>
            </a:r>
            <a:endParaRPr sz="1500" dirty="0">
              <a:solidFill>
                <a:schemeClr val="tx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595455-0F51-18C7-7E85-6E2AF508A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1"/>
          <a:stretch>
            <a:fillRect/>
          </a:stretch>
        </p:blipFill>
        <p:spPr>
          <a:xfrm>
            <a:off x="6097997" y="1482521"/>
            <a:ext cx="2066833" cy="102110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00CF881-E4FD-F90C-940C-B62CD98D1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998" y="2860675"/>
            <a:ext cx="2066832" cy="1157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Risicofactoren?</a:t>
            </a:r>
            <a:endParaRPr/>
          </a:p>
        </p:txBody>
      </p:sp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Familiale voorbeschiktheid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genetische factoren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voeding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omgeving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ASS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zijn vaak ouder en therapieresistenter</a:t>
            </a: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ADHD</a:t>
            </a:r>
          </a:p>
          <a:p>
            <a:pPr lvl="1"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sensorische stimuli atypisch verwerken,</a:t>
            </a:r>
            <a:r>
              <a:rPr lang="nl-BE" dirty="0">
                <a:solidFill>
                  <a:schemeClr val="tx1"/>
                </a:solidFill>
              </a:rPr>
              <a:t> </a:t>
            </a:r>
            <a:r>
              <a:rPr lang="nl" dirty="0">
                <a:solidFill>
                  <a:schemeClr val="tx1"/>
                </a:solidFill>
              </a:rPr>
              <a:t>niet herkennen of er niet op reageren ?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title"/>
          </p:nvPr>
        </p:nvSpPr>
        <p:spPr>
          <a:xfrm>
            <a:off x="311700" y="273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Evolutie van acute naar chronische constipatie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6" name="Google Shape;126;p23"/>
          <p:cNvSpPr txBox="1">
            <a:spLocks noGrp="1"/>
          </p:cNvSpPr>
          <p:nvPr>
            <p:ph type="body" idx="1"/>
          </p:nvPr>
        </p:nvSpPr>
        <p:spPr>
          <a:xfrm>
            <a:off x="311700" y="4550050"/>
            <a:ext cx="8520600" cy="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5710700" y="1773625"/>
            <a:ext cx="1295400" cy="720600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Pijnlijke defaecatie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8" name="Google Shape;128;p23"/>
          <p:cNvSpPr txBox="1"/>
          <p:nvPr/>
        </p:nvSpPr>
        <p:spPr>
          <a:xfrm>
            <a:off x="1695063" y="1631400"/>
            <a:ext cx="1295400" cy="400079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Ophouden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9" name="Google Shape;129;p23"/>
          <p:cNvSpPr txBox="1"/>
          <p:nvPr/>
        </p:nvSpPr>
        <p:spPr>
          <a:xfrm>
            <a:off x="3578824" y="3610548"/>
            <a:ext cx="2092800" cy="615523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Nog vastere stoelgang en krampen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3004475" y="958850"/>
            <a:ext cx="2039100" cy="615523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Vastere en grotere brokken stoelgang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5235500" y="2764950"/>
            <a:ext cx="1770600" cy="400079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Ophoudgedrag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2" name="Google Shape;132;p23"/>
          <p:cNvSpPr txBox="1"/>
          <p:nvPr/>
        </p:nvSpPr>
        <p:spPr>
          <a:xfrm>
            <a:off x="1291944" y="2470643"/>
            <a:ext cx="858600" cy="400079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Angst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3" name="Google Shape;133;p23"/>
          <p:cNvSpPr txBox="1"/>
          <p:nvPr/>
        </p:nvSpPr>
        <p:spPr>
          <a:xfrm>
            <a:off x="6477275" y="3759125"/>
            <a:ext cx="1770600" cy="400079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Anale fissuur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4" name="Google Shape;134;p23"/>
          <p:cNvSpPr txBox="1"/>
          <p:nvPr/>
        </p:nvSpPr>
        <p:spPr>
          <a:xfrm>
            <a:off x="674550" y="3173475"/>
            <a:ext cx="2706000" cy="400079"/>
          </a:xfrm>
          <a:prstGeom prst="rect">
            <a:avLst/>
          </a:prstGeom>
          <a:noFill/>
          <a:ln w="9525" cap="flat" cmpd="sng">
            <a:solidFill>
              <a:srgbClr val="D60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Meer pijnlijke defaecatie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135" name="Google Shape;135;p23"/>
          <p:cNvCxnSpPr/>
          <p:nvPr/>
        </p:nvCxnSpPr>
        <p:spPr>
          <a:xfrm rot="10800000" flipH="1">
            <a:off x="2252725" y="1325275"/>
            <a:ext cx="466200" cy="21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6" name="Google Shape;136;p23"/>
          <p:cNvCxnSpPr/>
          <p:nvPr/>
        </p:nvCxnSpPr>
        <p:spPr>
          <a:xfrm rot="10800000" flipH="1">
            <a:off x="2252725" y="1325275"/>
            <a:ext cx="466200" cy="21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" name="Google Shape;137;p23"/>
          <p:cNvCxnSpPr/>
          <p:nvPr/>
        </p:nvCxnSpPr>
        <p:spPr>
          <a:xfrm>
            <a:off x="5192575" y="1477275"/>
            <a:ext cx="333900" cy="206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" name="Google Shape;138;p23"/>
          <p:cNvCxnSpPr/>
          <p:nvPr/>
        </p:nvCxnSpPr>
        <p:spPr>
          <a:xfrm flipH="1">
            <a:off x="6357050" y="2526988"/>
            <a:ext cx="2700" cy="20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23"/>
          <p:cNvCxnSpPr/>
          <p:nvPr/>
        </p:nvCxnSpPr>
        <p:spPr>
          <a:xfrm rot="10800000" flipH="1">
            <a:off x="1835625" y="2157075"/>
            <a:ext cx="122700" cy="18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23"/>
          <p:cNvCxnSpPr/>
          <p:nvPr/>
        </p:nvCxnSpPr>
        <p:spPr>
          <a:xfrm rot="10800000">
            <a:off x="1835625" y="2993750"/>
            <a:ext cx="98100" cy="132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23"/>
          <p:cNvCxnSpPr/>
          <p:nvPr/>
        </p:nvCxnSpPr>
        <p:spPr>
          <a:xfrm rot="10800000">
            <a:off x="3273625" y="3725175"/>
            <a:ext cx="206100" cy="16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2" name="Google Shape;142;p23"/>
          <p:cNvCxnSpPr/>
          <p:nvPr/>
        </p:nvCxnSpPr>
        <p:spPr>
          <a:xfrm flipH="1">
            <a:off x="5737450" y="3307950"/>
            <a:ext cx="250200" cy="19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3" name="Google Shape;143;p23"/>
          <p:cNvCxnSpPr/>
          <p:nvPr/>
        </p:nvCxnSpPr>
        <p:spPr>
          <a:xfrm rot="10800000" flipH="1">
            <a:off x="5752075" y="4039250"/>
            <a:ext cx="564300" cy="14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4" name="Google Shape;144;p23"/>
          <p:cNvCxnSpPr/>
          <p:nvPr/>
        </p:nvCxnSpPr>
        <p:spPr>
          <a:xfrm rot="10800000">
            <a:off x="7096800" y="2502975"/>
            <a:ext cx="461400" cy="1197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5" name="Google Shape;145;p23"/>
          <p:cNvCxnSpPr>
            <a:cxnSpLocks/>
          </p:cNvCxnSpPr>
          <p:nvPr/>
        </p:nvCxnSpPr>
        <p:spPr>
          <a:xfrm flipH="1">
            <a:off x="2342763" y="2247825"/>
            <a:ext cx="3242462" cy="38176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" name="Tekstvak 1">
            <a:extLst>
              <a:ext uri="{FF2B5EF4-FFF2-40B4-BE49-F238E27FC236}">
                <a16:creationId xmlns:a16="http://schemas.microsoft.com/office/drawing/2014/main" id="{733957C8-DD9E-F9ED-5C8F-BA7678FC8671}"/>
              </a:ext>
            </a:extLst>
          </p:cNvPr>
          <p:cNvSpPr txBox="1"/>
          <p:nvPr/>
        </p:nvSpPr>
        <p:spPr>
          <a:xfrm>
            <a:off x="7006100" y="1061720"/>
            <a:ext cx="1137140" cy="307777"/>
          </a:xfrm>
          <a:prstGeom prst="rect">
            <a:avLst/>
          </a:prstGeom>
          <a:noFill/>
          <a:ln>
            <a:solidFill>
              <a:srgbClr val="D6009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Onrijp kind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EA8FCBD-A40E-6419-6CB9-77F3948D0878}"/>
              </a:ext>
            </a:extLst>
          </p:cNvPr>
          <p:cNvSpPr txBox="1"/>
          <p:nvPr/>
        </p:nvSpPr>
        <p:spPr>
          <a:xfrm>
            <a:off x="290200" y="858392"/>
            <a:ext cx="1076960" cy="954107"/>
          </a:xfrm>
          <a:prstGeom prst="rect">
            <a:avLst/>
          </a:prstGeom>
          <a:noFill/>
          <a:ln>
            <a:solidFill>
              <a:srgbClr val="D6009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Te veel druk, foutieve training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C94A6E8-2C1B-A2A4-1B95-2FEAC869028B}"/>
              </a:ext>
            </a:extLst>
          </p:cNvPr>
          <p:cNvSpPr txBox="1"/>
          <p:nvPr/>
        </p:nvSpPr>
        <p:spPr>
          <a:xfrm>
            <a:off x="913109" y="3891976"/>
            <a:ext cx="1198240" cy="307777"/>
          </a:xfrm>
          <a:prstGeom prst="rect">
            <a:avLst/>
          </a:prstGeom>
          <a:noFill/>
          <a:ln>
            <a:solidFill>
              <a:srgbClr val="D6009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Schaamte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55CD3D5-9070-60AA-32FF-1C9973CA646D}"/>
              </a:ext>
            </a:extLst>
          </p:cNvPr>
          <p:cNvSpPr txBox="1"/>
          <p:nvPr/>
        </p:nvSpPr>
        <p:spPr>
          <a:xfrm>
            <a:off x="7655560" y="2031479"/>
            <a:ext cx="1092200" cy="738664"/>
          </a:xfrm>
          <a:prstGeom prst="rect">
            <a:avLst/>
          </a:prstGeom>
          <a:noFill/>
          <a:ln>
            <a:solidFill>
              <a:srgbClr val="D60093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l-BE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Angst voor boze reacties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Zeer duidelijke uitleg aan de ouders én aan het kind</a:t>
            </a:r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>
            <a:off x="1060100" y="1948450"/>
            <a:ext cx="5523000" cy="20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 rotWithShape="1">
          <a:blip r:embed="rId3">
            <a:alphaModFix/>
          </a:blip>
          <a:srcRect l="21543" t="34443" r="19928" b="25673"/>
          <a:stretch/>
        </p:blipFill>
        <p:spPr>
          <a:xfrm>
            <a:off x="1060100" y="1948449"/>
            <a:ext cx="2257650" cy="20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 rotWithShape="1">
          <a:blip r:embed="rId4">
            <a:alphaModFix/>
          </a:blip>
          <a:srcRect t="34673" r="15354" b="25172"/>
          <a:stretch/>
        </p:blipFill>
        <p:spPr>
          <a:xfrm>
            <a:off x="3317750" y="1948450"/>
            <a:ext cx="3265427" cy="205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/>
          <p:nvPr/>
        </p:nvSpPr>
        <p:spPr>
          <a:xfrm>
            <a:off x="2905475" y="4255175"/>
            <a:ext cx="1104300" cy="2355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500" dirty="0">
                <a:solidFill>
                  <a:schemeClr val="tx1"/>
                </a:solidFill>
              </a:rPr>
              <a:t>Functionele rectale incontinentie</a:t>
            </a:r>
            <a:endParaRPr sz="3500" dirty="0">
              <a:solidFill>
                <a:schemeClr val="tx1"/>
              </a:solidFill>
            </a:endParaRPr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mét ophouden : 80% hebben een constipatie probleem onderliggend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  <a:p>
            <a:pPr lvl="0" algn="l" rtl="0">
              <a:spcBef>
                <a:spcPts val="12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nl" dirty="0">
                <a:solidFill>
                  <a:schemeClr val="tx1"/>
                </a:solidFill>
              </a:rPr>
              <a:t>zonder ophouden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kinderen met gedragsdiagnoses, of bij psychische stress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40% zijn nooit goed potjes-getraind geweest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na chirurgie vb Hirschprung, sfincterdruk anaal onvoldoende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§"/>
            </a:pPr>
            <a:r>
              <a:rPr lang="nl" dirty="0">
                <a:solidFill>
                  <a:schemeClr val="tx1"/>
                </a:solidFill>
              </a:rPr>
              <a:t>proctitis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9400" y="1681298"/>
            <a:ext cx="2078900" cy="131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Behandeling ? </a:t>
            </a:r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dk1"/>
                </a:solidFill>
              </a:rPr>
              <a:t>Sterk afhankelijk van leeftijd van kind en duur van constipatie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indent="-325755">
              <a:lnSpc>
                <a:spcPct val="100000"/>
              </a:lnSpc>
              <a:buClr>
                <a:schemeClr val="dk1"/>
              </a:buClr>
              <a:buSzPct val="100000"/>
            </a:pPr>
            <a:r>
              <a:rPr lang="nl" sz="1200" dirty="0">
                <a:solidFill>
                  <a:schemeClr val="dk1"/>
                </a:solidFill>
              </a:rPr>
              <a:t>Zuigeling voor opstart vaste voeding</a:t>
            </a: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</a:rPr>
              <a:t>anatomische problemen?</a:t>
            </a: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 err="1">
                <a:solidFill>
                  <a:schemeClr val="dk1"/>
                </a:solidFill>
              </a:rPr>
              <a:t>dyschezie</a:t>
            </a:r>
            <a:r>
              <a:rPr lang="nl-BE" sz="1100" dirty="0">
                <a:solidFill>
                  <a:schemeClr val="dk1"/>
                </a:solidFill>
              </a:rPr>
              <a:t>?</a:t>
            </a:r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</a:rPr>
              <a:t>KMEA?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</a:rPr>
              <a:t>Behandeling 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</a:rPr>
              <a:t>	</a:t>
            </a:r>
            <a:r>
              <a:rPr lang="nl-BE" sz="1100" dirty="0" err="1">
                <a:solidFill>
                  <a:schemeClr val="dk1"/>
                </a:solidFill>
              </a:rPr>
              <a:t>lactulose</a:t>
            </a:r>
            <a:r>
              <a:rPr lang="nl-BE" sz="1100" dirty="0">
                <a:solidFill>
                  <a:schemeClr val="dk1"/>
                </a:solidFill>
              </a:rPr>
              <a:t> tijdelijk? 1ml/kg/d</a:t>
            </a: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>
                <a:solidFill>
                  <a:schemeClr val="dk1"/>
                </a:solidFill>
              </a:rPr>
              <a:t>glycerine </a:t>
            </a:r>
            <a:r>
              <a:rPr lang="nl-BE" sz="1100" dirty="0" err="1">
                <a:solidFill>
                  <a:schemeClr val="dk1"/>
                </a:solidFill>
              </a:rPr>
              <a:t>suppo</a:t>
            </a:r>
            <a:r>
              <a:rPr lang="nl-BE" sz="1100" dirty="0">
                <a:solidFill>
                  <a:schemeClr val="dk1"/>
                </a:solidFill>
              </a:rPr>
              <a:t> uitzonderlijk</a:t>
            </a: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 dirty="0" err="1">
                <a:solidFill>
                  <a:schemeClr val="dk1"/>
                </a:solidFill>
              </a:rPr>
              <a:t>macrogol</a:t>
            </a:r>
            <a:r>
              <a:rPr lang="nl-BE" sz="1100" dirty="0">
                <a:solidFill>
                  <a:schemeClr val="dk1"/>
                </a:solidFill>
              </a:rPr>
              <a:t> (</a:t>
            </a:r>
            <a:r>
              <a:rPr lang="nl-BE" sz="1100" dirty="0" err="1">
                <a:solidFill>
                  <a:schemeClr val="dk1"/>
                </a:solidFill>
              </a:rPr>
              <a:t>forlax</a:t>
            </a:r>
            <a:r>
              <a:rPr lang="nl-BE" sz="1100" dirty="0">
                <a:solidFill>
                  <a:schemeClr val="dk1"/>
                </a:solidFill>
              </a:rPr>
              <a:t>) tijdelijk</a:t>
            </a: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indent="-325755">
              <a:lnSpc>
                <a:spcPct val="100000"/>
              </a:lnSpc>
              <a:buClr>
                <a:schemeClr val="dk1"/>
              </a:buClr>
              <a:buSzPct val="100000"/>
            </a:pPr>
            <a:endParaRPr lang="nl" sz="1200" dirty="0">
              <a:solidFill>
                <a:schemeClr val="dk1"/>
              </a:solidFill>
            </a:endParaRPr>
          </a:p>
          <a:p>
            <a:pPr indent="-325755">
              <a:lnSpc>
                <a:spcPct val="100000"/>
              </a:lnSpc>
              <a:buClr>
                <a:schemeClr val="dk1"/>
              </a:buClr>
              <a:buSzPct val="100000"/>
            </a:pPr>
            <a:r>
              <a:rPr lang="nl" sz="1200" dirty="0">
                <a:solidFill>
                  <a:schemeClr val="dk1"/>
                </a:solidFill>
              </a:rPr>
              <a:t>Zuigeling met vaste voeding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dk1"/>
                </a:solidFill>
              </a:rPr>
              <a:t>	</a:t>
            </a:r>
            <a:r>
              <a:rPr lang="nl" sz="1100" dirty="0">
                <a:solidFill>
                  <a:schemeClr val="dk1"/>
                </a:solidFill>
              </a:rPr>
              <a:t>KMEA?</a:t>
            </a:r>
            <a:endParaRPr sz="11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dirty="0">
                <a:solidFill>
                  <a:schemeClr val="dk1"/>
                </a:solidFill>
              </a:rPr>
              <a:t>Behandeling</a:t>
            </a:r>
            <a:endParaRPr sz="11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dirty="0">
                <a:solidFill>
                  <a:schemeClr val="dk1"/>
                </a:solidFill>
              </a:rPr>
              <a:t>	granenmelen, gepureerde pruimen of erwten</a:t>
            </a:r>
            <a:endParaRPr sz="1100" dirty="0">
              <a:solidFill>
                <a:schemeClr val="dk1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dirty="0">
                <a:solidFill>
                  <a:schemeClr val="dk1"/>
                </a:solidFill>
              </a:rPr>
              <a:t>macrogol (forlax) tijdelijk</a:t>
            </a: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Uitstellen van behandeling = risicofactor voor slechte outcome bij ernstige early-onset constipatie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559575" y="2331660"/>
            <a:ext cx="230100" cy="10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9" name="Google Shape;169;p26"/>
          <p:cNvSpPr/>
          <p:nvPr/>
        </p:nvSpPr>
        <p:spPr>
          <a:xfrm>
            <a:off x="559575" y="3725645"/>
            <a:ext cx="230100" cy="10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4BF4501-F5D4-8045-3FA2-F406D38E0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933" y="1480471"/>
            <a:ext cx="2645893" cy="2182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 dirty="0"/>
              <a:t>Behandeling ? </a:t>
            </a:r>
            <a:endParaRPr dirty="0"/>
          </a:p>
        </p:txBody>
      </p:sp>
      <p:sp>
        <p:nvSpPr>
          <p:cNvPr id="175" name="Google Shape;175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5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" sz="1200" dirty="0">
                <a:solidFill>
                  <a:schemeClr val="tx1"/>
                </a:solidFill>
              </a:rPr>
              <a:t>Peuter-kleuter-kind : pijn? ophoudgedrag? anaal bloedverlies?</a:t>
            </a:r>
            <a:endParaRPr sz="12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Neen ?  	juiste houding, dieet advies vocht en vezels, stoelgangstraining</a:t>
            </a:r>
            <a:endParaRPr sz="1200" dirty="0">
              <a:solidFill>
                <a:schemeClr val="tx1"/>
              </a:solidFill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Ja ? 		juiste houding, dieet advies vocht en vezels</a:t>
            </a:r>
            <a:endParaRPr sz="1200" dirty="0">
              <a:solidFill>
                <a:schemeClr val="tx1"/>
              </a:solidFill>
            </a:endParaRPr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start macrogol 0.4g/kg/d</a:t>
            </a:r>
            <a:endParaRPr sz="1200" dirty="0">
              <a:solidFill>
                <a:schemeClr val="tx1"/>
              </a:solidFill>
            </a:endParaRPr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strikte stoelgangstraining, leeftijdsadequate uitleg en motivatie</a:t>
            </a:r>
            <a:endParaRPr sz="1200" dirty="0">
              <a:solidFill>
                <a:schemeClr val="tx1"/>
              </a:solidFill>
            </a:endParaRPr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vaseline bij kloof</a:t>
            </a:r>
            <a:endParaRPr sz="1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Nood aan desimpactie? Bij twijfel : doorsturen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dirty="0">
                <a:solidFill>
                  <a:schemeClr val="tx1"/>
                </a:solidFill>
              </a:rPr>
              <a:t>Als ophoudgedrag persisteert bij niet zindelijk kind, overweeg parafinneolie/lansoylgelei</a:t>
            </a:r>
            <a:endParaRPr sz="12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 dirty="0">
                <a:solidFill>
                  <a:schemeClr val="tx1"/>
                </a:solidFill>
              </a:rPr>
              <a:t>	CAVE lipoide pneumonie bij GER !</a:t>
            </a:r>
            <a:endParaRPr sz="1200" dirty="0">
              <a:solidFill>
                <a:schemeClr val="tx1"/>
              </a:solidFill>
            </a:endParaRPr>
          </a:p>
        </p:txBody>
      </p:sp>
      <p:sp>
        <p:nvSpPr>
          <p:cNvPr id="176" name="Google Shape;176;p27"/>
          <p:cNvSpPr/>
          <p:nvPr/>
        </p:nvSpPr>
        <p:spPr>
          <a:xfrm>
            <a:off x="1607275" y="1678620"/>
            <a:ext cx="230100" cy="10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7" name="Google Shape;177;p27"/>
          <p:cNvSpPr/>
          <p:nvPr/>
        </p:nvSpPr>
        <p:spPr>
          <a:xfrm>
            <a:off x="1607275" y="2025640"/>
            <a:ext cx="230100" cy="10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9800" y="577240"/>
            <a:ext cx="1892500" cy="1892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710B4-DC37-A04F-81E7-C998423D2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" dirty="0"/>
              <a:t>Behandeling ? Macrogol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7326FF-DEDF-23F4-D98A-40ABA7002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1200" dirty="0" err="1"/>
              <a:t>Dulsosoft</a:t>
            </a:r>
            <a:r>
              <a:rPr lang="nl-NL" sz="1200" dirty="0"/>
              <a:t> 5gr/10ml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1200" dirty="0"/>
              <a:t>Junior versies : per zakje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 err="1"/>
              <a:t>Forlax</a:t>
            </a:r>
            <a:r>
              <a:rPr lang="nl-NL" sz="1200" dirty="0"/>
              <a:t> 4gr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 err="1"/>
              <a:t>Movicol</a:t>
            </a:r>
            <a:r>
              <a:rPr lang="nl-NL" sz="1200" dirty="0"/>
              <a:t> 6,5gr (mét </a:t>
            </a:r>
            <a:r>
              <a:rPr lang="nl-NL" sz="1200" dirty="0" err="1"/>
              <a:t>electrolyten</a:t>
            </a:r>
            <a:r>
              <a:rPr lang="nl-NL" sz="1200" dirty="0"/>
              <a:t>)</a:t>
            </a:r>
          </a:p>
          <a:p>
            <a:pPr lvl="1"/>
            <a:endParaRPr lang="nl-NL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nl-NL" sz="1200" dirty="0"/>
              <a:t>Volwassen versies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 err="1"/>
              <a:t>Forlax</a:t>
            </a:r>
            <a:r>
              <a:rPr lang="nl-NL" sz="1200" dirty="0"/>
              <a:t> 10gr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 err="1"/>
              <a:t>Movicol</a:t>
            </a:r>
            <a:r>
              <a:rPr lang="nl-NL" sz="1200" dirty="0"/>
              <a:t> 13gr (mét </a:t>
            </a:r>
            <a:r>
              <a:rPr lang="nl-NL" sz="1200" dirty="0" err="1"/>
              <a:t>electrolyten</a:t>
            </a:r>
            <a:r>
              <a:rPr lang="nl-NL" sz="12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 err="1"/>
              <a:t>Movicol</a:t>
            </a:r>
            <a:r>
              <a:rPr lang="nl-NL" sz="1200" dirty="0"/>
              <a:t> unidosissen vanaf 12j</a:t>
            </a:r>
          </a:p>
          <a:p>
            <a:pPr marL="114300" indent="0">
              <a:buNone/>
            </a:pPr>
            <a:endParaRPr lang="nl-NL" sz="1200" dirty="0"/>
          </a:p>
          <a:p>
            <a:pPr marL="114300" indent="0">
              <a:buNone/>
            </a:pPr>
            <a:r>
              <a:rPr lang="nl-NL" sz="1200" dirty="0"/>
              <a:t>Dosis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1200" dirty="0"/>
              <a:t>Prematuren en a </a:t>
            </a:r>
            <a:r>
              <a:rPr lang="nl-NL" sz="1200" dirty="0" err="1"/>
              <a:t>terme</a:t>
            </a:r>
            <a:r>
              <a:rPr lang="nl-NL" sz="1200" dirty="0"/>
              <a:t> neonaten : 0,2 - 0,8 g/kg/dag in 1 dosis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1200" dirty="0"/>
              <a:t>1m-18j : 0,3 - 0,8 g/kg/dag in 1 dosis. Max: 1,5 g/kg/dag.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/>
              <a:t>Dosering individueel aanpassen op basis van de klinische respons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sz="1200" dirty="0"/>
              <a:t>Zuigelingen en peuters kunnen hogere doses nodig hebben in vergelijking met oudere kinderen.</a:t>
            </a:r>
          </a:p>
          <a:p>
            <a:pPr marL="114300" indent="0">
              <a:buNone/>
            </a:pPr>
            <a:endParaRPr lang="nl-NL" sz="16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2E9DEE8-57F2-386E-CE7A-17B1E05B3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1103948"/>
            <a:ext cx="959802" cy="95980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644A341-E671-AD2C-796B-835132ED8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109" y="1066252"/>
            <a:ext cx="1809563" cy="12341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8C5A2C2-A40F-BFBD-A39C-8391FF6D3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602" y="2446311"/>
            <a:ext cx="1506220" cy="150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6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Behandeling ?</a:t>
            </a:r>
            <a:endParaRPr/>
          </a:p>
        </p:txBody>
      </p:sp>
      <p:sp>
        <p:nvSpPr>
          <p:cNvPr id="184" name="Google Shape;184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Vezels : </a:t>
            </a:r>
            <a:endParaRPr sz="14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kan helpen bij matige constipatie</a:t>
            </a:r>
            <a:endParaRPr sz="14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niet zinvol als enige therapie bij ernstige constipatie</a:t>
            </a:r>
            <a:endParaRPr sz="1400" dirty="0">
              <a:solidFill>
                <a:schemeClr val="tx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kan ook weer vastere stoelgang geven bij zuigelingen, waardoor constipatie ontstaat</a:t>
            </a: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Koemelk? controversieel</a:t>
            </a: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Kinesitherapie ? 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D07B898-B984-8386-684B-622FD55EF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352" y="1233754"/>
            <a:ext cx="1079888" cy="107988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B3D42C7-9C8A-3464-C084-5D00CFB79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667" y="1233755"/>
            <a:ext cx="1079887" cy="10798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Stoelgangstraining : motiveren en documenteren !</a:t>
            </a:r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2-3x per dag nà de maaltijd gedurende 5 min op toilet of potje gaan zitten mét voetensteun</a:t>
            </a: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nl"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Stoelgangskalender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	leeftijdadequaat !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	motiveren !</a:t>
            </a: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nl"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Kleuters : knutselen samen met mama of papa</a:t>
            </a:r>
            <a:endParaRPr sz="14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91" name="Google Shape;191;p29"/>
          <p:cNvPicPr preferRelativeResize="0"/>
          <p:nvPr/>
        </p:nvPicPr>
        <p:blipFill rotWithShape="1">
          <a:blip r:embed="rId3">
            <a:alphaModFix/>
          </a:blip>
          <a:srcRect l="3232" t="6420" b="-3555"/>
          <a:stretch/>
        </p:blipFill>
        <p:spPr>
          <a:xfrm>
            <a:off x="4219171" y="1647625"/>
            <a:ext cx="469962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Stoelgangstraining : motiveren en documenteren 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Lagere school :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Stickers of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inkleuren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D14C373-B6B0-1048-E494-0F7D1C937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152" y="1058365"/>
            <a:ext cx="5419855" cy="38166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Stoelgangstraining : motiveren en documenteren !</a:t>
            </a:r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Grotere kinderen :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400" dirty="0">
                <a:solidFill>
                  <a:schemeClr val="tx1"/>
                </a:solidFill>
              </a:rPr>
              <a:t>eerder turven </a:t>
            </a:r>
            <a:endParaRPr sz="1400" dirty="0">
              <a:solidFill>
                <a:schemeClr val="tx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4BC706-CF16-B748-695F-EC48E6B713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50"/>
          <a:stretch>
            <a:fillRect/>
          </a:stretch>
        </p:blipFill>
        <p:spPr>
          <a:xfrm>
            <a:off x="2438400" y="1222560"/>
            <a:ext cx="5049520" cy="34759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Red flags</a:t>
            </a:r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33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! anatomische afwijkingen</a:t>
            </a:r>
            <a:endParaRPr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1200"/>
              </a:spcBef>
              <a:buNone/>
            </a:pPr>
            <a:r>
              <a:rPr lang="nl" sz="1050" dirty="0">
                <a:solidFill>
                  <a:schemeClr val="tx1"/>
                </a:solidFill>
              </a:rPr>
              <a:t>Anaal, onderrug, Hirschprung</a:t>
            </a:r>
            <a:endParaRPr sz="105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! urinaire incontinentie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! afwijkende groei of G curve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nl" sz="1100" dirty="0">
                <a:solidFill>
                  <a:schemeClr val="tx1"/>
                </a:solidFill>
              </a:rPr>
              <a:t>Hypothryreoidie? Coeliakie? Muco?</a:t>
            </a:r>
            <a:endParaRPr sz="11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! neurologische afwijkingen</a:t>
            </a:r>
            <a:endParaRPr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1200"/>
              </a:spcBef>
              <a:buNone/>
            </a:pPr>
            <a:r>
              <a:rPr lang="nl" sz="1100" dirty="0">
                <a:solidFill>
                  <a:schemeClr val="tx1"/>
                </a:solidFill>
              </a:rPr>
              <a:t>Algemeen of lokaal</a:t>
            </a:r>
            <a:endParaRPr sz="11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dirty="0">
                <a:solidFill>
                  <a:schemeClr val="tx1"/>
                </a:solidFill>
              </a:rPr>
              <a:t>! extreme angst (misbruik?)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10" name="Google Shape;21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525" y="0"/>
            <a:ext cx="37544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47260" y="214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/>
              <a:t>Concrete aanpak?</a:t>
            </a:r>
            <a:endParaRPr dirty="0"/>
          </a:p>
        </p:txBody>
      </p:sp>
      <p:sp>
        <p:nvSpPr>
          <p:cNvPr id="216" name="Google Shape;216;p33"/>
          <p:cNvSpPr txBox="1">
            <a:spLocks noGrp="1"/>
          </p:cNvSpPr>
          <p:nvPr>
            <p:ph type="body" idx="1"/>
          </p:nvPr>
        </p:nvSpPr>
        <p:spPr>
          <a:xfrm>
            <a:off x="311700" y="516290"/>
            <a:ext cx="8520600" cy="3781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Zeer grondige anamnese, leeftijdsadequaat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Gebruik de BSS !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Grondig KO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914400" lvl="0" indent="-318769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rgbClr val="232323"/>
              </a:buClr>
              <a:buSzPts val="1420"/>
              <a:buChar char="●"/>
            </a:pPr>
            <a:r>
              <a:rPr lang="nl-BE" sz="1420" dirty="0">
                <a:solidFill>
                  <a:srgbClr val="232323"/>
                </a:solidFill>
                <a:highlight>
                  <a:srgbClr val="FFFFFF"/>
                </a:highlight>
              </a:rPr>
              <a:t>a</a:t>
            </a: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natomie perineum-aars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914400" lvl="0" indent="-318769" algn="l" rtl="0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420"/>
              <a:buChar char="●"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perifere reflexen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914400" lvl="0" indent="-318769" algn="l" rtl="0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420"/>
              <a:buChar char="●"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onderrug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914400" lvl="0" indent="-318769" algn="l" rtl="0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420"/>
              <a:buChar char="●"/>
            </a:pPr>
            <a:r>
              <a:rPr lang="nl" sz="1420" dirty="0">
                <a:solidFill>
                  <a:srgbClr val="232323"/>
                </a:solidFill>
                <a:highlight>
                  <a:schemeClr val="lt1"/>
                </a:highlight>
              </a:rPr>
              <a:t>met of zonder PPA, afhankelijk van de angst van het kind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Beleid afhankelijk van duur, leeftijd kind, ontwikkelingsproblematiek, angst, motivatie, sociale context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Strikte opvolging plannen </a:t>
            </a:r>
          </a:p>
          <a:p>
            <a:pPr marL="228600" lvl="0" indent="0" algn="l" rtl="0">
              <a:lnSpc>
                <a:spcPct val="1425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nl" sz="1420" dirty="0">
                <a:solidFill>
                  <a:srgbClr val="232323"/>
                </a:solidFill>
                <a:highlight>
                  <a:srgbClr val="FFFFFF"/>
                </a:highlight>
              </a:rPr>
              <a:t>Vaak tijdrovend</a:t>
            </a:r>
            <a:endParaRPr sz="1420" dirty="0">
              <a:solidFill>
                <a:srgbClr val="232323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endParaRPr sz="1530" dirty="0"/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 t="9148"/>
          <a:stretch/>
        </p:blipFill>
        <p:spPr>
          <a:xfrm>
            <a:off x="6229250" y="276560"/>
            <a:ext cx="2238850" cy="3173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45B796-1EF7-4A44-9F1C-E01CEE6BD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68" y="212463"/>
            <a:ext cx="8371665" cy="1303316"/>
          </a:xfrm>
        </p:spPr>
        <p:txBody>
          <a:bodyPr>
            <a:noAutofit/>
          </a:bodyPr>
          <a:lstStyle/>
          <a:p>
            <a:r>
              <a:rPr lang="nl-BE" sz="2797" b="0" dirty="0">
                <a:latin typeface="Calibri" panose="020F0502020204030204" pitchFamily="34" charset="0"/>
              </a:rPr>
              <a:t>4. Acute appendicitis  : sowieso ingreep of indicaties om met antibiotica te behandelen ? </a:t>
            </a:r>
            <a:endParaRPr lang="en-BE" sz="2797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B05AA-BF7F-D34D-A19E-D58817BD7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960" y="1658477"/>
            <a:ext cx="7876129" cy="1429665"/>
          </a:xfrm>
        </p:spPr>
        <p:txBody>
          <a:bodyPr/>
          <a:lstStyle/>
          <a:p>
            <a:pPr marL="342489" indent="-342489">
              <a:buFont typeface="Arial" panose="020B0604020202020204" pitchFamily="34" charset="0"/>
              <a:buChar char="•"/>
            </a:pPr>
            <a:r>
              <a:rPr lang="nl-BE" sz="1998" dirty="0"/>
              <a:t>Wanneer denken aan acute appendicitis ?</a:t>
            </a:r>
          </a:p>
          <a:p>
            <a:pPr marL="342489" indent="-342489">
              <a:buFont typeface="Arial" panose="020B0604020202020204" pitchFamily="34" charset="0"/>
              <a:buChar char="•"/>
            </a:pPr>
            <a:endParaRPr lang="nl-BE" sz="1998" dirty="0"/>
          </a:p>
          <a:p>
            <a:pPr marL="342489" indent="-342489">
              <a:buFont typeface="Arial" panose="020B0604020202020204" pitchFamily="34" charset="0"/>
              <a:buChar char="•"/>
            </a:pPr>
            <a:r>
              <a:rPr lang="nl-BE" sz="1998" dirty="0"/>
              <a:t>Kan enkel antibiotica soms zinvol zijn bij acute ongecompliceerde appendicitis ?</a:t>
            </a:r>
          </a:p>
          <a:p>
            <a:endParaRPr lang="en-BE" sz="1398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471C31F-8CEB-491D-8C2E-A297BA94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370" y="3088142"/>
            <a:ext cx="2855705" cy="194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97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CDA0119-B527-48FF-A3BC-2FB58231F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44" y="3171"/>
            <a:ext cx="4376097" cy="499278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C6CD04D-CE67-4BCC-8732-7D5A5ED4F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442" y="203800"/>
            <a:ext cx="3289026" cy="21316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459AB51-1286-415A-B512-4762741FE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823" y="2571750"/>
            <a:ext cx="3341665" cy="2481263"/>
          </a:xfrm>
          <a:prstGeom prst="rect">
            <a:avLst/>
          </a:prstGeom>
        </p:spPr>
      </p:pic>
      <p:pic>
        <p:nvPicPr>
          <p:cNvPr id="7" name="Tijdelijke aanduiding voor inhoud 4">
            <a:extLst>
              <a:ext uri="{FF2B5EF4-FFF2-40B4-BE49-F238E27FC236}">
                <a16:creationId xmlns:a16="http://schemas.microsoft.com/office/drawing/2014/main" id="{F4BA23CC-5D22-47C6-9721-62D82F980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2" y="0"/>
            <a:ext cx="5834797" cy="6657045"/>
          </a:xfrm>
        </p:spPr>
      </p:pic>
      <p:pic>
        <p:nvPicPr>
          <p:cNvPr id="8" name="Tijdelijke aanduiding voor inhoud 4">
            <a:extLst>
              <a:ext uri="{FF2B5EF4-FFF2-40B4-BE49-F238E27FC236}">
                <a16:creationId xmlns:a16="http://schemas.microsoft.com/office/drawing/2014/main" id="{F8628D0C-99D8-4DD2-9D82-1D2B7F0F9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24" y="152212"/>
            <a:ext cx="5834797" cy="6657045"/>
          </a:xfr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60FE446-A9DB-40D6-B139-575AA3C19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" y="0"/>
            <a:ext cx="450423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2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9682E64-FBEB-4D9F-91C3-89374C26E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/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212BAD3-6D12-49DD-990D-166347D5E4E1}"/>
              </a:ext>
            </a:extLst>
          </p:cNvPr>
          <p:cNvSpPr txBox="1"/>
          <p:nvPr/>
        </p:nvSpPr>
        <p:spPr>
          <a:xfrm>
            <a:off x="538380" y="212463"/>
            <a:ext cx="8361576" cy="101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303">
              <a:lnSpc>
                <a:spcPct val="150000"/>
              </a:lnSpc>
              <a:buClrTx/>
            </a:pPr>
            <a:r>
              <a:rPr lang="nl-BE" sz="1398" b="1" kern="1200" dirty="0">
                <a:solidFill>
                  <a:prstClr val="white"/>
                </a:solidFill>
                <a:latin typeface="Noto Sans" panose="020B0502040204020203" pitchFamily="34" charset="0"/>
                <a:ea typeface="+mn-ea"/>
                <a:cs typeface="+mn-cs"/>
              </a:rPr>
              <a:t>Ongecompliceerd</a:t>
            </a:r>
            <a:r>
              <a:rPr lang="nl-BE" sz="1348" kern="1200" dirty="0">
                <a:solidFill>
                  <a:prstClr val="white"/>
                </a:solidFill>
                <a:latin typeface="Noto Sans" panose="020B0502040204020203" pitchFamily="34" charset="0"/>
                <a:ea typeface="+mn-ea"/>
                <a:cs typeface="+mn-cs"/>
              </a:rPr>
              <a:t> – verwijst naar een appendix die ontstoken is maar een intacte wand heeft</a:t>
            </a:r>
          </a:p>
          <a:p>
            <a:pPr defTabSz="913303">
              <a:lnSpc>
                <a:spcPct val="150000"/>
              </a:lnSpc>
              <a:buClrTx/>
            </a:pPr>
            <a:endParaRPr lang="nl-BE" sz="1348" kern="1200" dirty="0">
              <a:solidFill>
                <a:prstClr val="white"/>
              </a:solidFill>
              <a:latin typeface="Noto Sans" panose="020B0502040204020203" pitchFamily="34" charset="0"/>
              <a:ea typeface="+mn-ea"/>
              <a:cs typeface="+mn-cs"/>
            </a:endParaRPr>
          </a:p>
          <a:p>
            <a:pPr defTabSz="913303">
              <a:lnSpc>
                <a:spcPct val="150000"/>
              </a:lnSpc>
              <a:buClrTx/>
            </a:pPr>
            <a:r>
              <a:rPr lang="nl-BE" sz="1398" b="1" kern="1200" dirty="0">
                <a:solidFill>
                  <a:prstClr val="white"/>
                </a:solidFill>
                <a:latin typeface="Noto Sans" panose="020B0502040204020203" pitchFamily="34" charset="0"/>
                <a:ea typeface="+mn-ea"/>
                <a:cs typeface="+mn-cs"/>
              </a:rPr>
              <a:t>Gecompliceerd</a:t>
            </a:r>
            <a:r>
              <a:rPr lang="nl-BE" sz="1348" kern="1200" dirty="0">
                <a:solidFill>
                  <a:prstClr val="white"/>
                </a:solidFill>
                <a:latin typeface="Noto Sans" panose="020B0502040204020203" pitchFamily="34" charset="0"/>
                <a:ea typeface="+mn-ea"/>
                <a:cs typeface="+mn-cs"/>
              </a:rPr>
              <a:t> – appendix die ofwel gangreneus ofwel geperforeerd is met bacteriële peritonitis</a:t>
            </a:r>
            <a:endParaRPr lang="en-US" sz="1348" kern="1200" dirty="0">
              <a:solidFill>
                <a:prstClr val="white"/>
              </a:solidFill>
              <a:latin typeface="Noto Sans" panose="020B0502040204020203" pitchFamily="34" charset="0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4337924-0727-4566-A934-D28F1D2B1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" y="1430159"/>
            <a:ext cx="9132725" cy="3134536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F6BDD59C-519F-4835-B5CB-F1232BF2379E}"/>
              </a:ext>
            </a:extLst>
          </p:cNvPr>
          <p:cNvSpPr/>
          <p:nvPr/>
        </p:nvSpPr>
        <p:spPr>
          <a:xfrm>
            <a:off x="233955" y="3561129"/>
            <a:ext cx="8447771" cy="3044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68C8C388-8683-47F5-BCD0-D7A4CD6E773B}"/>
              </a:ext>
            </a:extLst>
          </p:cNvPr>
          <p:cNvSpPr/>
          <p:nvPr/>
        </p:nvSpPr>
        <p:spPr>
          <a:xfrm>
            <a:off x="995016" y="2495644"/>
            <a:ext cx="2663711" cy="2283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2778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116" y="2191220"/>
            <a:ext cx="7876975" cy="2237993"/>
          </a:xfrm>
        </p:spPr>
        <p:txBody>
          <a:bodyPr rtlCol="0">
            <a:normAutofit fontScale="55000" lnSpcReduction="20000"/>
          </a:bodyPr>
          <a:lstStyle>
            <a:defPPr>
              <a:defRPr lang="nl-NL"/>
            </a:defPPr>
          </a:lstStyle>
          <a:p>
            <a:endParaRPr lang="nl-NL" sz="2097" dirty="0"/>
          </a:p>
          <a:p>
            <a:r>
              <a:rPr lang="nl-NL" sz="2097" dirty="0"/>
              <a:t>Kinderen 5 – 16 jaar</a:t>
            </a:r>
          </a:p>
          <a:p>
            <a:r>
              <a:rPr lang="nl-BE" sz="2097" dirty="0" err="1"/>
              <a:t>Suspected</a:t>
            </a:r>
            <a:r>
              <a:rPr lang="nl-BE" sz="2097" dirty="0"/>
              <a:t> non-</a:t>
            </a:r>
            <a:r>
              <a:rPr lang="nl-BE" sz="2097" dirty="0" err="1"/>
              <a:t>perforated</a:t>
            </a:r>
            <a:r>
              <a:rPr lang="nl-BE" sz="2097" dirty="0"/>
              <a:t> appendicitis </a:t>
            </a:r>
            <a:r>
              <a:rPr lang="en-US" sz="2097" dirty="0"/>
              <a:t>(based on clinical diagnosis with or without radiological diagnosis) </a:t>
            </a:r>
            <a:endParaRPr lang="en-US" dirty="0"/>
          </a:p>
          <a:p>
            <a:r>
              <a:rPr lang="en-US" sz="2097" dirty="0"/>
              <a:t>11 children’s hospitals in Canada, the USA, Finland, Sweden, and Singapore</a:t>
            </a:r>
            <a:endParaRPr lang="en-US" dirty="0"/>
          </a:p>
          <a:p>
            <a:r>
              <a:rPr lang="en-US" sz="2097" dirty="0"/>
              <a:t>Jan 20 2016 - Dec 3 2021</a:t>
            </a:r>
            <a:endParaRPr lang="en-US" dirty="0"/>
          </a:p>
          <a:p>
            <a:r>
              <a:rPr lang="en-US" sz="2097" dirty="0"/>
              <a:t>Random (1:1) antibiotic or the appendicectomy group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algn="r" defTabSz="342489">
              <a:buClrTx/>
              <a:defRPr/>
            </a:pPr>
            <a:fld id="{48F63A3B-78C7-47BE-AE5E-E10140E04643}" type="slidenum">
              <a:rPr lang="nl-NL" sz="1199" kern="1200">
                <a:solidFill>
                  <a:srgbClr val="FFFFFF"/>
                </a:solidFill>
                <a:latin typeface="Calibri Light" panose="020F0302020204030204"/>
                <a:ea typeface="+mn-ea"/>
                <a:cs typeface="+mn-cs"/>
              </a:rPr>
              <a:pPr algn="r" defTabSz="342489">
                <a:buClrTx/>
                <a:defRPr/>
              </a:pPr>
              <a:t>57</a:t>
            </a:fld>
            <a:endParaRPr lang="nl-NL" sz="1199" kern="1200" dirty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5EA0D4D-8F85-40E7-B116-A53A149D6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116" y="105439"/>
            <a:ext cx="6721769" cy="24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63003E4-7C1B-0326-C2A5-E962C02A8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C8673-A122-9C2A-2EEE-54411F4B0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04" y="243328"/>
            <a:ext cx="7876975" cy="827653"/>
          </a:xfrm>
        </p:spPr>
        <p:txBody>
          <a:bodyPr rtlCol="0"/>
          <a:lstStyle>
            <a:defPPr>
              <a:defRPr lang="nl-NL"/>
            </a:defPPr>
          </a:lstStyle>
          <a:p>
            <a:pPr rtl="0"/>
            <a:r>
              <a:rPr lang="nl-NL" dirty="0"/>
              <a:t>Waarom Studie 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F485FA-5B75-FAF9-4144-19A029A58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804" y="973523"/>
            <a:ext cx="8022845" cy="3781519"/>
          </a:xfrm>
        </p:spPr>
        <p:txBody>
          <a:bodyPr rtlCol="0">
            <a:normAutofit fontScale="92500" lnSpcReduction="10000"/>
          </a:bodyPr>
          <a:lstStyle>
            <a:defPPr>
              <a:defRPr lang="nl-NL"/>
            </a:defPPr>
          </a:lstStyle>
          <a:p>
            <a:pPr>
              <a:lnSpc>
                <a:spcPct val="120000"/>
              </a:lnSpc>
            </a:pPr>
            <a:r>
              <a:rPr lang="nl-BE" sz="1398" dirty="0"/>
              <a:t>Appendicitis is de </a:t>
            </a:r>
            <a:r>
              <a:rPr lang="nl-BE" sz="1498" b="1" u="sng" dirty="0"/>
              <a:t>meest voorkomende chirurgische noodsituatie </a:t>
            </a:r>
            <a:r>
              <a:rPr lang="nl-BE" sz="1398" dirty="0"/>
              <a:t>bij kinderen, met een levenslang risico van 7-8%.</a:t>
            </a:r>
          </a:p>
          <a:p>
            <a:pPr>
              <a:lnSpc>
                <a:spcPct val="120000"/>
              </a:lnSpc>
            </a:pPr>
            <a:endParaRPr lang="nl-BE" sz="1398" dirty="0"/>
          </a:p>
          <a:p>
            <a:pPr>
              <a:lnSpc>
                <a:spcPct val="120000"/>
              </a:lnSpc>
            </a:pPr>
            <a:r>
              <a:rPr lang="nl-BE" sz="1398" dirty="0"/>
              <a:t>Studies bij volwassenen en kinderen hebben aangetoond dat </a:t>
            </a:r>
            <a:r>
              <a:rPr lang="nl-BE" sz="1498" b="1" u="sng" dirty="0"/>
              <a:t>alleen antibiotica succesvol kunnen zijn </a:t>
            </a:r>
            <a:r>
              <a:rPr lang="nl-BE" sz="1398" dirty="0"/>
              <a:t>bij de eerste behandeling van appendicitis en dat dit gepaard gaat met een snellere terugkeer naar normale activiteiten dan een operatie.</a:t>
            </a:r>
          </a:p>
          <a:p>
            <a:pPr>
              <a:lnSpc>
                <a:spcPct val="120000"/>
              </a:lnSpc>
            </a:pPr>
            <a:endParaRPr lang="nl-BE" sz="1398" dirty="0"/>
          </a:p>
          <a:p>
            <a:pPr>
              <a:lnSpc>
                <a:spcPct val="120000"/>
              </a:lnSpc>
            </a:pPr>
            <a:r>
              <a:rPr lang="nl-BE" sz="1398" dirty="0"/>
              <a:t>Wanneer falen van behandeling ?</a:t>
            </a:r>
          </a:p>
          <a:p>
            <a:pPr lvl="1">
              <a:lnSpc>
                <a:spcPct val="120000"/>
              </a:lnSpc>
            </a:pPr>
            <a:r>
              <a:rPr lang="nl-BE" sz="1199" dirty="0"/>
              <a:t>enkel antibiotica = noodzaak van een </a:t>
            </a:r>
            <a:r>
              <a:rPr lang="nl-BE" sz="1199" dirty="0" err="1"/>
              <a:t>appendicectomie</a:t>
            </a:r>
            <a:r>
              <a:rPr lang="nl-BE" sz="1199" dirty="0"/>
              <a:t> binnen 1 jaar</a:t>
            </a:r>
          </a:p>
          <a:p>
            <a:pPr lvl="1">
              <a:lnSpc>
                <a:spcPct val="120000"/>
              </a:lnSpc>
            </a:pPr>
            <a:r>
              <a:rPr lang="nl-BE" sz="1199" dirty="0" err="1"/>
              <a:t>appendicectomie</a:t>
            </a:r>
            <a:r>
              <a:rPr lang="nl-BE" sz="1199" dirty="0"/>
              <a:t> = negatieve </a:t>
            </a:r>
            <a:r>
              <a:rPr lang="nl-BE" sz="1199" dirty="0" err="1"/>
              <a:t>appendicectomie</a:t>
            </a:r>
            <a:r>
              <a:rPr lang="nl-BE" sz="1199" dirty="0"/>
              <a:t> (APO normaal)</a:t>
            </a:r>
          </a:p>
          <a:p>
            <a:pPr>
              <a:lnSpc>
                <a:spcPct val="120000"/>
              </a:lnSpc>
            </a:pPr>
            <a:endParaRPr lang="nl-BE" sz="1398" dirty="0"/>
          </a:p>
          <a:p>
            <a:pPr>
              <a:lnSpc>
                <a:spcPct val="120000"/>
              </a:lnSpc>
            </a:pPr>
            <a:r>
              <a:rPr lang="nl-BE" sz="1398" dirty="0"/>
              <a:t>Doel studie = nagaan verschil in </a:t>
            </a:r>
            <a:r>
              <a:rPr lang="nl-BE" sz="1398" dirty="0" err="1"/>
              <a:t>behandelingsfalen</a:t>
            </a:r>
            <a:r>
              <a:rPr lang="nl-BE" sz="1398" dirty="0"/>
              <a:t> tussen 2 groepen ?  </a:t>
            </a:r>
          </a:p>
          <a:p>
            <a:pPr lvl="1">
              <a:lnSpc>
                <a:spcPct val="120000"/>
              </a:lnSpc>
            </a:pPr>
            <a:r>
              <a:rPr lang="nl-BE" sz="1199" dirty="0" err="1"/>
              <a:t>Appendicectomie</a:t>
            </a:r>
            <a:r>
              <a:rPr lang="nl-BE" sz="1199" dirty="0"/>
              <a:t> theoretisch beter dan enkel antibiotica, maar als verschil “klein” dan is enkel antibiotica ook valabele optie ? </a:t>
            </a:r>
          </a:p>
          <a:p>
            <a:pPr lvl="1">
              <a:lnSpc>
                <a:spcPct val="120000"/>
              </a:lnSpc>
            </a:pPr>
            <a:r>
              <a:rPr lang="nl-BE" sz="1298" dirty="0">
                <a:solidFill>
                  <a:schemeClr val="tx1"/>
                </a:solidFill>
                <a:highlight>
                  <a:srgbClr val="FFFF00"/>
                </a:highlight>
              </a:rPr>
              <a:t>Voorgestelde non-inferioriteitsmarge = 20%</a:t>
            </a:r>
          </a:p>
          <a:p>
            <a:pPr>
              <a:lnSpc>
                <a:spcPct val="120000"/>
              </a:lnSpc>
            </a:pPr>
            <a:endParaRPr lang="nl-BE" sz="1398" dirty="0"/>
          </a:p>
          <a:p>
            <a:endParaRPr lang="nl-BE" sz="1398" dirty="0"/>
          </a:p>
          <a:p>
            <a:endParaRPr lang="en-US" sz="1398" dirty="0"/>
          </a:p>
          <a:p>
            <a:endParaRPr lang="nl-NL" sz="1398" dirty="0"/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14D30C24-452F-588F-46FA-E1DA0CE4B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algn="r" defTabSz="342489">
              <a:buClrTx/>
              <a:defRPr/>
            </a:pPr>
            <a:fld id="{48F63A3B-78C7-47BE-AE5E-E10140E04643}" type="slidenum">
              <a:rPr lang="nl-NL" sz="1199" kern="1200">
                <a:solidFill>
                  <a:srgbClr val="FFFFFF"/>
                </a:solidFill>
                <a:latin typeface="Calibri Light" panose="020F0302020204030204"/>
                <a:ea typeface="+mn-ea"/>
                <a:cs typeface="+mn-cs"/>
              </a:rPr>
              <a:pPr algn="r" defTabSz="342489">
                <a:buClrTx/>
                <a:defRPr/>
              </a:pPr>
              <a:t>58</a:t>
            </a:fld>
            <a:endParaRPr lang="nl-NL" sz="1199" kern="1200" dirty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41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89E625-8FFF-FEF4-3C53-53E1FF15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79702-CC95-291A-9D91-8E76A6EC1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592" y="212463"/>
            <a:ext cx="7876975" cy="827653"/>
          </a:xfrm>
        </p:spPr>
        <p:txBody>
          <a:bodyPr rtlCol="0"/>
          <a:lstStyle>
            <a:defPPr>
              <a:defRPr lang="nl-NL"/>
            </a:defPPr>
          </a:lstStyle>
          <a:p>
            <a:r>
              <a:rPr lang="en-US" dirty="0" err="1"/>
              <a:t>Groep</a:t>
            </a:r>
            <a:r>
              <a:rPr lang="en-US" dirty="0"/>
              <a:t> “</a:t>
            </a:r>
            <a:r>
              <a:rPr lang="en-US" dirty="0" err="1"/>
              <a:t>Enkel</a:t>
            </a:r>
            <a:r>
              <a:rPr lang="en-US" dirty="0"/>
              <a:t> </a:t>
            </a:r>
            <a:r>
              <a:rPr lang="en-US" dirty="0" err="1"/>
              <a:t>antibiotica</a:t>
            </a:r>
            <a:r>
              <a:rPr lang="en-US" dirty="0"/>
              <a:t>”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C740F8-4144-CAB7-5205-774EA9532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>
            <a:defPPr>
              <a:defRPr lang="nl-NL"/>
            </a:defPPr>
          </a:lstStyle>
          <a:p>
            <a:pPr marL="12051" indent="0">
              <a:buNone/>
            </a:pPr>
            <a:endParaRPr lang="nl-BE" dirty="0"/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42456A58-0B3B-579D-DD90-705D84B7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algn="r" defTabSz="342489">
              <a:buClrTx/>
              <a:defRPr/>
            </a:pPr>
            <a:fld id="{48F63A3B-78C7-47BE-AE5E-E10140E04643}" type="slidenum">
              <a:rPr lang="nl-NL" sz="1199" kern="1200">
                <a:solidFill>
                  <a:srgbClr val="FFFFFF"/>
                </a:solidFill>
                <a:latin typeface="Calibri Light" panose="020F0302020204030204"/>
                <a:ea typeface="+mn-ea"/>
                <a:cs typeface="+mn-cs"/>
              </a:rPr>
              <a:pPr algn="r" defTabSz="342489">
                <a:buClrTx/>
                <a:defRPr/>
              </a:pPr>
              <a:t>59</a:t>
            </a:fld>
            <a:endParaRPr lang="nl-NL" sz="1199" kern="1200" dirty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C979E933-E9E5-485D-B37F-947BD19EAF5D}"/>
              </a:ext>
            </a:extLst>
          </p:cNvPr>
          <p:cNvSpPr txBox="1">
            <a:spLocks/>
          </p:cNvSpPr>
          <p:nvPr/>
        </p:nvSpPr>
        <p:spPr>
          <a:xfrm>
            <a:off x="583352" y="973523"/>
            <a:ext cx="8098375" cy="3196454"/>
          </a:xfrm>
        </p:spPr>
        <p:txBody>
          <a:bodyPr rtlCol="0">
            <a:normAutofit/>
          </a:bodyPr>
          <a:lstStyle>
            <a:defPPr>
              <a:defRPr lang="nl-NL"/>
            </a:defPPr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199390" algn="l"/>
              </a:tabLst>
              <a:defRPr lang="en-GB" sz="2200" b="0" i="0" kern="1200" spc="-25" smtClean="0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199" dirty="0"/>
              <a:t>Patiënten werden na minimaal 12 uur IV antibioticatherapie ontslagen als ze een normaal dieet verdroegen, </a:t>
            </a:r>
          </a:p>
          <a:p>
            <a:pPr marL="12051" indent="0" defTabSz="913303">
              <a:lnSpc>
                <a:spcPts val="2617"/>
              </a:lnSpc>
              <a:buNone/>
              <a:tabLst>
                <a:tab pos="199151" algn="l"/>
              </a:tabLst>
            </a:pPr>
            <a:r>
              <a:rPr lang="nl-BE" sz="1199" dirty="0"/>
              <a:t>	met goede pijnbestrijding en normale vitale functies.</a:t>
            </a:r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endParaRPr lang="nl-BE" sz="1199" dirty="0"/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199" dirty="0"/>
              <a:t>Als de klinische toestand van de patiënt op de eerste dag was </a:t>
            </a:r>
            <a:r>
              <a:rPr lang="nl-BE" sz="1199" dirty="0">
                <a:highlight>
                  <a:srgbClr val="FFFF00"/>
                </a:highlight>
              </a:rPr>
              <a:t>verslechterd, werd een </a:t>
            </a:r>
            <a:r>
              <a:rPr lang="nl-BE" sz="1199" dirty="0" err="1">
                <a:highlight>
                  <a:srgbClr val="FFFF00"/>
                </a:highlight>
              </a:rPr>
              <a:t>appendicectomie</a:t>
            </a:r>
            <a:r>
              <a:rPr lang="nl-BE" sz="1199" dirty="0">
                <a:highlight>
                  <a:srgbClr val="FFFF00"/>
                </a:highlight>
              </a:rPr>
              <a:t> </a:t>
            </a:r>
            <a:r>
              <a:rPr lang="nl-BE" sz="1199" dirty="0"/>
              <a:t>uitgevoerd.</a:t>
            </a:r>
            <a:br>
              <a:rPr lang="nl-BE" sz="1199" dirty="0"/>
            </a:br>
            <a:r>
              <a:rPr lang="nl-BE" sz="1199" dirty="0"/>
              <a:t>Als de patiënt op de tweede dag na opname niet verbeterde, werd een </a:t>
            </a:r>
            <a:r>
              <a:rPr lang="nl-BE" sz="1199" dirty="0" err="1"/>
              <a:t>appendicectomie</a:t>
            </a:r>
            <a:r>
              <a:rPr lang="nl-BE" sz="1199" dirty="0"/>
              <a:t> gepland.</a:t>
            </a:r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199" dirty="0"/>
              <a:t>Bij ontslag kregen de patiënten gedurende 10 dagen orale amoxicilline-clavulaanzuur </a:t>
            </a:r>
          </a:p>
          <a:p>
            <a:pPr marL="12051" indent="0" defTabSz="913303">
              <a:lnSpc>
                <a:spcPts val="2617"/>
              </a:lnSpc>
              <a:buNone/>
              <a:tabLst>
                <a:tab pos="199151" algn="l"/>
              </a:tabLst>
            </a:pPr>
            <a:r>
              <a:rPr lang="nl-BE" sz="1199" dirty="0"/>
              <a:t>	of </a:t>
            </a:r>
            <a:r>
              <a:rPr lang="nl-BE" sz="1199" dirty="0" err="1"/>
              <a:t>ciprofloxacine</a:t>
            </a:r>
            <a:r>
              <a:rPr lang="nl-BE" sz="1199" dirty="0"/>
              <a:t> + metronidazol</a:t>
            </a:r>
          </a:p>
          <a:p>
            <a:pPr marL="12051" indent="0" defTabSz="913303">
              <a:lnSpc>
                <a:spcPts val="2617"/>
              </a:lnSpc>
              <a:buNone/>
              <a:tabLst>
                <a:tab pos="199151" algn="l"/>
              </a:tabLst>
            </a:pPr>
            <a:endParaRPr lang="nl-BE" sz="1199" dirty="0"/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199" dirty="0"/>
              <a:t>bij terugkeer van appendicitis binnen 12 maanden = </a:t>
            </a:r>
            <a:r>
              <a:rPr lang="nl-BE" sz="1199" dirty="0" err="1"/>
              <a:t>appendicectomie</a:t>
            </a:r>
            <a:r>
              <a:rPr lang="nl-BE" sz="1199" dirty="0"/>
              <a:t> sowieso</a:t>
            </a:r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endParaRPr lang="nl-BE" sz="1199" dirty="0"/>
          </a:p>
        </p:txBody>
      </p:sp>
    </p:spTree>
    <p:extLst>
      <p:ext uri="{BB962C8B-B14F-4D97-AF65-F5344CB8AC3E}">
        <p14:creationId xmlns:p14="http://schemas.microsoft.com/office/powerpoint/2010/main" val="379290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2D4A8FD-F699-3764-42A3-336430717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CCAA8-7C61-C8DD-2A65-ABA759C4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17" y="409071"/>
            <a:ext cx="7876975" cy="827653"/>
          </a:xfrm>
        </p:spPr>
        <p:txBody>
          <a:bodyPr rtlCol="0"/>
          <a:lstStyle>
            <a:defPPr>
              <a:defRPr lang="nl-NL"/>
            </a:defPPr>
          </a:lstStyle>
          <a:p>
            <a:r>
              <a:rPr lang="en-US" dirty="0" err="1"/>
              <a:t>Groep</a:t>
            </a:r>
            <a:r>
              <a:rPr lang="en-US" dirty="0"/>
              <a:t> “</a:t>
            </a:r>
            <a:r>
              <a:rPr lang="nl-BE" dirty="0" err="1"/>
              <a:t>Appendicectomie</a:t>
            </a:r>
            <a:r>
              <a:rPr lang="nl-BE" dirty="0"/>
              <a:t>”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44230C-A60B-BAF2-E720-6B3089511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>
            <a:defPPr>
              <a:defRPr lang="nl-NL"/>
            </a:defPPr>
          </a:lstStyle>
          <a:p>
            <a:pPr marL="0" indent="0">
              <a:buNone/>
            </a:pPr>
            <a:endParaRPr lang="nl-BE" dirty="0"/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0551B621-9B3D-E426-9F80-D283414D5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algn="r" defTabSz="342489">
              <a:buClrTx/>
              <a:defRPr/>
            </a:pPr>
            <a:fld id="{48F63A3B-78C7-47BE-AE5E-E10140E04643}" type="slidenum">
              <a:rPr lang="nl-NL" sz="1199" kern="1200">
                <a:solidFill>
                  <a:srgbClr val="FFFFFF"/>
                </a:solidFill>
                <a:latin typeface="Calibri Light" panose="020F0302020204030204"/>
                <a:ea typeface="+mn-ea"/>
                <a:cs typeface="+mn-cs"/>
              </a:rPr>
              <a:pPr algn="r" defTabSz="342489">
                <a:buClrTx/>
                <a:defRPr/>
              </a:pPr>
              <a:t>60</a:t>
            </a:fld>
            <a:endParaRPr lang="nl-NL" sz="1199" kern="1200" dirty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17BD9F86-050C-4ED6-AF19-7753D3378A27}"/>
              </a:ext>
            </a:extLst>
          </p:cNvPr>
          <p:cNvSpPr txBox="1">
            <a:spLocks/>
          </p:cNvSpPr>
          <p:nvPr/>
        </p:nvSpPr>
        <p:spPr>
          <a:xfrm>
            <a:off x="614486" y="1201841"/>
            <a:ext cx="10502634" cy="4345973"/>
          </a:xfrm>
        </p:spPr>
        <p:txBody>
          <a:bodyPr rtlCol="0">
            <a:normAutofit/>
          </a:bodyPr>
          <a:lstStyle>
            <a:defPPr>
              <a:defRPr lang="nl-NL"/>
            </a:defPPr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tabLst>
                <a:tab pos="199390" algn="l"/>
              </a:tabLst>
              <a:defRPr lang="en-GB" sz="2200" b="0" i="0" kern="1200" spc="-25" smtClean="0">
                <a:solidFill>
                  <a:schemeClr val="bg1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516" indent="-186466" defTabSz="913303">
              <a:lnSpc>
                <a:spcPts val="2617"/>
              </a:lnSpc>
              <a:buClr>
                <a:prstClr val="white"/>
              </a:buClr>
              <a:tabLst>
                <a:tab pos="199151" algn="l"/>
              </a:tabLst>
            </a:pPr>
            <a:r>
              <a:rPr lang="nl-BE" sz="1798" dirty="0">
                <a:solidFill>
                  <a:prstClr val="white"/>
                </a:solidFill>
              </a:rPr>
              <a:t>Begonnen met IV vocht en antibiotica, maar gepland voor laparoscopische </a:t>
            </a:r>
          </a:p>
          <a:p>
            <a:pPr marL="12051" indent="0" defTabSz="913303">
              <a:lnSpc>
                <a:spcPts val="2617"/>
              </a:lnSpc>
              <a:buClr>
                <a:prstClr val="white"/>
              </a:buClr>
              <a:buNone/>
              <a:tabLst>
                <a:tab pos="199151" algn="l"/>
              </a:tabLst>
            </a:pPr>
            <a:r>
              <a:rPr lang="nl-BE" sz="1798" dirty="0">
                <a:solidFill>
                  <a:prstClr val="white"/>
                </a:solidFill>
              </a:rPr>
              <a:t>	</a:t>
            </a:r>
            <a:r>
              <a:rPr lang="nl-BE" sz="1798" dirty="0" err="1">
                <a:solidFill>
                  <a:prstClr val="white"/>
                </a:solidFill>
              </a:rPr>
              <a:t>appendicectomie</a:t>
            </a:r>
            <a:r>
              <a:rPr lang="nl-BE" sz="1798" dirty="0">
                <a:solidFill>
                  <a:prstClr val="white"/>
                </a:solidFill>
              </a:rPr>
              <a:t> op de eerstvolgende beschikbare plek in de operatiekamer.</a:t>
            </a:r>
          </a:p>
          <a:p>
            <a:pPr marL="198516" indent="-186466" defTabSz="913303">
              <a:lnSpc>
                <a:spcPts val="2617"/>
              </a:lnSpc>
              <a:buClr>
                <a:prstClr val="white"/>
              </a:buClr>
              <a:tabLst>
                <a:tab pos="199151" algn="l"/>
              </a:tabLst>
            </a:pPr>
            <a:endParaRPr lang="nl-BE" sz="1798" dirty="0">
              <a:solidFill>
                <a:prstClr val="white"/>
              </a:solidFill>
            </a:endParaRPr>
          </a:p>
          <a:p>
            <a:pPr marL="198516" indent="-186466" defTabSz="913303">
              <a:lnSpc>
                <a:spcPts val="2617"/>
              </a:lnSpc>
              <a:buClr>
                <a:prstClr val="white"/>
              </a:buClr>
              <a:tabLst>
                <a:tab pos="199151" algn="l"/>
              </a:tabLst>
            </a:pPr>
            <a:r>
              <a:rPr lang="nl-BE" sz="1798" dirty="0">
                <a:solidFill>
                  <a:prstClr val="white"/>
                </a:solidFill>
              </a:rPr>
              <a:t>Als er geen perforatie van de appendix werd vastgesteld, werden er na </a:t>
            </a:r>
          </a:p>
          <a:p>
            <a:pPr marL="12051" indent="0" defTabSz="913303">
              <a:lnSpc>
                <a:spcPts val="2617"/>
              </a:lnSpc>
              <a:buClr>
                <a:prstClr val="white"/>
              </a:buClr>
              <a:buNone/>
              <a:tabLst>
                <a:tab pos="199151" algn="l"/>
              </a:tabLst>
            </a:pPr>
            <a:r>
              <a:rPr lang="nl-BE" sz="1798" dirty="0">
                <a:solidFill>
                  <a:prstClr val="white"/>
                </a:solidFill>
              </a:rPr>
              <a:t>	de operatie geen verdere antibiotica gegeven en werden de patiënten</a:t>
            </a:r>
          </a:p>
          <a:p>
            <a:pPr marL="12051" indent="0" defTabSz="913303">
              <a:lnSpc>
                <a:spcPts val="2617"/>
              </a:lnSpc>
              <a:buClr>
                <a:prstClr val="white"/>
              </a:buClr>
              <a:buNone/>
              <a:tabLst>
                <a:tab pos="199151" algn="l"/>
              </a:tabLst>
            </a:pPr>
            <a:r>
              <a:rPr lang="nl-BE" sz="1798" dirty="0">
                <a:solidFill>
                  <a:prstClr val="white"/>
                </a:solidFill>
              </a:rPr>
              <a:t> 	ontslagen zodra dat mogelijk was, ook op dezelfde dag.</a:t>
            </a:r>
          </a:p>
          <a:p>
            <a:pPr marL="0" indent="0" defTabSz="913303">
              <a:lnSpc>
                <a:spcPts val="2617"/>
              </a:lnSpc>
              <a:buClr>
                <a:prstClr val="white"/>
              </a:buClr>
              <a:buNone/>
              <a:tabLst>
                <a:tab pos="199151" algn="l"/>
              </a:tabLst>
            </a:pPr>
            <a:endParaRPr lang="nl-BE" sz="1798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71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2E920-74BE-4167-8433-AD22EA13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3" y="168861"/>
            <a:ext cx="7876975" cy="582687"/>
          </a:xfrm>
        </p:spPr>
        <p:txBody>
          <a:bodyPr/>
          <a:lstStyle/>
          <a:p>
            <a:r>
              <a:rPr lang="nl-BE" dirty="0"/>
              <a:t>Resultaten APPY trial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73798C-5754-4A51-8B45-5FD571B9E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81" y="891075"/>
            <a:ext cx="8422401" cy="4083565"/>
          </a:xfrm>
        </p:spPr>
        <p:txBody>
          <a:bodyPr>
            <a:normAutofit fontScale="32500" lnSpcReduction="20000"/>
          </a:bodyPr>
          <a:lstStyle/>
          <a:p>
            <a:r>
              <a:rPr lang="nl-BE" sz="3196" dirty="0"/>
              <a:t>936 patiënten geïncludeerd en willekeurig toegewezen aan </a:t>
            </a:r>
            <a:r>
              <a:rPr lang="nl-BE" sz="3196" dirty="0" err="1"/>
              <a:t>appendicectomie</a:t>
            </a:r>
            <a:r>
              <a:rPr lang="nl-BE" sz="3196" dirty="0"/>
              <a:t> (n=459) of antibiotica (n=477)</a:t>
            </a:r>
            <a:br>
              <a:rPr lang="nl-BE" sz="3196" dirty="0"/>
            </a:br>
            <a:r>
              <a:rPr lang="nl-BE" sz="3196" dirty="0"/>
              <a:t>Bij de follow-up na 12 maanden waren gegevens over de primaire uitkomst beschikbaar voor 846 (90%) patiënten</a:t>
            </a:r>
            <a:endParaRPr lang="nl-BE" sz="4794" dirty="0"/>
          </a:p>
          <a:p>
            <a:r>
              <a:rPr lang="nl-BE" sz="3196" dirty="0"/>
              <a:t>Lichte tot matige bijwerking? </a:t>
            </a:r>
          </a:p>
          <a:p>
            <a:pPr lvl="1"/>
            <a:r>
              <a:rPr lang="nl-BE" sz="3196" spc="-25" dirty="0">
                <a:solidFill>
                  <a:srgbClr val="231F20"/>
                </a:solidFill>
              </a:rPr>
              <a:t>Hoger relatieve risico bij antibiotica-groep </a:t>
            </a:r>
            <a:r>
              <a:rPr lang="nl-BE" sz="3196" spc="-25" dirty="0" err="1">
                <a:solidFill>
                  <a:srgbClr val="231F20"/>
                </a:solidFill>
              </a:rPr>
              <a:t>ivm</a:t>
            </a:r>
            <a:r>
              <a:rPr lang="nl-BE" sz="3196" spc="-25" dirty="0">
                <a:solidFill>
                  <a:srgbClr val="231F20"/>
                </a:solidFill>
              </a:rPr>
              <a:t> </a:t>
            </a:r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-groep = 4,3 (95% BI 2,1–8,7; p&lt;0,0001)</a:t>
            </a:r>
            <a:endParaRPr lang="nl-BE" sz="3196" dirty="0"/>
          </a:p>
          <a:p>
            <a:r>
              <a:rPr lang="nl-BE" sz="3196" dirty="0"/>
              <a:t>Perforatie ?</a:t>
            </a:r>
          </a:p>
          <a:p>
            <a:pPr lvl="1"/>
            <a:r>
              <a:rPr lang="nl-BE" sz="3196" spc="-25" dirty="0">
                <a:solidFill>
                  <a:srgbClr val="231F20"/>
                </a:solidFill>
              </a:rPr>
              <a:t>Antibiotica-groep = Van de 72 patiënten bij wie antibiotica vroegtijdig faalden, werd bij 25 (35%) een perforatie vastgesteld</a:t>
            </a:r>
          </a:p>
          <a:p>
            <a:pPr lvl="1"/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-groep  = 28 (6%) een pathologie als geperforeerd gerapporteerd</a:t>
            </a:r>
            <a:endParaRPr lang="nl-BE" sz="3196" dirty="0"/>
          </a:p>
          <a:p>
            <a:r>
              <a:rPr lang="nl-BE" sz="3196" dirty="0" err="1"/>
              <a:t>Behandelingsfalen</a:t>
            </a:r>
            <a:r>
              <a:rPr lang="nl-BE" sz="3196" dirty="0"/>
              <a:t> na 1 jaar ?</a:t>
            </a:r>
          </a:p>
          <a:p>
            <a:pPr lvl="1"/>
            <a:r>
              <a:rPr lang="nl-BE" sz="3196" spc="-25" dirty="0">
                <a:solidFill>
                  <a:srgbClr val="231F20"/>
                </a:solidFill>
              </a:rPr>
              <a:t>Antibiotica-groep = noodzaak van een </a:t>
            </a:r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 binnen 1 jaar </a:t>
            </a:r>
            <a:r>
              <a:rPr lang="nl-BE" sz="3196" spc="-25" dirty="0">
                <a:solidFill>
                  <a:srgbClr val="231F20"/>
                </a:solidFill>
                <a:sym typeface="Wingdings" panose="05000000000000000000" pitchFamily="2" charset="2"/>
              </a:rPr>
              <a:t> </a:t>
            </a:r>
            <a:r>
              <a:rPr lang="nl-BE" sz="3196" spc="-25" dirty="0">
                <a:solidFill>
                  <a:srgbClr val="231F20"/>
                </a:solidFill>
              </a:rPr>
              <a:t>153 (</a:t>
            </a:r>
            <a:r>
              <a:rPr lang="nl-BE" sz="3196" spc="-25" dirty="0">
                <a:solidFill>
                  <a:srgbClr val="231F20"/>
                </a:solidFill>
                <a:highlight>
                  <a:srgbClr val="FFFF00"/>
                </a:highlight>
              </a:rPr>
              <a:t>34%</a:t>
            </a:r>
            <a:r>
              <a:rPr lang="nl-BE" sz="3196" spc="-25" dirty="0">
                <a:solidFill>
                  <a:srgbClr val="231F20"/>
                </a:solidFill>
              </a:rPr>
              <a:t>) van de 452 patiënten</a:t>
            </a:r>
          </a:p>
          <a:p>
            <a:pPr marL="342489" lvl="1" indent="0">
              <a:buNone/>
            </a:pPr>
            <a:r>
              <a:rPr lang="nl-BE" sz="3196" spc="-25" dirty="0">
                <a:solidFill>
                  <a:srgbClr val="231F20"/>
                </a:solidFill>
              </a:rPr>
              <a:t>(Van degenen die een </a:t>
            </a:r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 ondergingen in de antibioticagroep, hadden 13 (8%) normale pathologie)</a:t>
            </a:r>
          </a:p>
          <a:p>
            <a:pPr lvl="1"/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-groep =  negatieve </a:t>
            </a:r>
            <a:r>
              <a:rPr lang="nl-BE" sz="3196" spc="-25" dirty="0" err="1">
                <a:solidFill>
                  <a:srgbClr val="231F20"/>
                </a:solidFill>
              </a:rPr>
              <a:t>appendicectomie</a:t>
            </a:r>
            <a:r>
              <a:rPr lang="nl-BE" sz="3196" spc="-25" dirty="0">
                <a:solidFill>
                  <a:srgbClr val="231F20"/>
                </a:solidFill>
              </a:rPr>
              <a:t> </a:t>
            </a:r>
            <a:r>
              <a:rPr lang="nl-BE" sz="3196" spc="-25" dirty="0">
                <a:solidFill>
                  <a:srgbClr val="231F20"/>
                </a:solidFill>
                <a:sym typeface="Wingdings" panose="05000000000000000000" pitchFamily="2" charset="2"/>
              </a:rPr>
              <a:t> </a:t>
            </a:r>
            <a:r>
              <a:rPr lang="nl-BE" sz="3196" spc="-25" dirty="0">
                <a:solidFill>
                  <a:srgbClr val="231F20"/>
                </a:solidFill>
              </a:rPr>
              <a:t>28 (</a:t>
            </a:r>
            <a:r>
              <a:rPr lang="nl-BE" sz="3196" spc="-25" dirty="0">
                <a:solidFill>
                  <a:srgbClr val="231F20"/>
                </a:solidFill>
                <a:highlight>
                  <a:srgbClr val="FFFF00"/>
                </a:highlight>
              </a:rPr>
              <a:t>7%</a:t>
            </a:r>
            <a:r>
              <a:rPr lang="nl-BE" sz="3196" spc="-25" dirty="0">
                <a:solidFill>
                  <a:srgbClr val="231F20"/>
                </a:solidFill>
              </a:rPr>
              <a:t>) van de 394 patiënten</a:t>
            </a:r>
            <a:endParaRPr lang="nl-BE" sz="3196" dirty="0"/>
          </a:p>
          <a:p>
            <a:pPr marL="0" indent="0">
              <a:buNone/>
            </a:pPr>
            <a:r>
              <a:rPr lang="nl-BE" sz="3196" dirty="0"/>
              <a:t>BESLUIT = Verschil tussen 2 groepen (34% versus 7%) = </a:t>
            </a:r>
            <a:r>
              <a:rPr lang="nl-BE" sz="3196" dirty="0">
                <a:highlight>
                  <a:srgbClr val="FFFF00"/>
                </a:highlight>
              </a:rPr>
              <a:t>26% (hoger dan verwachte verschil van 20%)</a:t>
            </a:r>
          </a:p>
          <a:p>
            <a:pPr marL="0" indent="0">
              <a:buNone/>
            </a:pPr>
            <a:r>
              <a:rPr lang="nl-BE" sz="4295" b="1" dirty="0"/>
              <a:t>Dus.. antibioticabehandeling van niet-geperforeerde appendicitis is </a:t>
            </a:r>
            <a:r>
              <a:rPr lang="nl-BE" sz="4295" b="1" dirty="0">
                <a:highlight>
                  <a:srgbClr val="FFFF00"/>
                </a:highlight>
              </a:rPr>
              <a:t>inferieur aan </a:t>
            </a:r>
            <a:r>
              <a:rPr lang="nl-BE" sz="4295" b="1" dirty="0" err="1">
                <a:highlight>
                  <a:srgbClr val="FFFF00"/>
                </a:highlight>
              </a:rPr>
              <a:t>appendicectomie</a:t>
            </a:r>
            <a:endParaRPr lang="nl-BE" sz="4295" b="1" dirty="0">
              <a:highlight>
                <a:srgbClr val="FFFF00"/>
              </a:highlight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1133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42E920-74BE-4167-8433-AD22EA13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3" y="168861"/>
            <a:ext cx="7876975" cy="582687"/>
          </a:xfrm>
        </p:spPr>
        <p:txBody>
          <a:bodyPr>
            <a:normAutofit fontScale="90000"/>
          </a:bodyPr>
          <a:lstStyle/>
          <a:p>
            <a:r>
              <a:rPr lang="nl-BE" b="0" i="1" dirty="0">
                <a:latin typeface="Calibri" panose="020F0502020204030204" pitchFamily="34" charset="0"/>
              </a:rPr>
              <a:t>Acute appendicitis  : sowieso ingreep of indicaties om met antibiotica te behandelen ? 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73798C-5754-4A51-8B45-5FD571B9E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81" y="891075"/>
            <a:ext cx="8422401" cy="4083565"/>
          </a:xfrm>
        </p:spPr>
        <p:txBody>
          <a:bodyPr>
            <a:normAutofit/>
          </a:bodyPr>
          <a:lstStyle/>
          <a:p>
            <a:r>
              <a:rPr lang="nl-BE" sz="1798" b="1" dirty="0"/>
              <a:t>Wanneer denken aan acute appendicitis ?</a:t>
            </a:r>
          </a:p>
          <a:p>
            <a:pPr lvl="1"/>
            <a:r>
              <a:rPr lang="nl-BE" sz="1398" dirty="0"/>
              <a:t>Kliniek + labo + echo</a:t>
            </a:r>
          </a:p>
          <a:p>
            <a:endParaRPr lang="nl-BE" sz="1598" dirty="0"/>
          </a:p>
          <a:p>
            <a:r>
              <a:rPr lang="nl-BE" sz="1798" b="1" dirty="0"/>
              <a:t>Kan enkel antibiotica soms zinvol zijn bij acute ongecompliceerde appendicitis ? </a:t>
            </a:r>
          </a:p>
          <a:p>
            <a:pPr lvl="1"/>
            <a:r>
              <a:rPr lang="nl-BE" sz="1398" dirty="0">
                <a:solidFill>
                  <a:srgbClr val="FF0000"/>
                </a:solidFill>
                <a:highlight>
                  <a:srgbClr val="FFFF00"/>
                </a:highlight>
              </a:rPr>
              <a:t>NEE</a:t>
            </a:r>
            <a:r>
              <a:rPr lang="nl-BE" sz="1398" dirty="0"/>
              <a:t>: Antibioticabehandeling van niet-geperforeerde appendicitis is inferieur aan </a:t>
            </a:r>
            <a:r>
              <a:rPr lang="nl-BE" sz="1398" dirty="0" err="1"/>
              <a:t>appendicectomie</a:t>
            </a:r>
            <a:r>
              <a:rPr lang="nl-BE" sz="1398" dirty="0"/>
              <a:t> (26% verschil in </a:t>
            </a:r>
            <a:r>
              <a:rPr lang="nl-BE" sz="1398" dirty="0" err="1"/>
              <a:t>therapiefalen</a:t>
            </a:r>
            <a:r>
              <a:rPr lang="nl-BE" sz="1398" dirty="0"/>
              <a:t>)</a:t>
            </a: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71DB537-3918-47CE-9441-9AC7BFF9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898" y="2999026"/>
            <a:ext cx="1422465" cy="214447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7A0CC14-8968-4781-B56A-684C05BEE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872" y="3104492"/>
            <a:ext cx="5374257" cy="15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65606-15C8-214E-9C0A-60A23E48F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758" y="592992"/>
            <a:ext cx="5707953" cy="806236"/>
          </a:xfrm>
        </p:spPr>
        <p:txBody>
          <a:bodyPr>
            <a:normAutofit fontScale="90000"/>
          </a:bodyPr>
          <a:lstStyle/>
          <a:p>
            <a:pPr algn="ctr"/>
            <a:r>
              <a:rPr lang="nl-BE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5. Kunstvoeding bij </a:t>
            </a:r>
            <a:br>
              <a:rPr lang="nl-BE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nl-BE" dirty="0" err="1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koemelkeiwitallergie</a:t>
            </a:r>
            <a:r>
              <a:rPr lang="nl-BE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:</a:t>
            </a:r>
            <a:r>
              <a:rPr lang="nl-BE" sz="3196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 </a:t>
            </a:r>
            <a:endParaRPr lang="en-B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055171D-D8A8-614F-A5C3-FEDBF590B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9440" y="1957306"/>
            <a:ext cx="6545120" cy="1095363"/>
          </a:xfrm>
        </p:spPr>
        <p:txBody>
          <a:bodyPr/>
          <a:lstStyle/>
          <a:p>
            <a:pPr algn="ctr"/>
            <a:r>
              <a:rPr lang="nl-BE" sz="2797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UPDATE TERUGBETALINGSMODALITEITEN</a:t>
            </a:r>
          </a:p>
          <a:p>
            <a:pPr algn="ctr"/>
            <a:r>
              <a:rPr lang="nl-BE" sz="2797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ANNO 2025</a:t>
            </a:r>
            <a:br>
              <a:rPr lang="nl-BE" sz="2797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nl-BE" sz="2797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4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BFB416-A023-704F-B9A0-8A4527EE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KUNSTVOEDING BIJ KOEMELKEIWITALLERGIE</a:t>
            </a:r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759FB9-B86C-E647-BFD3-47380432A40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/>
              <a:t>Extensief </a:t>
            </a:r>
            <a:r>
              <a:rPr lang="nl-BE" dirty="0" err="1"/>
              <a:t>hydrolysaat</a:t>
            </a:r>
            <a:endParaRPr lang="nl-BE" dirty="0"/>
          </a:p>
          <a:p>
            <a:pPr lvl="1"/>
            <a:r>
              <a:rPr lang="nl-BE" dirty="0"/>
              <a:t>Sinds juni 2025: ook terugbetaald onder voorwaarden</a:t>
            </a:r>
          </a:p>
          <a:p>
            <a:pPr lvl="2"/>
            <a:r>
              <a:rPr lang="nl-BE" dirty="0"/>
              <a:t>Attest ingevuld door kinderarts/gastro-enteroloog</a:t>
            </a:r>
          </a:p>
          <a:p>
            <a:pPr lvl="2"/>
            <a:r>
              <a:rPr lang="nl-BE" dirty="0"/>
              <a:t>Voeding op voorschrift!</a:t>
            </a:r>
          </a:p>
          <a:p>
            <a:pPr lvl="2"/>
            <a:endParaRPr lang="nl-BE" dirty="0"/>
          </a:p>
          <a:p>
            <a:r>
              <a:rPr lang="nl-BE" dirty="0"/>
              <a:t>Aminozuurvoeding</a:t>
            </a:r>
          </a:p>
          <a:p>
            <a:pPr lvl="1"/>
            <a:r>
              <a:rPr lang="nl-BE" dirty="0"/>
              <a:t>Reeds langer terugbetaald onder voorwaarden:</a:t>
            </a:r>
          </a:p>
          <a:p>
            <a:pPr lvl="2"/>
            <a:r>
              <a:rPr lang="nl-BE" dirty="0"/>
              <a:t>Attest ingevuld door kinderarts/gastro-enteroloog</a:t>
            </a:r>
          </a:p>
          <a:p>
            <a:pPr lvl="2"/>
            <a:r>
              <a:rPr lang="nl-BE"/>
              <a:t>Bijgevoegd </a:t>
            </a:r>
            <a:r>
              <a:rPr lang="nl-BE" dirty="0"/>
              <a:t>medisch verslag</a:t>
            </a:r>
          </a:p>
          <a:p>
            <a:pPr lvl="2"/>
            <a:r>
              <a:rPr lang="nl-BE" dirty="0"/>
              <a:t>Voeding op voorschrift</a:t>
            </a:r>
          </a:p>
          <a:p>
            <a:pPr lvl="2"/>
            <a:r>
              <a:rPr lang="nl-BE" dirty="0"/>
              <a:t>Challenge alvorens verlenging aan te vragen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85599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D7C0-FB22-9440-85C1-2D02FC2B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EXTENSIEVE HYDROLYSATEN</a:t>
            </a:r>
            <a:endParaRPr lang="en-BE" dirty="0"/>
          </a:p>
        </p:txBody>
      </p:sp>
      <p:pic>
        <p:nvPicPr>
          <p:cNvPr id="5" name="Tijdelijke aanduiding voor inhoud 7">
            <a:extLst>
              <a:ext uri="{FF2B5EF4-FFF2-40B4-BE49-F238E27FC236}">
                <a16:creationId xmlns:a16="http://schemas.microsoft.com/office/drawing/2014/main" id="{B8E462A9-880D-4834-A573-AD042AE83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93" y="1506266"/>
            <a:ext cx="4064304" cy="1978757"/>
          </a:xfrm>
          <a:prstGeom prst="rect">
            <a:avLst/>
          </a:prstGeom>
        </p:spPr>
      </p:pic>
      <p:pic>
        <p:nvPicPr>
          <p:cNvPr id="6" name="Tijdelijke aanduiding voor inhoud 9">
            <a:extLst>
              <a:ext uri="{FF2B5EF4-FFF2-40B4-BE49-F238E27FC236}">
                <a16:creationId xmlns:a16="http://schemas.microsoft.com/office/drawing/2014/main" id="{EB956751-CCBD-4BCD-AF8D-8A7CA1C0E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06266"/>
            <a:ext cx="4364506" cy="285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3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044BDF1A-372D-40FC-8E69-D07B34A71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67" y="1506265"/>
            <a:ext cx="3722100" cy="2892030"/>
          </a:xfrm>
          <a:prstGeom prst="rect">
            <a:avLst/>
          </a:prstGeom>
        </p:spPr>
      </p:pic>
      <p:pic>
        <p:nvPicPr>
          <p:cNvPr id="5" name="Tijdelijke aanduiding voor inhoud 10">
            <a:extLst>
              <a:ext uri="{FF2B5EF4-FFF2-40B4-BE49-F238E27FC236}">
                <a16:creationId xmlns:a16="http://schemas.microsoft.com/office/drawing/2014/main" id="{CB689D0A-978C-47C0-8904-D816386EC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639" y="1506266"/>
            <a:ext cx="3482306" cy="2893746"/>
          </a:xfrm>
          <a:prstGeom prst="rect">
            <a:avLst/>
          </a:prstGeom>
        </p:spPr>
      </p:pic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937AFE5-B2DA-402A-824C-C5ECD001F46A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2B0E9086-A531-4568-842C-F91CB39C6460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BA3EDB-E2D1-498D-B70F-5DEFA2381E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61387" y="440781"/>
            <a:ext cx="7876975" cy="827653"/>
          </a:xfrm>
        </p:spPr>
        <p:txBody>
          <a:bodyPr/>
          <a:lstStyle/>
          <a:p>
            <a:r>
              <a:rPr lang="nl-BE" dirty="0"/>
              <a:t>EXTENSIEVE HYDROLYSATEN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0813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4BA3EDB-E2D1-498D-B70F-5DEFA238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EXTENSIEVE HYDROLYSATEN</a:t>
            </a:r>
            <a:endParaRPr lang="en-BE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CCC97A32-2F2D-40BA-9E94-4F3E813FC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Nan</a:t>
            </a:r>
            <a:r>
              <a:rPr lang="nl-BE" dirty="0"/>
              <a:t> </a:t>
            </a:r>
            <a:r>
              <a:rPr lang="nl-BE" dirty="0" err="1"/>
              <a:t>Althéra</a:t>
            </a:r>
            <a:endParaRPr lang="nl-BE" dirty="0"/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Novalac</a:t>
            </a:r>
            <a:r>
              <a:rPr lang="nl-BE" dirty="0"/>
              <a:t> allernova AR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Nutramigen</a:t>
            </a:r>
            <a:r>
              <a:rPr lang="nl-BE" dirty="0"/>
              <a:t> LGG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Nutrilon</a:t>
            </a:r>
            <a:r>
              <a:rPr lang="nl-BE" dirty="0"/>
              <a:t> </a:t>
            </a:r>
            <a:r>
              <a:rPr lang="nl-BE" dirty="0" err="1"/>
              <a:t>pepti</a:t>
            </a:r>
            <a:r>
              <a:rPr lang="nl-BE" dirty="0"/>
              <a:t> </a:t>
            </a:r>
            <a:r>
              <a:rPr lang="nl-BE" dirty="0" err="1"/>
              <a:t>Syneo</a:t>
            </a:r>
            <a:endParaRPr lang="nl-BE" dirty="0"/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Nutrilon</a:t>
            </a:r>
            <a:r>
              <a:rPr lang="nl-BE" dirty="0"/>
              <a:t> </a:t>
            </a:r>
            <a:r>
              <a:rPr lang="nl-BE" dirty="0" err="1"/>
              <a:t>pepti</a:t>
            </a:r>
            <a:r>
              <a:rPr lang="nl-BE"/>
              <a:t> MCT</a:t>
            </a:r>
            <a:endParaRPr lang="nl-BE" dirty="0"/>
          </a:p>
          <a:p>
            <a:pPr marL="12051" indent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770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7E7F661-F494-4EA8-A6C5-44616A00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Aminozuurvoedingen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7E2360EC-98AD-4CD7-A903-D0CABAF66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773" y="1277947"/>
            <a:ext cx="2979911" cy="359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0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7E7F661-F494-4EA8-A6C5-44616A00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Aminozuurvoedingen</a:t>
            </a: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6DF79FB-0B56-48F5-B2B1-91F15E97F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Alfamino</a:t>
            </a:r>
            <a:endParaRPr lang="nl-BE" dirty="0"/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Neocate</a:t>
            </a:r>
            <a:endParaRPr lang="nl-BE" dirty="0"/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Novalac</a:t>
            </a:r>
            <a:r>
              <a:rPr lang="nl-BE" dirty="0"/>
              <a:t> </a:t>
            </a:r>
            <a:r>
              <a:rPr lang="nl-BE" dirty="0" err="1"/>
              <a:t>aminova</a:t>
            </a:r>
            <a:endParaRPr lang="nl-BE" dirty="0"/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dirty="0" err="1"/>
              <a:t>Nutramigen</a:t>
            </a:r>
            <a:r>
              <a:rPr lang="nl-BE" dirty="0"/>
              <a:t> </a:t>
            </a:r>
            <a:r>
              <a:rPr lang="nl-BE" dirty="0" err="1"/>
              <a:t>Puramino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8713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5C27E-B98A-4A01-B25D-9F67541E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3" y="440781"/>
            <a:ext cx="7876975" cy="827653"/>
          </a:xfrm>
        </p:spPr>
        <p:txBody>
          <a:bodyPr>
            <a:normAutofit fontScale="90000"/>
          </a:bodyPr>
          <a:lstStyle/>
          <a:p>
            <a:r>
              <a:rPr lang="nl-BE" sz="3296" b="0" dirty="0">
                <a:latin typeface="Calibri" panose="020F0502020204030204" pitchFamily="34" charset="0"/>
              </a:rPr>
              <a:t>6. Huidige richtlijnen voor de diagnostiek van coeliakie bij kinderen 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A32C8D-647E-4A07-BDB8-2DEF1A058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11" y="1430159"/>
            <a:ext cx="7058835" cy="3496122"/>
          </a:xfrm>
        </p:spPr>
        <p:txBody>
          <a:bodyPr>
            <a:normAutofit/>
          </a:bodyPr>
          <a:lstStyle/>
          <a:p>
            <a:r>
              <a:rPr lang="nl-BE" sz="1598" dirty="0"/>
              <a:t>Wat moet je doen bij afwijkende anti-TTG </a:t>
            </a:r>
            <a:r>
              <a:rPr lang="nl-BE" sz="1598" dirty="0" err="1"/>
              <a:t>IgA</a:t>
            </a:r>
            <a:r>
              <a:rPr lang="nl-BE" sz="1598" dirty="0"/>
              <a:t> ?</a:t>
            </a:r>
          </a:p>
          <a:p>
            <a:endParaRPr lang="nl-BE" sz="1598" dirty="0"/>
          </a:p>
          <a:p>
            <a:r>
              <a:rPr lang="nl-BE" sz="1598" dirty="0"/>
              <a:t>Is gastroscopie altijd nodig voor diagnose/terugbetaling ?</a:t>
            </a:r>
          </a:p>
          <a:p>
            <a:endParaRPr lang="nl-BE" sz="1598" dirty="0"/>
          </a:p>
          <a:p>
            <a:r>
              <a:rPr lang="nl-BE" sz="1598" dirty="0"/>
              <a:t>Wat als klinisch verdacht voor coeliakie en </a:t>
            </a:r>
            <a:r>
              <a:rPr lang="nl-BE" sz="1598" dirty="0" err="1"/>
              <a:t>IgA</a:t>
            </a:r>
            <a:r>
              <a:rPr lang="nl-BE" sz="1598" dirty="0"/>
              <a:t> </a:t>
            </a:r>
            <a:r>
              <a:rPr lang="nl-BE" sz="1598" dirty="0" err="1"/>
              <a:t>deficientie</a:t>
            </a:r>
            <a:r>
              <a:rPr lang="nl-BE" sz="1598" dirty="0"/>
              <a:t> ?</a:t>
            </a:r>
          </a:p>
          <a:p>
            <a:endParaRPr lang="nl-BE" sz="1598" dirty="0"/>
          </a:p>
          <a:p>
            <a:r>
              <a:rPr lang="nl-BE" sz="1598" dirty="0"/>
              <a:t>Hoe volg je kind/tiener met coeliakie op ?</a:t>
            </a:r>
          </a:p>
          <a:p>
            <a:endParaRPr lang="nl-BE" sz="1598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3E2D39-2D0F-49A2-8756-CC4BEF8AD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33" y="973523"/>
            <a:ext cx="2793177" cy="190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2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37E7C0EC-8345-42BF-A667-8EDBAE45D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384CAF8-3DB5-44F0-8CEC-E0CFF5C55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651" y="0"/>
            <a:ext cx="26246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26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5B24523-FA76-4913-960F-81FF21194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42" y="1419297"/>
            <a:ext cx="5566031" cy="2304907"/>
          </a:xfrm>
          <a:prstGeom prst="rect">
            <a:avLst/>
          </a:prstGeom>
        </p:spPr>
      </p:pic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327981BF-1E23-4199-804B-E351C673D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43616" y="77912"/>
            <a:ext cx="2037647" cy="4987676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511F87B9-5B0C-41D0-81FD-D87CA6BCB7A0}"/>
              </a:ext>
            </a:extLst>
          </p:cNvPr>
          <p:cNvSpPr/>
          <p:nvPr/>
        </p:nvSpPr>
        <p:spPr>
          <a:xfrm>
            <a:off x="6702970" y="2267325"/>
            <a:ext cx="1978294" cy="1217698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050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5B1BE-C47A-41D0-B292-ACE4D8FF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589727-360D-4144-9A8B-0A9728BAA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A1E9D35-EF3A-419D-9252-873F530A3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" y="3171"/>
            <a:ext cx="5618992" cy="494689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E205B27-B2CE-4AC6-BC46-ACBE688CF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043" y="773150"/>
            <a:ext cx="3055383" cy="3786535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162698DA-4450-43DC-969D-1B0778AFB272}"/>
              </a:ext>
            </a:extLst>
          </p:cNvPr>
          <p:cNvSpPr/>
          <p:nvPr/>
        </p:nvSpPr>
        <p:spPr>
          <a:xfrm>
            <a:off x="3233802" y="2800068"/>
            <a:ext cx="2390828" cy="166164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348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8475887-39AA-4D28-9CD7-5EFF77D3B9C2}"/>
              </a:ext>
            </a:extLst>
          </p:cNvPr>
          <p:cNvSpPr/>
          <p:nvPr/>
        </p:nvSpPr>
        <p:spPr>
          <a:xfrm>
            <a:off x="5838043" y="773150"/>
            <a:ext cx="3055383" cy="3786535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E668085D-FCD1-47AA-94F0-ECACAC894FAE}"/>
              </a:ext>
            </a:extLst>
          </p:cNvPr>
          <p:cNvSpPr/>
          <p:nvPr/>
        </p:nvSpPr>
        <p:spPr>
          <a:xfrm>
            <a:off x="1603864" y="2343431"/>
            <a:ext cx="1750440" cy="2606633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79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05785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00DDDE-76F7-40FD-81F7-6ED9CE270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51" indent="0">
              <a:buNone/>
            </a:pPr>
            <a:endParaRPr lang="nl-BE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371ADFE-B7AF-4095-9324-ED03EA1A8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00" y="3173"/>
            <a:ext cx="6919308" cy="487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4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95D4B2A-F4E9-475B-BC49-ABE4307B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E11D562-F0A7-4F4F-BA51-E7F7F1162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439D7F7-F717-4F5D-A2FE-DD8CE1B9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278" y="42060"/>
            <a:ext cx="8527445" cy="5059380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3D396634-A2AA-4617-9A53-37FFEAD86C3F}"/>
              </a:ext>
            </a:extLst>
          </p:cNvPr>
          <p:cNvSpPr/>
          <p:nvPr/>
        </p:nvSpPr>
        <p:spPr>
          <a:xfrm>
            <a:off x="6335124" y="833995"/>
            <a:ext cx="2695423" cy="12747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34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77801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845C1D-4ED4-4E66-954D-0CEE3EDB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Hoe volg je kind/tiener met coeliakie op 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20881CC6-3112-4491-8614-28CBA6728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50999" y="1125735"/>
            <a:ext cx="7458392" cy="31203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dirty="0"/>
              <a:t>JPGN • Volume 75, </a:t>
            </a:r>
            <a:r>
              <a:rPr lang="nl-BE" dirty="0" err="1"/>
              <a:t>Number</a:t>
            </a:r>
            <a:r>
              <a:rPr lang="nl-BE" dirty="0"/>
              <a:t> 3, September 2022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F62E97C-3AEE-4F85-891E-E6394DDBB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50" y="1632430"/>
            <a:ext cx="5608685" cy="293973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34320AE-F658-42EE-A3AE-3635A9C04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590" y="1756777"/>
            <a:ext cx="3340810" cy="28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2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C4368-2FC1-48E5-BE8C-9488B0BC4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D53921A-39BA-488E-B0FD-474D0287C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A031E8F-AD0E-4F52-B7C5-905D34507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50" y="200874"/>
            <a:ext cx="7514191" cy="4741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DA7CC3E9-A581-4023-BE0F-084DCE443E0A}"/>
              </a:ext>
            </a:extLst>
          </p:cNvPr>
          <p:cNvSpPr/>
          <p:nvPr/>
        </p:nvSpPr>
        <p:spPr>
          <a:xfrm>
            <a:off x="1654602" y="1461870"/>
            <a:ext cx="1230382" cy="2410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348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8A8D0733-1E1F-4557-8711-12771E3C1DAC}"/>
              </a:ext>
            </a:extLst>
          </p:cNvPr>
          <p:cNvSpPr/>
          <p:nvPr/>
        </p:nvSpPr>
        <p:spPr>
          <a:xfrm>
            <a:off x="5174506" y="1129700"/>
            <a:ext cx="1756781" cy="2410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>
              <a:buClrTx/>
            </a:pPr>
            <a:endParaRPr lang="nl-BE" sz="1348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0730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EEA859-9C34-41B7-ABEC-21C8F50E5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80" y="288569"/>
            <a:ext cx="7876975" cy="827653"/>
          </a:xfrm>
        </p:spPr>
        <p:txBody>
          <a:bodyPr>
            <a:normAutofit fontScale="90000"/>
          </a:bodyPr>
          <a:lstStyle/>
          <a:p>
            <a:r>
              <a:rPr lang="nl-BE" dirty="0"/>
              <a:t>Hoe volg je kind/tiener met coeliakie op 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8CFED9-4AAE-4232-A21F-046E0C666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12051" indent="0">
              <a:buNone/>
            </a:pPr>
            <a:endParaRPr lang="nl-BE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388DDD9-22DF-498C-BEAB-C16EC39F8A27}"/>
              </a:ext>
            </a:extLst>
          </p:cNvPr>
          <p:cNvSpPr txBox="1">
            <a:spLocks/>
          </p:cNvSpPr>
          <p:nvPr/>
        </p:nvSpPr>
        <p:spPr>
          <a:xfrm>
            <a:off x="462274" y="1141879"/>
            <a:ext cx="10502634" cy="4345973"/>
          </a:xfrm>
        </p:spPr>
        <p:txBody>
          <a:bodyPr>
            <a:normAutofit/>
          </a:bodyPr>
          <a:lstStyle>
            <a:lvl1pPr marL="198755" indent="-186690" algn="l" defTabSz="914400" rtl="0" eaLnBrk="1" latinLnBrk="0" hangingPunct="1">
              <a:lnSpc>
                <a:spcPts val="2620"/>
              </a:lnSpc>
              <a:spcBef>
                <a:spcPts val="1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tabLst>
                <a:tab pos="199390" algn="l"/>
              </a:tabLst>
              <a:defRPr lang="en-GB" sz="2200" b="0" i="0" kern="1200" spc="-25" smtClean="0">
                <a:solidFill>
                  <a:srgbClr val="231F20"/>
                </a:solidFill>
                <a:latin typeface="Museo Sans 500" panose="02000000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C0E7D"/>
              </a:buClr>
              <a:buSzPct val="120000"/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Museo Sans 500" panose="02000000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398" dirty="0"/>
              <a:t>In begin elke 4-6 maanden tot normalisatie anti-TTG (dan 12-24 </a:t>
            </a:r>
            <a:r>
              <a:rPr lang="nl-BE" sz="1398" dirty="0" err="1"/>
              <a:t>mnd</a:t>
            </a:r>
            <a:r>
              <a:rPr lang="nl-BE" sz="1398" dirty="0"/>
              <a:t>) door arts (en </a:t>
            </a:r>
            <a:r>
              <a:rPr lang="nl-BE" sz="1398" dirty="0" err="1"/>
              <a:t>dietist</a:t>
            </a:r>
            <a:r>
              <a:rPr lang="nl-BE" sz="1398" dirty="0"/>
              <a:t>) met ervaring</a:t>
            </a:r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endParaRPr lang="nl-BE" sz="1398" dirty="0"/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398" dirty="0" err="1"/>
              <a:t>Anamese</a:t>
            </a:r>
            <a:r>
              <a:rPr lang="nl-BE" sz="1398" dirty="0"/>
              <a:t> + KOZ (GI en extra-intestinale </a:t>
            </a:r>
            <a:r>
              <a:rPr lang="nl-BE" sz="1398" dirty="0" err="1"/>
              <a:t>sympt</a:t>
            </a:r>
            <a:r>
              <a:rPr lang="nl-BE" sz="1398" dirty="0"/>
              <a:t>)</a:t>
            </a:r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endParaRPr lang="nl-BE" sz="1398" dirty="0"/>
          </a:p>
          <a:p>
            <a:pPr marL="198516" indent="-186466" defTabSz="913303">
              <a:lnSpc>
                <a:spcPts val="2617"/>
              </a:lnSpc>
              <a:tabLst>
                <a:tab pos="199151" algn="l"/>
              </a:tabLst>
            </a:pPr>
            <a:r>
              <a:rPr lang="nl-BE" sz="1398" dirty="0"/>
              <a:t>Labo: </a:t>
            </a:r>
          </a:p>
          <a:p>
            <a:pPr marL="684977" lvl="1" indent="-228326" defTabSz="913303">
              <a:spcBef>
                <a:spcPts val="499"/>
              </a:spcBef>
            </a:pPr>
            <a:r>
              <a:rPr lang="nl-BE" sz="1199" dirty="0">
                <a:solidFill>
                  <a:prstClr val="black"/>
                </a:solidFill>
              </a:rPr>
              <a:t>Bij </a:t>
            </a:r>
            <a:r>
              <a:rPr lang="nl-BE" sz="1199" b="1" u="sng" dirty="0">
                <a:solidFill>
                  <a:prstClr val="black"/>
                </a:solidFill>
              </a:rPr>
              <a:t>diagnose</a:t>
            </a:r>
            <a:r>
              <a:rPr lang="nl-BE" sz="1199" dirty="0">
                <a:solidFill>
                  <a:prstClr val="black"/>
                </a:solidFill>
              </a:rPr>
              <a:t>: bloedbeeld + ijzer + </a:t>
            </a:r>
            <a:r>
              <a:rPr lang="nl-BE" sz="1199" dirty="0" err="1">
                <a:solidFill>
                  <a:prstClr val="black"/>
                </a:solidFill>
              </a:rPr>
              <a:t>vitD</a:t>
            </a:r>
            <a:r>
              <a:rPr lang="nl-BE" sz="1199" dirty="0">
                <a:solidFill>
                  <a:prstClr val="black"/>
                </a:solidFill>
              </a:rPr>
              <a:t> + vitB12 + ALT. Verdere controles als afwijkende waarden aanwezig</a:t>
            </a:r>
          </a:p>
          <a:p>
            <a:pPr marL="684977" lvl="1" indent="-228326" defTabSz="913303">
              <a:spcBef>
                <a:spcPts val="499"/>
              </a:spcBef>
            </a:pPr>
            <a:r>
              <a:rPr lang="nl-BE" sz="1199" b="1" u="sng" dirty="0">
                <a:solidFill>
                  <a:prstClr val="black"/>
                </a:solidFill>
              </a:rPr>
              <a:t>Screening</a:t>
            </a:r>
            <a:r>
              <a:rPr lang="nl-BE" sz="1199" dirty="0">
                <a:solidFill>
                  <a:prstClr val="black"/>
                </a:solidFill>
              </a:rPr>
              <a:t> schildklierlijden: TSH en FT4 (afhankelijk van kliniek) </a:t>
            </a:r>
          </a:p>
          <a:p>
            <a:pPr marL="684977" lvl="1" indent="-228326" defTabSz="913303">
              <a:spcBef>
                <a:spcPts val="499"/>
              </a:spcBef>
            </a:pPr>
            <a:r>
              <a:rPr lang="nl-BE" sz="1199" dirty="0">
                <a:solidFill>
                  <a:prstClr val="black"/>
                </a:solidFill>
              </a:rPr>
              <a:t>Therapietrouw: anti-TTG </a:t>
            </a:r>
            <a:r>
              <a:rPr lang="nl-BE" sz="1199" dirty="0" err="1">
                <a:solidFill>
                  <a:prstClr val="black"/>
                </a:solidFill>
              </a:rPr>
              <a:t>IgA</a:t>
            </a:r>
            <a:r>
              <a:rPr lang="nl-BE" sz="1199" dirty="0">
                <a:solidFill>
                  <a:prstClr val="black"/>
                </a:solidFill>
              </a:rPr>
              <a:t> (als </a:t>
            </a:r>
            <a:r>
              <a:rPr lang="nl-BE" sz="1199" dirty="0" err="1">
                <a:solidFill>
                  <a:prstClr val="black"/>
                </a:solidFill>
              </a:rPr>
              <a:t>IgA</a:t>
            </a:r>
            <a:r>
              <a:rPr lang="nl-BE" sz="1199" dirty="0">
                <a:solidFill>
                  <a:prstClr val="black"/>
                </a:solidFill>
              </a:rPr>
              <a:t> deficiënt dan IgG tests)</a:t>
            </a:r>
          </a:p>
        </p:txBody>
      </p:sp>
    </p:spTree>
    <p:extLst>
      <p:ext uri="{BB962C8B-B14F-4D97-AF65-F5344CB8AC3E}">
        <p14:creationId xmlns:p14="http://schemas.microsoft.com/office/powerpoint/2010/main" val="17499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5C27E-B98A-4A01-B25D-9F67541E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513" y="60251"/>
            <a:ext cx="7876975" cy="827653"/>
          </a:xfrm>
        </p:spPr>
        <p:txBody>
          <a:bodyPr>
            <a:noAutofit/>
          </a:bodyPr>
          <a:lstStyle/>
          <a:p>
            <a:r>
              <a:rPr lang="nl-BE" sz="2397" b="0" dirty="0">
                <a:latin typeface="Calibri" panose="020F0502020204030204" pitchFamily="34" charset="0"/>
              </a:rPr>
              <a:t>Huidige richtlijnen voor de diagnostiek van coeliakie bij kinderen </a:t>
            </a:r>
            <a:endParaRPr lang="nl-BE" sz="239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A32C8D-647E-4A07-BDB8-2DEF1A058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11" y="887904"/>
            <a:ext cx="7058835" cy="3662603"/>
          </a:xfrm>
        </p:spPr>
        <p:txBody>
          <a:bodyPr>
            <a:normAutofit fontScale="55000" lnSpcReduction="20000"/>
          </a:bodyPr>
          <a:lstStyle/>
          <a:p>
            <a:r>
              <a:rPr lang="nl-BE" sz="2897" b="1" dirty="0">
                <a:solidFill>
                  <a:schemeClr val="tx1"/>
                </a:solidFill>
              </a:rPr>
              <a:t>Wat moet je doen bij afwijkende anti-TTG </a:t>
            </a:r>
            <a:r>
              <a:rPr lang="nl-BE" sz="2897" b="1" dirty="0" err="1">
                <a:solidFill>
                  <a:schemeClr val="tx1"/>
                </a:solidFill>
              </a:rPr>
              <a:t>IgA</a:t>
            </a:r>
            <a:r>
              <a:rPr lang="nl-BE" sz="2897" b="1" dirty="0">
                <a:solidFill>
                  <a:schemeClr val="tx1"/>
                </a:solidFill>
              </a:rPr>
              <a:t> ?</a:t>
            </a:r>
          </a:p>
          <a:p>
            <a:pPr lvl="1"/>
            <a:r>
              <a:rPr lang="nl-BE" sz="2197" dirty="0"/>
              <a:t>Sterk gestegen, maar niet &gt; 10x ULN = </a:t>
            </a:r>
            <a:r>
              <a:rPr lang="nl-BE" sz="2197" b="1" dirty="0"/>
              <a:t>ALTIJD</a:t>
            </a:r>
            <a:r>
              <a:rPr lang="nl-BE" sz="2197" dirty="0"/>
              <a:t> </a:t>
            </a:r>
            <a:r>
              <a:rPr lang="nl-BE" sz="2197" b="1" dirty="0"/>
              <a:t>SCOPIE (met glutenbevattend dieet)</a:t>
            </a:r>
          </a:p>
          <a:p>
            <a:pPr lvl="1"/>
            <a:r>
              <a:rPr lang="nl-BE" sz="2197" dirty="0"/>
              <a:t>&gt; 10x ULN </a:t>
            </a:r>
            <a:r>
              <a:rPr lang="nl-BE" sz="2197" dirty="0">
                <a:sym typeface="Wingdings" panose="05000000000000000000" pitchFamily="2" charset="2"/>
              </a:rPr>
              <a:t> </a:t>
            </a:r>
            <a:r>
              <a:rPr lang="nl-BE" sz="2197" dirty="0"/>
              <a:t> </a:t>
            </a:r>
            <a:r>
              <a:rPr lang="nl-BE" sz="2197" dirty="0" err="1">
                <a:highlight>
                  <a:srgbClr val="FFFF00"/>
                </a:highlight>
              </a:rPr>
              <a:t>endomysium</a:t>
            </a:r>
            <a:r>
              <a:rPr lang="nl-BE" sz="2197" dirty="0">
                <a:highlight>
                  <a:srgbClr val="FFFF00"/>
                </a:highlight>
              </a:rPr>
              <a:t> antistoffen </a:t>
            </a:r>
            <a:r>
              <a:rPr lang="nl-BE" sz="2197" dirty="0"/>
              <a:t>aanvragen </a:t>
            </a:r>
            <a:r>
              <a:rPr lang="nl-BE" sz="2197" dirty="0">
                <a:sym typeface="Wingdings" panose="05000000000000000000" pitchFamily="2" charset="2"/>
              </a:rPr>
              <a:t> </a:t>
            </a:r>
            <a:r>
              <a:rPr lang="nl-BE" sz="2197" dirty="0">
                <a:solidFill>
                  <a:srgbClr val="FF0000"/>
                </a:solidFill>
                <a:highlight>
                  <a:srgbClr val="FFFF00"/>
                </a:highlight>
              </a:rPr>
              <a:t>“no </a:t>
            </a:r>
            <a:r>
              <a:rPr lang="nl-BE" sz="2197" dirty="0" err="1">
                <a:solidFill>
                  <a:srgbClr val="FF0000"/>
                </a:solidFill>
                <a:highlight>
                  <a:srgbClr val="FFFF00"/>
                </a:highlight>
              </a:rPr>
              <a:t>biopsy</a:t>
            </a:r>
            <a:r>
              <a:rPr lang="nl-BE" sz="2197" dirty="0">
                <a:solidFill>
                  <a:srgbClr val="FF0000"/>
                </a:solidFill>
                <a:highlight>
                  <a:srgbClr val="FFFF00"/>
                </a:highlight>
              </a:rPr>
              <a:t> approach” </a:t>
            </a:r>
            <a:r>
              <a:rPr lang="nl-BE" sz="2197" b="1" u="sng" dirty="0"/>
              <a:t>mogelijk</a:t>
            </a:r>
            <a:endParaRPr lang="nl-BE" sz="2197" dirty="0"/>
          </a:p>
          <a:p>
            <a:endParaRPr lang="nl-BE" b="1" dirty="0">
              <a:solidFill>
                <a:schemeClr val="tx1"/>
              </a:solidFill>
            </a:endParaRPr>
          </a:p>
          <a:p>
            <a:r>
              <a:rPr lang="nl-BE" sz="2897" b="1" dirty="0">
                <a:solidFill>
                  <a:schemeClr val="tx1"/>
                </a:solidFill>
              </a:rPr>
              <a:t>Is gastroscopie altijd nodig voor diagnose/terugbetaling ?</a:t>
            </a:r>
          </a:p>
          <a:p>
            <a:pPr lvl="1"/>
            <a:r>
              <a:rPr lang="nl-BE" sz="2197" dirty="0"/>
              <a:t>NEE</a:t>
            </a:r>
          </a:p>
          <a:p>
            <a:endParaRPr lang="nl-BE" b="1" dirty="0">
              <a:solidFill>
                <a:schemeClr val="tx1"/>
              </a:solidFill>
            </a:endParaRPr>
          </a:p>
          <a:p>
            <a:r>
              <a:rPr lang="nl-BE" sz="2897" b="1" dirty="0">
                <a:solidFill>
                  <a:schemeClr val="tx1"/>
                </a:solidFill>
              </a:rPr>
              <a:t>Wat als klinisch verdacht voor coeliakie en </a:t>
            </a:r>
            <a:r>
              <a:rPr lang="nl-BE" sz="2897" b="1" dirty="0" err="1">
                <a:solidFill>
                  <a:schemeClr val="tx1"/>
                </a:solidFill>
              </a:rPr>
              <a:t>IgA</a:t>
            </a:r>
            <a:r>
              <a:rPr lang="nl-BE" sz="2897" b="1" dirty="0">
                <a:solidFill>
                  <a:schemeClr val="tx1"/>
                </a:solidFill>
              </a:rPr>
              <a:t> </a:t>
            </a:r>
            <a:r>
              <a:rPr lang="nl-BE" sz="2897" b="1" dirty="0" err="1">
                <a:solidFill>
                  <a:schemeClr val="tx1"/>
                </a:solidFill>
              </a:rPr>
              <a:t>deficientie</a:t>
            </a:r>
            <a:r>
              <a:rPr lang="nl-BE" sz="2897" b="1" dirty="0">
                <a:solidFill>
                  <a:schemeClr val="tx1"/>
                </a:solidFill>
              </a:rPr>
              <a:t> ?</a:t>
            </a:r>
          </a:p>
          <a:p>
            <a:pPr lvl="1"/>
            <a:r>
              <a:rPr lang="nl-BE" sz="2197" dirty="0"/>
              <a:t>anti-</a:t>
            </a:r>
            <a:r>
              <a:rPr lang="nl-BE" sz="2197" dirty="0" err="1"/>
              <a:t>gliadine</a:t>
            </a:r>
            <a:r>
              <a:rPr lang="nl-BE" sz="2197" dirty="0"/>
              <a:t> IgG of anti-TTG IgG of </a:t>
            </a:r>
            <a:r>
              <a:rPr lang="nl-BE" sz="2197" dirty="0" err="1"/>
              <a:t>endomysium</a:t>
            </a:r>
            <a:r>
              <a:rPr lang="nl-BE" sz="2197" dirty="0"/>
              <a:t> antistoffen meten</a:t>
            </a:r>
          </a:p>
          <a:p>
            <a:pPr lvl="1"/>
            <a:r>
              <a:rPr lang="nl-BE" sz="2197" b="1" dirty="0"/>
              <a:t>ALTIJD SCOPIE </a:t>
            </a:r>
            <a:r>
              <a:rPr lang="nl-BE" sz="2197" dirty="0"/>
              <a:t>als afwijkende serologie</a:t>
            </a:r>
          </a:p>
          <a:p>
            <a:endParaRPr lang="nl-BE" b="1" dirty="0">
              <a:solidFill>
                <a:schemeClr val="tx1"/>
              </a:solidFill>
            </a:endParaRPr>
          </a:p>
          <a:p>
            <a:r>
              <a:rPr lang="nl-BE" sz="2897" b="1" dirty="0">
                <a:solidFill>
                  <a:schemeClr val="tx1"/>
                </a:solidFill>
              </a:rPr>
              <a:t>Hoe volg je kind met coeliakie op ?</a:t>
            </a:r>
          </a:p>
          <a:p>
            <a:pPr lvl="1"/>
            <a:r>
              <a:rPr lang="nl-BE" sz="2197" dirty="0"/>
              <a:t>Jaarlijks klinisch + labo (</a:t>
            </a:r>
            <a:r>
              <a:rPr lang="nl-BE" sz="2197" dirty="0" err="1"/>
              <a:t>oa</a:t>
            </a:r>
            <a:r>
              <a:rPr lang="nl-BE" sz="2197" dirty="0"/>
              <a:t> therapietrouw via anti-TTG </a:t>
            </a:r>
            <a:r>
              <a:rPr lang="nl-BE" sz="2197" dirty="0" err="1"/>
              <a:t>IgA</a:t>
            </a:r>
            <a:r>
              <a:rPr lang="nl-BE" sz="2197" dirty="0"/>
              <a:t>)</a:t>
            </a:r>
          </a:p>
          <a:p>
            <a:pPr marL="12051" indent="0">
              <a:buNone/>
            </a:pPr>
            <a:endParaRPr lang="nl-BE" sz="1598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43B66B-1BF1-43DF-B09A-92C86E5B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631" y="2309442"/>
            <a:ext cx="1879877" cy="283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8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8B876-6319-4B9C-9530-8ECD7D92E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7226" y="357880"/>
            <a:ext cx="6849544" cy="1027432"/>
          </a:xfrm>
        </p:spPr>
        <p:txBody>
          <a:bodyPr>
            <a:normAutofit/>
          </a:bodyPr>
          <a:lstStyle/>
          <a:p>
            <a:r>
              <a:rPr lang="nl-BE" sz="3296" dirty="0"/>
              <a:t>7. Voor elk pijntje een medicijntje?</a:t>
            </a:r>
            <a:br>
              <a:rPr lang="nl-BE" sz="3296" dirty="0"/>
            </a:br>
            <a:r>
              <a:rPr lang="nl-BE" sz="3296" dirty="0"/>
              <a:t>Duimen quiz</a:t>
            </a:r>
          </a:p>
        </p:txBody>
      </p:sp>
      <p:pic>
        <p:nvPicPr>
          <p:cNvPr id="2050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6B71FCED-AFD2-22D0-501C-E5E3DFCE9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0" b="19864"/>
          <a:stretch/>
        </p:blipFill>
        <p:spPr bwMode="auto">
          <a:xfrm>
            <a:off x="1742407" y="1385312"/>
            <a:ext cx="5659183" cy="212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BC0BCF2F-B45E-7EB1-A457-E92263431B6E}"/>
              </a:ext>
            </a:extLst>
          </p:cNvPr>
          <p:cNvSpPr txBox="1">
            <a:spLocks/>
          </p:cNvSpPr>
          <p:nvPr/>
        </p:nvSpPr>
        <p:spPr>
          <a:xfrm>
            <a:off x="1147228" y="3909948"/>
            <a:ext cx="6849544" cy="824482"/>
          </a:xfrm>
          <a:prstGeom prst="rect">
            <a:avLst/>
          </a:prstGeom>
        </p:spPr>
        <p:txBody>
          <a:bodyPr vert="horz" lIns="68495" tIns="34248" rIns="68495" bIns="34248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3303">
              <a:buClrTx/>
            </a:pPr>
            <a:r>
              <a:rPr lang="nl-BE" sz="2397" b="1" dirty="0" err="1">
                <a:solidFill>
                  <a:prstClr val="white"/>
                </a:solidFill>
                <a:latin typeface="Calibri Light" panose="020F0302020204030204"/>
              </a:rPr>
              <a:t>Dr</a:t>
            </a:r>
            <a:r>
              <a:rPr lang="nl-BE" sz="2397" b="1" dirty="0">
                <a:solidFill>
                  <a:prstClr val="white"/>
                </a:solidFill>
                <a:latin typeface="Calibri Light" panose="020F0302020204030204"/>
              </a:rPr>
              <a:t> Sara David</a:t>
            </a:r>
            <a:br>
              <a:rPr lang="nl-BE" sz="2397" b="1" dirty="0">
                <a:solidFill>
                  <a:prstClr val="white"/>
                </a:solidFill>
                <a:latin typeface="Calibri Light" panose="020F0302020204030204"/>
              </a:rPr>
            </a:br>
            <a:r>
              <a:rPr lang="nl-BE" sz="2397" b="1" dirty="0">
                <a:solidFill>
                  <a:prstClr val="white"/>
                </a:solidFill>
                <a:latin typeface="Calibri Light" panose="020F0302020204030204"/>
              </a:rPr>
              <a:t>Kinderartsen Vitaz</a:t>
            </a:r>
            <a:endParaRPr lang="nl-BE" sz="3296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70020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>
                <a:solidFill>
                  <a:srgbClr val="CC0000"/>
                </a:solidFill>
              </a:rPr>
              <a:t>Voor elk pijntje een medicijntje?</a:t>
            </a:r>
            <a:endParaRPr lang="nl-BE" sz="224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Simethicon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Infacol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®)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kolieken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een overigens gezonde zuigeling van 6 weken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35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/>
              <a:t>Lactobacillus</a:t>
            </a:r>
            <a:r>
              <a:rPr lang="nl-BE" sz="2697" dirty="0"/>
              <a:t> </a:t>
            </a:r>
            <a:r>
              <a:rPr lang="nl-BE" sz="2697" dirty="0" err="1"/>
              <a:t>reuteri</a:t>
            </a:r>
            <a:r>
              <a:rPr lang="nl-BE" sz="2697" dirty="0"/>
              <a:t> (</a:t>
            </a:r>
            <a:r>
              <a:rPr lang="nl-BE" sz="2697" dirty="0" err="1"/>
              <a:t>Protectis</a:t>
            </a:r>
            <a:r>
              <a:rPr lang="nl-BE" sz="2697" dirty="0"/>
              <a:t> ®)</a:t>
            </a:r>
          </a:p>
          <a:p>
            <a:pPr marL="0" indent="0" algn="ctr">
              <a:buNone/>
            </a:pPr>
            <a:r>
              <a:rPr lang="nl-BE" sz="2697" dirty="0"/>
              <a:t>bij kolieken</a:t>
            </a:r>
          </a:p>
          <a:p>
            <a:pPr marL="0" indent="0" algn="ctr">
              <a:buNone/>
            </a:pPr>
            <a:r>
              <a:rPr lang="nl-BE" sz="2697" dirty="0"/>
              <a:t>bij een overigens gezonde zuigeling van 6 weken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283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>
                <a:solidFill>
                  <a:srgbClr val="CC0000"/>
                </a:solidFill>
              </a:rPr>
              <a:t>Voor elk pijntje een medicijntje?</a:t>
            </a:r>
            <a:endParaRPr lang="nl-BE" sz="224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Probiotica</a:t>
            </a:r>
            <a:endParaRPr lang="nl-BE" sz="2697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functionele buikpijn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een overigens gezond kind van 8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5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/>
              <a:t>Pepermuntolie (</a:t>
            </a:r>
            <a:r>
              <a:rPr lang="nl-BE" sz="2697" dirty="0" err="1"/>
              <a:t>Tempocol</a:t>
            </a:r>
            <a:r>
              <a:rPr lang="nl-BE" sz="2697" dirty="0"/>
              <a:t>®)</a:t>
            </a:r>
          </a:p>
          <a:p>
            <a:pPr marL="0" indent="0" algn="ctr">
              <a:buNone/>
            </a:pPr>
            <a:r>
              <a:rPr lang="nl-BE" sz="2697" dirty="0"/>
              <a:t>bij functionele buikpijn/IBS</a:t>
            </a:r>
          </a:p>
          <a:p>
            <a:pPr marL="0" indent="0" algn="ctr">
              <a:buNone/>
            </a:pPr>
            <a:r>
              <a:rPr lang="nl-BE" sz="2697" dirty="0"/>
              <a:t>bij een overigens gezond kind van 10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129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>
                <a:solidFill>
                  <a:srgbClr val="CC0000"/>
                </a:solidFill>
              </a:rPr>
              <a:t>Voor elk pijntje een medicijntje?</a:t>
            </a:r>
            <a:endParaRPr lang="nl-BE" sz="224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Psyllium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vlozaad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, wateroplosbaar vezelsupplement)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prikkelbare darm syndroom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een overigens gezond kind van 6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57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/>
              <a:t>Buscopan</a:t>
            </a:r>
            <a:r>
              <a:rPr lang="nl-BE" sz="2697" dirty="0"/>
              <a:t>® </a:t>
            </a:r>
            <a:r>
              <a:rPr lang="nl-BE" sz="2697" dirty="0" err="1"/>
              <a:t>buthylhyoscine</a:t>
            </a:r>
            <a:endParaRPr lang="nl-BE" sz="2697" dirty="0"/>
          </a:p>
          <a:p>
            <a:pPr marL="0" indent="0" algn="ctr">
              <a:buNone/>
            </a:pPr>
            <a:r>
              <a:rPr lang="nl-BE" sz="2697" dirty="0"/>
              <a:t>bij functionele buikpijn</a:t>
            </a:r>
          </a:p>
          <a:p>
            <a:pPr marL="0" indent="0" algn="ctr">
              <a:buNone/>
            </a:pPr>
            <a:r>
              <a:rPr lang="nl-BE" sz="2697" dirty="0"/>
              <a:t>bij een overigens gezond kind van 8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262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>
                <a:solidFill>
                  <a:srgbClr val="CC0000"/>
                </a:solidFill>
              </a:rPr>
              <a:t>Voor elk pijntje een medicijntje?</a:t>
            </a:r>
            <a:endParaRPr lang="nl-BE" sz="224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Duspatalin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 ® </a:t>
            </a: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mebeverine</a:t>
            </a:r>
            <a:endParaRPr lang="nl-BE" sz="2697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functionele buikpijn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een overigens gezond kind van 12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0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/>
              <a:t>Racecadotril</a:t>
            </a:r>
            <a:r>
              <a:rPr lang="nl-BE" sz="2697" dirty="0"/>
              <a:t> (</a:t>
            </a:r>
            <a:r>
              <a:rPr lang="nl-BE" sz="2697" dirty="0" err="1"/>
              <a:t>Tiorfix</a:t>
            </a:r>
            <a:r>
              <a:rPr lang="nl-BE" sz="2697" dirty="0"/>
              <a:t> ®)</a:t>
            </a:r>
          </a:p>
          <a:p>
            <a:pPr marL="0" indent="0" algn="ctr">
              <a:buNone/>
            </a:pPr>
            <a:r>
              <a:rPr lang="nl-BE" sz="2697" dirty="0"/>
              <a:t>bij acute enteritis</a:t>
            </a:r>
          </a:p>
          <a:p>
            <a:pPr marL="0" indent="0" algn="ctr">
              <a:buNone/>
            </a:pPr>
            <a:r>
              <a:rPr lang="nl-BE" sz="2697" dirty="0"/>
              <a:t>bij een overigens gezond kind van 3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876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>
                <a:solidFill>
                  <a:srgbClr val="CC0000"/>
                </a:solidFill>
              </a:rPr>
              <a:t>Voor elk pijntje een medicijntje?</a:t>
            </a:r>
            <a:endParaRPr lang="nl-BE" sz="2247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Gelatinetannaat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697" dirty="0" err="1">
                <a:solidFill>
                  <a:schemeClr val="accent1">
                    <a:lumMod val="75000"/>
                  </a:schemeClr>
                </a:solidFill>
              </a:rPr>
              <a:t>Tasectan</a:t>
            </a: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 ®)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acute gastro-enteritis</a:t>
            </a:r>
          </a:p>
          <a:p>
            <a:pPr marL="0" indent="0" algn="ctr">
              <a:buNone/>
            </a:pPr>
            <a:r>
              <a:rPr lang="nl-BE" sz="2697" dirty="0">
                <a:solidFill>
                  <a:schemeClr val="accent1">
                    <a:lumMod val="75000"/>
                  </a:schemeClr>
                </a:solidFill>
              </a:rPr>
              <a:t>bij een overigens gezond kind van 3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98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118" y="270845"/>
            <a:ext cx="6429764" cy="992946"/>
          </a:xfrm>
        </p:spPr>
        <p:txBody>
          <a:bodyPr>
            <a:normAutofit/>
          </a:bodyPr>
          <a:lstStyle/>
          <a:p>
            <a:pPr algn="ctr"/>
            <a:r>
              <a:rPr lang="nl-BE" sz="2247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370702"/>
            <a:ext cx="7876975" cy="1494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697" dirty="0"/>
              <a:t>Loperamide (</a:t>
            </a:r>
            <a:r>
              <a:rPr lang="nl-BE" sz="2697" dirty="0" err="1"/>
              <a:t>Imodium</a:t>
            </a:r>
            <a:r>
              <a:rPr lang="nl-BE" sz="2697" dirty="0"/>
              <a:t> ®)</a:t>
            </a:r>
          </a:p>
          <a:p>
            <a:pPr marL="0" indent="0" algn="ctr">
              <a:buNone/>
            </a:pPr>
            <a:r>
              <a:rPr lang="nl-BE" sz="2697" dirty="0"/>
              <a:t>bij acute gastro-enteritis</a:t>
            </a:r>
          </a:p>
          <a:p>
            <a:pPr marL="0" indent="0" algn="ctr">
              <a:buNone/>
            </a:pPr>
            <a:r>
              <a:rPr lang="nl-BE" sz="2697" dirty="0"/>
              <a:t>bij een overigens gezond kind van 3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72" y="2972214"/>
            <a:ext cx="2140482" cy="14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6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E57F96-EAF7-47DD-970A-72439FBF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4" y="288569"/>
            <a:ext cx="7876975" cy="827653"/>
          </a:xfrm>
        </p:spPr>
        <p:txBody>
          <a:bodyPr>
            <a:normAutofit fontScale="90000"/>
          </a:bodyPr>
          <a:lstStyle/>
          <a:p>
            <a:r>
              <a:rPr lang="nl-BE" sz="3296" b="0" dirty="0"/>
              <a:t>8. Gastroscopie bij kinderen: indicatie  - praktisch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A5782A-97B7-4D22-9BDA-818DEA1DC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51" indent="0">
              <a:buNone/>
            </a:pP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19760C4-F8DD-40A3-81ED-8F07F5AF5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016" y="1506265"/>
            <a:ext cx="2855705" cy="194727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6AD7935-4999-4F53-A27D-8FA311B1C302}"/>
              </a:ext>
            </a:extLst>
          </p:cNvPr>
          <p:cNvSpPr txBox="1"/>
          <p:nvPr/>
        </p:nvSpPr>
        <p:spPr>
          <a:xfrm>
            <a:off x="265205" y="1475189"/>
            <a:ext cx="5372279" cy="1629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Hoe verloopt een gastroscopie bij kinderen ?</a:t>
            </a: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9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Indicaties voor gastroscopie ?</a:t>
            </a: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9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Hoe praktisch inplannen ?</a:t>
            </a:r>
          </a:p>
        </p:txBody>
      </p:sp>
    </p:spTree>
    <p:extLst>
      <p:ext uri="{BB962C8B-B14F-4D97-AF65-F5344CB8AC3E}">
        <p14:creationId xmlns:p14="http://schemas.microsoft.com/office/powerpoint/2010/main" val="3586427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FC4F39-9AD4-4435-8F53-74512A1A9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A96D985-6D45-42EA-A833-39E19C316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879" y="3171"/>
            <a:ext cx="4986242" cy="513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E59522-7374-4836-8435-20C0E12BD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5273" y="136357"/>
            <a:ext cx="3519905" cy="3640010"/>
          </a:xfrm>
        </p:spPr>
        <p:txBody>
          <a:bodyPr/>
          <a:lstStyle/>
          <a:p>
            <a:r>
              <a:rPr lang="nl-BE" sz="1998" dirty="0"/>
              <a:t>Nuchter vanaf 08u</a:t>
            </a:r>
          </a:p>
          <a:p>
            <a:r>
              <a:rPr lang="nl-BE" sz="1998" dirty="0"/>
              <a:t>Aanmelding 11u45</a:t>
            </a:r>
          </a:p>
          <a:p>
            <a:r>
              <a:rPr lang="nl-BE" sz="1998" dirty="0"/>
              <a:t>Dinsdag om de 2 weken</a:t>
            </a:r>
          </a:p>
          <a:p>
            <a:r>
              <a:rPr lang="nl-BE" sz="1998" dirty="0"/>
              <a:t>Kinderdagziekenhuis</a:t>
            </a:r>
          </a:p>
          <a:p>
            <a:endParaRPr lang="nl-BE" sz="1998" dirty="0"/>
          </a:p>
          <a:p>
            <a:r>
              <a:rPr lang="nl-BE" sz="1998" dirty="0"/>
              <a:t>Narcose (</a:t>
            </a:r>
            <a:r>
              <a:rPr lang="nl-BE" sz="1998" dirty="0" err="1"/>
              <a:t>prosa</a:t>
            </a:r>
            <a:r>
              <a:rPr lang="nl-BE" sz="1998" dirty="0"/>
              <a:t> vooraf ?)</a:t>
            </a:r>
          </a:p>
          <a:p>
            <a:r>
              <a:rPr lang="nl-BE" sz="1998" dirty="0"/>
              <a:t>Kind tem 14 jaar 11 maanden</a:t>
            </a:r>
          </a:p>
          <a:p>
            <a:endParaRPr lang="nl-BE" sz="1998" dirty="0"/>
          </a:p>
          <a:p>
            <a:pPr marL="0" indent="0">
              <a:buNone/>
            </a:pPr>
            <a:r>
              <a:rPr lang="nl-BE" sz="1998" i="1" dirty="0"/>
              <a:t>15-18 jaar = als kind gekend/chronische ziekte</a:t>
            </a:r>
          </a:p>
          <a:p>
            <a:pPr marL="0" indent="0">
              <a:buNone/>
            </a:pPr>
            <a:endParaRPr lang="nl-BE" sz="1998" i="1" dirty="0"/>
          </a:p>
          <a:p>
            <a:pPr marL="0" indent="0">
              <a:buNone/>
            </a:pPr>
            <a:r>
              <a:rPr lang="nl-BE" sz="1998" i="1" dirty="0"/>
              <a:t>&gt;18 jaar = als verlengd minderjarig</a:t>
            </a:r>
          </a:p>
          <a:p>
            <a:endParaRPr lang="nl-BE" sz="1998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312CFC6-91DF-4F40-82C2-CE91D458E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" y="1"/>
            <a:ext cx="52368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43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F20882-0434-45E1-8242-C701C4303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51" indent="0">
              <a:buNone/>
            </a:pP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C8727BD-D7FC-4521-AB77-97BFFAF27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925" y="2419538"/>
            <a:ext cx="4338044" cy="244343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B653BDB-874B-40E0-9852-73FA52D7CD92}"/>
              </a:ext>
            </a:extLst>
          </p:cNvPr>
          <p:cNvSpPr txBox="1"/>
          <p:nvPr/>
        </p:nvSpPr>
        <p:spPr>
          <a:xfrm>
            <a:off x="5638" y="592993"/>
            <a:ext cx="9132725" cy="1936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303">
              <a:buClrTx/>
            </a:pPr>
            <a:r>
              <a:rPr lang="nl-BE" sz="4794" kern="1200" dirty="0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PROSA</a:t>
            </a:r>
            <a:endParaRPr lang="nl-BE" sz="1798" kern="1200" dirty="0">
              <a:solidFill>
                <a:srgbClr val="CC0E7D"/>
              </a:solidFill>
              <a:latin typeface="MuseoSans-900"/>
              <a:ea typeface="+mn-ea"/>
              <a:cs typeface="+mn-cs"/>
            </a:endParaRPr>
          </a:p>
          <a:p>
            <a:pPr defTabSz="913303">
              <a:buClrTx/>
            </a:pPr>
            <a:endParaRPr lang="nl-BE" sz="1798" kern="1200" dirty="0">
              <a:solidFill>
                <a:srgbClr val="CC0E7D"/>
              </a:solidFill>
              <a:latin typeface="MuseoSans-900"/>
              <a:ea typeface="+mn-ea"/>
              <a:cs typeface="+mn-cs"/>
            </a:endParaRPr>
          </a:p>
          <a:p>
            <a:pPr marL="456651" lvl="1" defTabSz="913303">
              <a:buClrTx/>
            </a:pPr>
            <a:r>
              <a:rPr lang="nl-BE" sz="1798" kern="1200" dirty="0" err="1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PROcedurele</a:t>
            </a:r>
            <a:r>
              <a:rPr lang="nl-BE" sz="1798" kern="1200" dirty="0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 </a:t>
            </a:r>
            <a:r>
              <a:rPr lang="nl-BE" sz="1798" kern="1200" dirty="0" err="1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SEdatie</a:t>
            </a:r>
            <a:r>
              <a:rPr lang="nl-BE" sz="1798" kern="1200" dirty="0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 en Analgesie </a:t>
            </a:r>
          </a:p>
          <a:p>
            <a:pPr marL="456651" lvl="1" defTabSz="913303">
              <a:buClrTx/>
            </a:pPr>
            <a:r>
              <a:rPr lang="nl-BE" sz="1798" kern="1200" dirty="0">
                <a:solidFill>
                  <a:srgbClr val="CC0E7D"/>
                </a:solidFill>
                <a:latin typeface="MuseoSans-900"/>
                <a:ea typeface="+mn-ea"/>
                <a:cs typeface="+mn-cs"/>
              </a:rPr>
              <a:t>Als baby- en kindvriendelijk ziekenhuis streven we naar maximale angst- en pijnbestrijding</a:t>
            </a:r>
          </a:p>
          <a:p>
            <a:pPr marL="456651" lvl="1" defTabSz="913303">
              <a:buClrTx/>
            </a:pPr>
            <a:r>
              <a:rPr lang="nl-BE" sz="1798" kern="1200" dirty="0">
                <a:solidFill>
                  <a:srgbClr val="CC0E7D"/>
                </a:solidFill>
                <a:latin typeface="MuseoSans-90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prosa@vitaz.be</a:t>
            </a:r>
            <a:endParaRPr lang="nl-BE" sz="1798" kern="1200" dirty="0">
              <a:solidFill>
                <a:srgbClr val="CC0E7D"/>
              </a:solidFill>
              <a:latin typeface="MuseoSans-9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87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CB00-A817-4500-B837-098A8777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62" y="212463"/>
            <a:ext cx="7876975" cy="827653"/>
          </a:xfrm>
        </p:spPr>
        <p:txBody>
          <a:bodyPr/>
          <a:lstStyle/>
          <a:p>
            <a:r>
              <a:rPr lang="nl-BE" dirty="0"/>
              <a:t>Indicaties voor gastroscopie 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C64334-4341-477D-B137-6BD39C38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nl-BE" dirty="0"/>
          </a:p>
          <a:p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4F19B6A-E203-4C55-B297-A819E2361297}"/>
              </a:ext>
            </a:extLst>
          </p:cNvPr>
          <p:cNvSpPr txBox="1"/>
          <p:nvPr/>
        </p:nvSpPr>
        <p:spPr>
          <a:xfrm>
            <a:off x="462274" y="1040116"/>
            <a:ext cx="8599983" cy="2858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Oesofagitis / gastritis </a:t>
            </a: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7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Verdenking op </a:t>
            </a:r>
            <a:r>
              <a:rPr lang="nl-BE" sz="1798" kern="1200" dirty="0" err="1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H.pylori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 gastritis</a:t>
            </a: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7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Coeliakie</a:t>
            </a:r>
          </a:p>
          <a:p>
            <a:pPr marL="742058" lvl="1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No </a:t>
            </a:r>
            <a:r>
              <a:rPr lang="nl-BE" sz="1798" kern="1200" dirty="0" err="1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biopsy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 aanpak 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nl-BE" sz="1798" kern="1200" dirty="0">
                <a:solidFill>
                  <a:prstClr val="black"/>
                </a:solidFill>
                <a:highlight>
                  <a:srgbClr val="FFFF00"/>
                </a:highlight>
                <a:latin typeface="MuseoSans-900"/>
                <a:ea typeface="+mn-ea"/>
                <a:cs typeface="+mn-cs"/>
                <a:sym typeface="Wingdings" panose="05000000000000000000" pitchFamily="2" charset="2"/>
              </a:rPr>
              <a:t>amper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  <a:sym typeface="Wingdings" panose="05000000000000000000" pitchFamily="2" charset="2"/>
              </a:rPr>
              <a:t> nog gastroscopie nodig !</a:t>
            </a:r>
          </a:p>
          <a:p>
            <a:pPr marL="742058" lvl="1" indent="-285407" defTabSz="913303">
              <a:buClrTx/>
              <a:buFont typeface="Arial" panose="020B0604020202020204" pitchFamily="34" charset="0"/>
              <a:buChar char="•"/>
            </a:pPr>
            <a:endParaRPr lang="nl-BE" sz="17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798" kern="1200" dirty="0">
              <a:solidFill>
                <a:prstClr val="white"/>
              </a:solidFill>
              <a:latin typeface="MuseoSans-900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Diagnose IBD ?  </a:t>
            </a:r>
          </a:p>
          <a:p>
            <a:pPr marL="742058" lvl="1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black"/>
                </a:solidFill>
                <a:highlight>
                  <a:srgbClr val="FFFF00"/>
                </a:highlight>
                <a:latin typeface="MuseoSans-900"/>
                <a:ea typeface="+mn-ea"/>
                <a:cs typeface="+mn-cs"/>
              </a:rPr>
              <a:t>NEE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 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nl-BE" sz="1798" kern="1200" dirty="0" err="1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gastro-coloscopie</a:t>
            </a:r>
            <a:r>
              <a:rPr lang="nl-BE" sz="1798" kern="1200" dirty="0">
                <a:solidFill>
                  <a:prstClr val="white"/>
                </a:solidFill>
                <a:latin typeface="MuseoSans-900"/>
                <a:ea typeface="+mn-ea"/>
                <a:cs typeface="+mn-cs"/>
              </a:rPr>
              <a:t> = universitair</a:t>
            </a:r>
          </a:p>
        </p:txBody>
      </p:sp>
    </p:spTree>
    <p:extLst>
      <p:ext uri="{BB962C8B-B14F-4D97-AF65-F5344CB8AC3E}">
        <p14:creationId xmlns:p14="http://schemas.microsoft.com/office/powerpoint/2010/main" val="3398384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96C87F-4604-453D-92E2-467641091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56" y="364675"/>
            <a:ext cx="7876975" cy="827653"/>
          </a:xfrm>
        </p:spPr>
        <p:txBody>
          <a:bodyPr/>
          <a:lstStyle/>
          <a:p>
            <a:r>
              <a:rPr lang="nl-BE" dirty="0"/>
              <a:t>Hoe praktisch inplannen 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3F2941-54AD-4AFE-8262-F865C1C46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079483-A678-4E67-8226-C295B24CC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186" y="2764392"/>
            <a:ext cx="3947696" cy="221896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EFA6167-CD10-4EFB-817E-E02B11B6077C}"/>
              </a:ext>
            </a:extLst>
          </p:cNvPr>
          <p:cNvSpPr txBox="1"/>
          <p:nvPr/>
        </p:nvSpPr>
        <p:spPr>
          <a:xfrm>
            <a:off x="310061" y="1108410"/>
            <a:ext cx="8295559" cy="1475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Graag eerst consult bij Koen Vanlede of Joke Thijs</a:t>
            </a:r>
          </a:p>
          <a:p>
            <a:pPr defTabSz="913303">
              <a:buClrTx/>
            </a:pP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Aanmelding via </a:t>
            </a:r>
          </a:p>
          <a:p>
            <a:pPr marL="456651" lvl="1"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03 760 76 15</a:t>
            </a:r>
          </a:p>
          <a:p>
            <a:pPr marL="456651" lvl="1"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kindergeneeskunde@vitaz.be</a:t>
            </a:r>
          </a:p>
        </p:txBody>
      </p:sp>
    </p:spTree>
    <p:extLst>
      <p:ext uri="{BB962C8B-B14F-4D97-AF65-F5344CB8AC3E}">
        <p14:creationId xmlns:p14="http://schemas.microsoft.com/office/powerpoint/2010/main" val="422627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631475-067A-4DB2-8EE0-A818203F0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969" y="136357"/>
            <a:ext cx="7876975" cy="827653"/>
          </a:xfrm>
        </p:spPr>
        <p:txBody>
          <a:bodyPr>
            <a:normAutofit fontScale="90000"/>
          </a:bodyPr>
          <a:lstStyle/>
          <a:p>
            <a:r>
              <a:rPr lang="nl-BE" b="0" dirty="0"/>
              <a:t>Gastroscopie bij kinderen: indicatie  - praktisch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EF13EB-46DA-4AD6-8CDA-952FF64B1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945ED81-728E-44EA-8B71-F219FAF8DA0A}"/>
              </a:ext>
            </a:extLst>
          </p:cNvPr>
          <p:cNvSpPr txBox="1"/>
          <p:nvPr/>
        </p:nvSpPr>
        <p:spPr>
          <a:xfrm>
            <a:off x="793970" y="1472078"/>
            <a:ext cx="7050591" cy="3811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Hoe verloopt een gastroscopie bij kinderen ?</a:t>
            </a: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infobrochure</a:t>
            </a: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endParaRPr lang="nl-BE" sz="1998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Indicaties voor gastroscopie ?</a:t>
            </a: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gastritis/oesofagitis – refractair PPI</a:t>
            </a: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niet voor IBD, zelden voor coeliakie</a:t>
            </a:r>
          </a:p>
          <a:p>
            <a:pPr defTabSz="913303">
              <a:buClrTx/>
            </a:pP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285407" indent="-285407" defTabSz="913303">
              <a:buClrTx/>
              <a:buFont typeface="Arial" panose="020B0604020202020204" pitchFamily="34" charset="0"/>
              <a:buChar char="•"/>
            </a:pPr>
            <a:r>
              <a:rPr lang="nl-BE" sz="1998" b="1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Hoe praktisch inplannen ?</a:t>
            </a: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</a:t>
            </a: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2"/>
              </a:rPr>
              <a:t>kindergeneeskunde@vitaz.be</a:t>
            </a: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Graag vooraf bij Joke Thijs – Koen Vanlede</a:t>
            </a:r>
          </a:p>
          <a:p>
            <a:pPr defTabSz="913303">
              <a:buClrTx/>
            </a:pP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defTabSz="913303">
              <a:buClrTx/>
            </a:pP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C1DF8EB-46F5-4E37-91E3-14529AFC2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631" y="2309442"/>
            <a:ext cx="1879877" cy="283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2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577725" y="2096088"/>
            <a:ext cx="7728359" cy="82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12" tIns="45644" rIns="91312" bIns="45644" anchor="t" anchorCtr="0">
            <a:normAutofit fontScale="90000"/>
          </a:bodyPr>
          <a:lstStyle/>
          <a:p>
            <a:pPr marL="12685" algn="just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nl" sz="4395" dirty="0"/>
              <a:t>9. Frenulotomie / frenectomie</a:t>
            </a:r>
            <a:endParaRPr sz="4395" dirty="0"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1760964" y="4445861"/>
            <a:ext cx="6545120" cy="52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12" tIns="45644" rIns="91312" bIns="45644" anchor="t" anchorCtr="0">
            <a:noAutofit/>
          </a:bodyPr>
          <a:lstStyle/>
          <a:p>
            <a:pPr algn="r">
              <a:lnSpc>
                <a:spcPct val="145555"/>
              </a:lnSpc>
              <a:spcBef>
                <a:spcPts val="0"/>
              </a:spcBef>
              <a:buSzPts val="2160"/>
            </a:pPr>
            <a:r>
              <a:rPr lang="nl-BE" sz="1798" dirty="0"/>
              <a:t>Dr. Michaëla Maes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183318" y="806729"/>
            <a:ext cx="8415710" cy="4037815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Autofit/>
          </a:bodyPr>
          <a:lstStyle/>
          <a:p>
            <a:pPr>
              <a:buChar char="-"/>
            </a:pPr>
            <a:r>
              <a:rPr lang="nl" sz="1598" dirty="0"/>
              <a:t>vliesje tussen de tong en de mondbodem dat te strak is of te ver naar voren doorloopt waardoor ankyloglossie</a:t>
            </a:r>
            <a:endParaRPr sz="1598" dirty="0"/>
          </a:p>
          <a:p>
            <a:pPr>
              <a:buChar char="-"/>
            </a:pPr>
            <a:r>
              <a:rPr lang="nl" sz="1598" dirty="0"/>
              <a:t>verdwijnt vaak nog vóór het eerste levensjaar..</a:t>
            </a:r>
            <a:endParaRPr sz="1598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endParaRPr sz="1598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598" dirty="0"/>
              <a:t>Heel wat controverse !                                                                                                                               zowel onder zorgverleners als in de wetenschappelijke literatuur</a:t>
            </a:r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endParaRPr sz="1598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598" dirty="0"/>
              <a:t>! Toename in diagnoses en ingrepen met bezorgdheid voor overdiagnose -en onnodige ingrepen van de tongriem </a:t>
            </a:r>
            <a:endParaRPr sz="1598" dirty="0"/>
          </a:p>
          <a:p>
            <a:pPr marL="0" indent="0">
              <a:spcBef>
                <a:spcPts val="1199"/>
              </a:spcBef>
              <a:spcAft>
                <a:spcPts val="1199"/>
              </a:spcAft>
              <a:buClr>
                <a:schemeClr val="dk1"/>
              </a:buClr>
              <a:buSzPts val="1100"/>
              <a:buNone/>
            </a:pPr>
            <a:r>
              <a:rPr lang="nl-BE" sz="1598" dirty="0"/>
              <a:t>O</a:t>
            </a:r>
            <a:r>
              <a:rPr lang="nl" sz="1598" dirty="0"/>
              <a:t>ok zouden een aantal kinderen waarbij een ingreep wel zinvol is, niet worden gediagnosticeerd …</a:t>
            </a:r>
            <a:endParaRPr sz="1598"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58052" y="234735"/>
            <a:ext cx="8510094" cy="57199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 fontScale="90000"/>
          </a:bodyPr>
          <a:lstStyle/>
          <a:p>
            <a:r>
              <a:rPr lang="nl"/>
              <a:t>Wat? 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9311" y="1280213"/>
            <a:ext cx="2069717" cy="181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62702E6-03F2-A432-62E9-B4EDCCDF8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82" y="2004899"/>
            <a:ext cx="8777364" cy="2474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775225E-7A94-6DAF-E82C-F677B2FFF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4" y="3544830"/>
            <a:ext cx="2597744" cy="944634"/>
          </a:xfrm>
          <a:prstGeom prst="rect">
            <a:avLst/>
          </a:prstGeom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995" y="161264"/>
            <a:ext cx="6904400" cy="315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84713">
            <a:off x="747223" y="1508836"/>
            <a:ext cx="3232734" cy="290583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539115" y="382137"/>
            <a:ext cx="8715931" cy="46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12" tIns="91312" rIns="91312" bIns="91312" anchor="t" anchorCtr="0">
            <a:spAutoFit/>
          </a:bodyPr>
          <a:lstStyle/>
          <a:p>
            <a:pPr defTabSz="913303"/>
            <a:r>
              <a:rPr lang="nl" sz="1798" dirty="0"/>
              <a:t>https://borstvoeding.com/deskundigen/tongriem-en-lipbandbehandelaars/belgie/</a:t>
            </a:r>
            <a:endParaRPr sz="1798" dirty="0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9C2555A8-6DA9-BFB2-97D8-B9C2F66B3090}"/>
              </a:ext>
            </a:extLst>
          </p:cNvPr>
          <p:cNvSpPr/>
          <p:nvPr/>
        </p:nvSpPr>
        <p:spPr>
          <a:xfrm rot="20789504">
            <a:off x="989570" y="3595819"/>
            <a:ext cx="2398540" cy="2568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/>
            <a:endParaRPr lang="nl-BE" sz="1398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90B3B456-C2E7-D494-71CC-B6EFEDFC55B6}"/>
              </a:ext>
            </a:extLst>
          </p:cNvPr>
          <p:cNvSpPr/>
          <p:nvPr/>
        </p:nvSpPr>
        <p:spPr>
          <a:xfrm rot="20789504">
            <a:off x="402514" y="1906689"/>
            <a:ext cx="2398540" cy="4439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303"/>
            <a:endParaRPr lang="nl-BE" sz="1398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42380">
            <a:off x="4561278" y="2592238"/>
            <a:ext cx="4211956" cy="1753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65493" y="1045345"/>
            <a:ext cx="8461554" cy="4649660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Autofit/>
          </a:bodyPr>
          <a:lstStyle/>
          <a:p>
            <a:pPr marL="0" indent="0">
              <a:lnSpc>
                <a:spcPct val="95000"/>
              </a:lnSpc>
              <a:buClr>
                <a:schemeClr val="dk1"/>
              </a:buClr>
              <a:buSzPts val="1100"/>
              <a:buNone/>
            </a:pPr>
            <a:r>
              <a:rPr lang="nl" sz="1298" dirty="0"/>
              <a:t>Uw baby drinkt onrustig en laat steeds los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298" dirty="0"/>
              <a:t>Uw baby maakt een klakkend geluid bij het drinken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298" dirty="0"/>
              <a:t>Uw baby drinkt niet genoeg en groeit zo onvoldoende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SzPts val="1100"/>
              <a:buNone/>
            </a:pPr>
            <a:r>
              <a:rPr lang="nl" sz="1298" dirty="0"/>
              <a:t>Bij BV : U heeft pijnlijke tepels of tepelkloven. moeite met aanleggen van uw baby aan de borst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298" dirty="0"/>
              <a:t>Symptomen op latere leeftijd 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SzPts val="1100"/>
              <a:buNone/>
            </a:pPr>
            <a:r>
              <a:rPr lang="nl" sz="1298" dirty="0"/>
              <a:t>Articulatie </a:t>
            </a:r>
            <a:endParaRPr sz="1298" dirty="0"/>
          </a:p>
          <a:p>
            <a:pPr marL="0" indent="0">
              <a:lnSpc>
                <a:spcPct val="95000"/>
              </a:lnSpc>
              <a:spcBef>
                <a:spcPts val="1199"/>
              </a:spcBef>
              <a:buSzPts val="1100"/>
              <a:buNone/>
            </a:pPr>
            <a:r>
              <a:rPr lang="nl" sz="1298" dirty="0"/>
              <a:t>Problemen bij tanden poetsen, mondhygiëne</a:t>
            </a:r>
          </a:p>
          <a:p>
            <a:pPr marL="0" indent="0">
              <a:lnSpc>
                <a:spcPct val="95000"/>
              </a:lnSpc>
              <a:spcBef>
                <a:spcPts val="1199"/>
              </a:spcBef>
              <a:buSzPts val="1100"/>
              <a:buNone/>
            </a:pPr>
            <a:r>
              <a:rPr lang="nl" sz="1298" dirty="0"/>
              <a:t>Functionaliteit / mobilteit van de tong</a:t>
            </a:r>
            <a:endParaRPr sz="1298" i="1"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16953" y="312239"/>
            <a:ext cx="8510094" cy="57199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 fontScale="90000"/>
          </a:bodyPr>
          <a:lstStyle/>
          <a:p>
            <a:r>
              <a:rPr lang="nl"/>
              <a:t>Symptomen?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242969" y="916315"/>
            <a:ext cx="8510094" cy="3584049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Autofit/>
          </a:bodyPr>
          <a:lstStyle/>
          <a:p>
            <a:pPr marL="0" indent="0">
              <a:buNone/>
            </a:pPr>
            <a:r>
              <a:rPr lang="nl" sz="1598" b="1" dirty="0"/>
              <a:t>Bij baby's in de eerste weken :  via kinderarts. </a:t>
            </a:r>
            <a:endParaRPr sz="1598" b="1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598" b="1" dirty="0"/>
              <a:t>Oudere kinderen : via NKO-arts onder verdoving</a:t>
            </a:r>
            <a:endParaRPr sz="1598" b="1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endParaRPr sz="1199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199" i="1" dirty="0"/>
              <a:t>Baby goed fixeren, armpjes goed opzij, verpleegkundige houdt hoofdje vast</a:t>
            </a:r>
            <a:endParaRPr sz="1199" i="1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199" i="1" dirty="0"/>
              <a:t>De arts knipt het tongriempje in, en drukt het wondje af met een compres</a:t>
            </a:r>
            <a:endParaRPr sz="1199" i="1" dirty="0"/>
          </a:p>
          <a:p>
            <a:pPr marL="0" indent="0">
              <a:spcBef>
                <a:spcPts val="1199"/>
              </a:spcBef>
              <a:buClr>
                <a:schemeClr val="dk1"/>
              </a:buClr>
              <a:buSzPts val="1100"/>
              <a:buNone/>
            </a:pPr>
            <a:r>
              <a:rPr lang="nl" sz="1199" i="1" dirty="0"/>
              <a:t>Uw baby mag daarna snel weer drinken bij u op schoot </a:t>
            </a:r>
            <a:endParaRPr sz="1199" i="1" dirty="0"/>
          </a:p>
          <a:p>
            <a:pPr marL="0" indent="0">
              <a:spcBef>
                <a:spcPts val="1199"/>
              </a:spcBef>
              <a:buNone/>
            </a:pPr>
            <a:r>
              <a:rPr lang="nl" sz="1199" i="1" dirty="0"/>
              <a:t>Duurt minder dan 1 minuut. Hoeft niet nuchter te zijn. </a:t>
            </a:r>
            <a:endParaRPr sz="1199" i="1" dirty="0"/>
          </a:p>
          <a:p>
            <a:pPr marL="0" indent="0">
              <a:spcBef>
                <a:spcPts val="1199"/>
              </a:spcBef>
              <a:buNone/>
            </a:pPr>
            <a:r>
              <a:rPr lang="nl" sz="1199" i="1" dirty="0"/>
              <a:t>Baby's voelen de ingreep bijna niet en reageren net als bij een hielprik.</a:t>
            </a:r>
            <a:endParaRPr sz="1199" i="1" dirty="0"/>
          </a:p>
          <a:p>
            <a:pPr marL="0" indent="0">
              <a:spcBef>
                <a:spcPts val="1199"/>
              </a:spcBef>
              <a:spcAft>
                <a:spcPts val="1199"/>
              </a:spcAft>
              <a:buClr>
                <a:schemeClr val="dk1"/>
              </a:buClr>
              <a:buSzPts val="1100"/>
              <a:buNone/>
            </a:pPr>
            <a:r>
              <a:rPr lang="nl" sz="1199" i="1" dirty="0"/>
              <a:t>Na de behandeling geen speciale nazorg nodig. Een paar druppeltjes bloedverlies bij de ingreep is normaal. Het bloeden stopt al gauw en de slijmvliezen van de mond genezen snel.</a:t>
            </a:r>
            <a:endParaRPr sz="1199" i="1" dirty="0"/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242969" y="246471"/>
            <a:ext cx="8510094" cy="57199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 fontScale="90000"/>
          </a:bodyPr>
          <a:lstStyle/>
          <a:p>
            <a:r>
              <a:rPr lang="nl"/>
              <a:t>Behandeling? 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1353" y="740987"/>
            <a:ext cx="2773784" cy="2077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6953" y="447647"/>
            <a:ext cx="8510094" cy="57199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 fontScale="90000"/>
          </a:bodyPr>
          <a:lstStyle/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"/>
          </p:nvPr>
        </p:nvSpPr>
        <p:spPr>
          <a:xfrm>
            <a:off x="316953" y="1154225"/>
            <a:ext cx="8510094" cy="3412187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/>
          </a:bodyPr>
          <a:lstStyle/>
          <a:p>
            <a:pPr marL="0" indent="0">
              <a:spcAft>
                <a:spcPts val="1199"/>
              </a:spcAft>
              <a:buNone/>
            </a:pP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952" y="158480"/>
            <a:ext cx="5954149" cy="4826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9437" y="113136"/>
            <a:ext cx="4691708" cy="49172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964" y="126793"/>
            <a:ext cx="7325207" cy="11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4101" y="1230331"/>
            <a:ext cx="7030296" cy="93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84865">
            <a:off x="2674194" y="3270863"/>
            <a:ext cx="6065259" cy="712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68439">
            <a:off x="401821" y="2093218"/>
            <a:ext cx="6735384" cy="145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2041" y="3856041"/>
            <a:ext cx="7290462" cy="10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6953" y="312239"/>
            <a:ext cx="8510094" cy="57199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rmAutofit fontScale="90000"/>
          </a:bodyPr>
          <a:lstStyle/>
          <a:p>
            <a:r>
              <a:rPr lang="nl"/>
              <a:t>Op weg naar enige consensus? </a:t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0913" y="1857358"/>
            <a:ext cx="5407448" cy="185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14" y="2490901"/>
            <a:ext cx="3780408" cy="246732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>
            <a:spLocks noGrp="1"/>
          </p:cNvSpPr>
          <p:nvPr>
            <p:ph type="body" idx="1"/>
          </p:nvPr>
        </p:nvSpPr>
        <p:spPr>
          <a:xfrm>
            <a:off x="316953" y="935678"/>
            <a:ext cx="8510094" cy="1082564"/>
          </a:xfrm>
          <a:prstGeom prst="rect">
            <a:avLst/>
          </a:prstGeom>
        </p:spPr>
        <p:txBody>
          <a:bodyPr spcFirstLastPara="1" wrap="square" lIns="91312" tIns="91312" rIns="91312" bIns="91312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nl" dirty="0"/>
              <a:t> Multidisciplinaire werkgroep boog zich over deze problematiek. </a:t>
            </a:r>
            <a:endParaRPr sz="1333" dirty="0"/>
          </a:p>
          <a:p>
            <a:pPr marL="0" indent="0">
              <a:lnSpc>
                <a:spcPct val="105000"/>
              </a:lnSpc>
              <a:spcBef>
                <a:spcPts val="1199"/>
              </a:spcBef>
              <a:buSzPts val="358"/>
              <a:buNone/>
            </a:pPr>
            <a:r>
              <a:rPr lang="nl" sz="1333" dirty="0"/>
              <a:t>18/11/2025 webinar met doelgroep: huisarts, kinderarts, KNO-artsen, stomatologen, tandartsen, logopedisten, jeugdarts/vpk (clb), vroedvrouw, verpleegkundige</a:t>
            </a:r>
            <a:endParaRPr sz="1333" dirty="0"/>
          </a:p>
          <a:p>
            <a:pPr marL="0" indent="0">
              <a:lnSpc>
                <a:spcPct val="105000"/>
              </a:lnSpc>
              <a:spcBef>
                <a:spcPts val="1199"/>
              </a:spcBef>
              <a:buSzPts val="358"/>
              <a:buNone/>
            </a:pPr>
            <a:r>
              <a:rPr lang="nl" sz="1333" b="1" dirty="0"/>
              <a:t>https://www.opgroeien.be/kennis/opleidingen-en-events</a:t>
            </a:r>
            <a:endParaRPr sz="1333" b="1" dirty="0"/>
          </a:p>
          <a:p>
            <a:pPr marL="0" indent="0">
              <a:lnSpc>
                <a:spcPct val="105000"/>
              </a:lnSpc>
              <a:spcBef>
                <a:spcPts val="1199"/>
              </a:spcBef>
              <a:spcAft>
                <a:spcPts val="1199"/>
              </a:spcAft>
              <a:buSzPts val="358"/>
              <a:buNone/>
            </a:pPr>
            <a:endParaRPr sz="1333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65606-15C8-214E-9C0A-60A23E48F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3864" y="440781"/>
            <a:ext cx="5707953" cy="1217697"/>
          </a:xfrm>
        </p:spPr>
        <p:txBody>
          <a:bodyPr/>
          <a:lstStyle/>
          <a:p>
            <a:pPr algn="ctr"/>
            <a:r>
              <a:rPr lang="nl-BE" dirty="0"/>
              <a:t>10. Kinderen met nood aan sondevoeding</a:t>
            </a:r>
            <a:endParaRPr lang="en-BE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64B2720-7F29-450E-A7CB-2EBD795189C2}"/>
              </a:ext>
            </a:extLst>
          </p:cNvPr>
          <p:cNvSpPr txBox="1"/>
          <p:nvPr/>
        </p:nvSpPr>
        <p:spPr>
          <a:xfrm>
            <a:off x="2136606" y="1886796"/>
            <a:ext cx="4794681" cy="645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407" indent="-285407" algn="ctr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Nasogastrische</a:t>
            </a: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sondevoeding</a:t>
            </a:r>
          </a:p>
          <a:p>
            <a:pPr marL="285407" indent="-285407" algn="ctr" defTabSz="913303">
              <a:buClrTx/>
              <a:buFont typeface="Arial" panose="020B0604020202020204" pitchFamily="34" charset="0"/>
              <a:buChar char="•"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Gastrostomie</a:t>
            </a:r>
          </a:p>
        </p:txBody>
      </p:sp>
    </p:spTree>
    <p:extLst>
      <p:ext uri="{BB962C8B-B14F-4D97-AF65-F5344CB8AC3E}">
        <p14:creationId xmlns:p14="http://schemas.microsoft.com/office/powerpoint/2010/main" val="428667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45B796-1EF7-4A44-9F1C-E01CEE6BD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274" y="288569"/>
            <a:ext cx="7686710" cy="1303316"/>
          </a:xfrm>
        </p:spPr>
        <p:txBody>
          <a:bodyPr>
            <a:normAutofit/>
          </a:bodyPr>
          <a:lstStyle/>
          <a:p>
            <a:r>
              <a:rPr lang="nl-BE" sz="3596" dirty="0" err="1"/>
              <a:t>Nasogastrische</a:t>
            </a:r>
            <a:r>
              <a:rPr lang="nl-BE" sz="3596" dirty="0"/>
              <a:t> sondevoeding</a:t>
            </a:r>
            <a:endParaRPr lang="en-BE" sz="3596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B05AA-BF7F-D34D-A19E-D58817BD7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274" y="1049629"/>
            <a:ext cx="7991134" cy="2968136"/>
          </a:xfrm>
        </p:spPr>
        <p:txBody>
          <a:bodyPr/>
          <a:lstStyle/>
          <a:p>
            <a:pPr marL="342489" indent="-342489">
              <a:buFont typeface="Arial" panose="020B0604020202020204" pitchFamily="34" charset="0"/>
              <a:buChar char="•"/>
            </a:pPr>
            <a:r>
              <a:rPr lang="nl-BE" sz="1398" dirty="0"/>
              <a:t>Tijdelijke setting</a:t>
            </a:r>
          </a:p>
          <a:p>
            <a:pPr marL="342489" indent="-342489">
              <a:buFont typeface="Arial" panose="020B0604020202020204" pitchFamily="34" charset="0"/>
              <a:buChar char="•"/>
            </a:pPr>
            <a:r>
              <a:rPr lang="nl-BE" sz="1398" dirty="0"/>
              <a:t>Educatie van de ouders</a:t>
            </a:r>
          </a:p>
          <a:p>
            <a:pPr marL="342489" indent="-342489">
              <a:buFont typeface="Wingdings" panose="05000000000000000000" pitchFamily="2" charset="2"/>
              <a:buChar char="ü"/>
            </a:pPr>
            <a:r>
              <a:rPr lang="nl-BE" sz="999" i="1" dirty="0"/>
              <a:t>Meevolgen met de verpleging</a:t>
            </a:r>
          </a:p>
          <a:p>
            <a:pPr marL="342489" indent="-342489">
              <a:buFont typeface="Wingdings" panose="05000000000000000000" pitchFamily="2" charset="2"/>
              <a:buChar char="ü"/>
            </a:pPr>
            <a:r>
              <a:rPr lang="nl-BE" sz="999" i="1" dirty="0"/>
              <a:t>Uitvoeren mits instructies</a:t>
            </a:r>
          </a:p>
          <a:p>
            <a:pPr marL="342489" indent="-342489">
              <a:buFont typeface="Wingdings" panose="05000000000000000000" pitchFamily="2" charset="2"/>
              <a:buChar char="ü"/>
            </a:pPr>
            <a:r>
              <a:rPr lang="nl-BE" sz="999" i="1" dirty="0"/>
              <a:t>Zelfstandig uitvoeren onder toezicht</a:t>
            </a:r>
          </a:p>
          <a:p>
            <a:pPr marL="342489" indent="-342489">
              <a:buFont typeface="Wingdings" panose="05000000000000000000" pitchFamily="2" charset="2"/>
              <a:buChar char="ü"/>
            </a:pPr>
            <a:r>
              <a:rPr lang="nl-BE" sz="999" i="1" dirty="0"/>
              <a:t>Attest van bekwaamheid</a:t>
            </a:r>
          </a:p>
          <a:p>
            <a:pPr marL="342489" lvl="1" indent="-342489" algn="l">
              <a:lnSpc>
                <a:spcPts val="2617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99151" algn="l"/>
              </a:tabLst>
            </a:pPr>
            <a:r>
              <a:rPr lang="nl-BE" sz="1398" cap="all" spc="-45" dirty="0">
                <a:latin typeface="MuseoSans-500"/>
              </a:rPr>
              <a:t>Levering materiaal en voeding aan huis</a:t>
            </a:r>
          </a:p>
          <a:p>
            <a:pPr marL="342489" lvl="1" indent="-342489" algn="l">
              <a:lnSpc>
                <a:spcPts val="2617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199151" algn="l"/>
              </a:tabLst>
            </a:pPr>
            <a:r>
              <a:rPr lang="nl-BE" sz="1398" cap="all" spc="-45" dirty="0">
                <a:latin typeface="MuseoSans-500"/>
              </a:rPr>
              <a:t>Herplaatsen sonde zo nodig via kinderafdeling – </a:t>
            </a:r>
            <a:r>
              <a:rPr lang="nl-BE" sz="1398" cap="all" spc="-45" dirty="0" err="1">
                <a:latin typeface="MuseoSans-500"/>
              </a:rPr>
              <a:t>kinderdagziekenhuis</a:t>
            </a:r>
            <a:r>
              <a:rPr lang="nl-BE" sz="1398" cap="all" spc="-45" dirty="0">
                <a:latin typeface="MuseoSans-500"/>
              </a:rPr>
              <a:t> </a:t>
            </a:r>
          </a:p>
          <a:p>
            <a:pPr marL="0" lvl="1" algn="l">
              <a:lnSpc>
                <a:spcPts val="2617"/>
              </a:lnSpc>
              <a:spcBef>
                <a:spcPts val="100"/>
              </a:spcBef>
              <a:tabLst>
                <a:tab pos="199151" algn="l"/>
              </a:tabLst>
            </a:pPr>
            <a:r>
              <a:rPr lang="nl-BE" sz="1398" cap="all" spc="-45" dirty="0">
                <a:latin typeface="MuseoSans-500"/>
              </a:rPr>
              <a:t>	   ouders bellen eerst – gekende patiënten</a:t>
            </a:r>
            <a:endParaRPr lang="en-BE" sz="1398" cap="all" spc="-45" dirty="0">
              <a:latin typeface="MuseoSans-500"/>
            </a:endParaRPr>
          </a:p>
        </p:txBody>
      </p:sp>
    </p:spTree>
    <p:extLst>
      <p:ext uri="{BB962C8B-B14F-4D97-AF65-F5344CB8AC3E}">
        <p14:creationId xmlns:p14="http://schemas.microsoft.com/office/powerpoint/2010/main" val="359094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FD7C0-FB22-9440-85C1-2D02FC2B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Gastrostomie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F2C07-4363-BE47-A219-DD76B0A8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13" y="1125735"/>
            <a:ext cx="7876975" cy="3196454"/>
          </a:xfrm>
        </p:spPr>
        <p:txBody>
          <a:bodyPr>
            <a:normAutofit/>
          </a:bodyPr>
          <a:lstStyle/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Chronische nood aan sondevoeding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Vaak bij neurologische aandoeningen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Plaatsing met gastroscopie in universitair ziekenhuis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PEG (percutane endoscopische gastrostomie) sonde: tijdelijk – minstens 3 maand – max 1 jaar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Ballonsonde: per 3-4 maand vervangen</a:t>
            </a:r>
          </a:p>
          <a:p>
            <a:pPr marL="354539" indent="-342489">
              <a:buFont typeface="Arial" panose="020B0604020202020204" pitchFamily="34" charset="0"/>
              <a:buChar char="•"/>
            </a:pPr>
            <a:r>
              <a:rPr lang="nl-BE" sz="1398" dirty="0"/>
              <a:t>Dagelijkse verzorging van de </a:t>
            </a:r>
            <a:r>
              <a:rPr lang="nl-BE" sz="1398" dirty="0" err="1"/>
              <a:t>stomie</a:t>
            </a:r>
            <a:r>
              <a:rPr lang="nl-BE" sz="1398" dirty="0"/>
              <a:t> en draaien of dompelen is van belang (niet de eerste 10 dagen na plaatsing)</a:t>
            </a:r>
          </a:p>
          <a:p>
            <a:pPr marL="12051" indent="0"/>
            <a:endParaRPr lang="en-BE" sz="3995" dirty="0"/>
          </a:p>
        </p:txBody>
      </p:sp>
    </p:spTree>
    <p:extLst>
      <p:ext uri="{BB962C8B-B14F-4D97-AF65-F5344CB8AC3E}">
        <p14:creationId xmlns:p14="http://schemas.microsoft.com/office/powerpoint/2010/main" val="426696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24933B-7838-4D84-8461-010420E56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156" y="288569"/>
            <a:ext cx="7876975" cy="4033620"/>
          </a:xfrm>
        </p:spPr>
        <p:txBody>
          <a:bodyPr>
            <a:normAutofit/>
          </a:bodyPr>
          <a:lstStyle/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dirty="0"/>
              <a:t>Als accidenteel verwijderen: TIJDSKRITISCH ! Tot &lt; 1 uur tijd in sommige gevallen</a:t>
            </a:r>
          </a:p>
          <a:p>
            <a:pPr marL="12051" indent="0"/>
            <a:r>
              <a:rPr lang="nl-BE" sz="1199" dirty="0"/>
              <a:t>	(huid om de open </a:t>
            </a:r>
            <a:r>
              <a:rPr lang="nl-BE" sz="1199" dirty="0" err="1"/>
              <a:t>stomie</a:t>
            </a:r>
            <a:r>
              <a:rPr lang="nl-BE" sz="1199" dirty="0"/>
              <a:t> best beschermen met </a:t>
            </a:r>
            <a:r>
              <a:rPr lang="nl-BE" sz="1199" dirty="0" err="1"/>
              <a:t>bvb</a:t>
            </a:r>
            <a:r>
              <a:rPr lang="nl-BE" sz="1199" dirty="0"/>
              <a:t> vaseline tot zolang de </a:t>
            </a:r>
            <a:r>
              <a:rPr lang="nl-BE" sz="1199" dirty="0" err="1"/>
              <a:t>stomie</a:t>
            </a:r>
            <a:r>
              <a:rPr lang="nl-BE" sz="1199" dirty="0"/>
              <a:t> teruggeplaatst is)</a:t>
            </a:r>
          </a:p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b="1" dirty="0"/>
              <a:t>Advies: Ouders hebben best steeds een reserve sonde in voorraad</a:t>
            </a:r>
          </a:p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dirty="0"/>
              <a:t>Herplaatsen kan bij de kinderarts – op spoed</a:t>
            </a:r>
          </a:p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dirty="0"/>
              <a:t>Kan u zelf als u zich hiermee vertrouwd voelt, sommige thuisverpleging</a:t>
            </a:r>
          </a:p>
          <a:p>
            <a:pPr marL="183295" indent="-171244">
              <a:buFont typeface="Arial" panose="020B0604020202020204" pitchFamily="34" charset="0"/>
              <a:buChar char="•"/>
            </a:pPr>
            <a:endParaRPr lang="nl-BE" sz="1199" dirty="0"/>
          </a:p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dirty="0"/>
              <a:t>Zie link: </a:t>
            </a:r>
            <a:r>
              <a:rPr lang="nl-BE" sz="1049" dirty="0">
                <a:hlinkClick r:id="rId3"/>
              </a:rPr>
              <a:t>Gastrostomie bij kinderen | UZA</a:t>
            </a:r>
            <a:endParaRPr lang="nl-BE" sz="1049" dirty="0"/>
          </a:p>
          <a:p>
            <a:pPr marL="183295" indent="-171244">
              <a:buFont typeface="Arial" panose="020B0604020202020204" pitchFamily="34" charset="0"/>
              <a:buChar char="•"/>
            </a:pPr>
            <a:r>
              <a:rPr lang="nl-BE" sz="1199" dirty="0"/>
              <a:t>FAQ rondom gastrostomie: </a:t>
            </a:r>
            <a:r>
              <a:rPr lang="nl-BE" sz="1049" dirty="0">
                <a:hlinkClick r:id="rId4"/>
              </a:rPr>
              <a:t>gastrostomiesonde_kids_nl.pdf</a:t>
            </a:r>
            <a:endParaRPr lang="nl-BE" sz="1199" dirty="0"/>
          </a:p>
          <a:p>
            <a:endParaRPr lang="nl-BE" sz="1199" dirty="0"/>
          </a:p>
        </p:txBody>
      </p:sp>
    </p:spTree>
    <p:extLst>
      <p:ext uri="{BB962C8B-B14F-4D97-AF65-F5344CB8AC3E}">
        <p14:creationId xmlns:p14="http://schemas.microsoft.com/office/powerpoint/2010/main" val="3455483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844FC-7D1B-1A46-8693-552A5182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Gastrostomie of PEG sonde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A852A-E3DA-7B4A-80C1-D1C96EFDC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969" y="1183055"/>
            <a:ext cx="6523976" cy="3519665"/>
          </a:xfrm>
          <a:noFill/>
        </p:spPr>
        <p:txBody>
          <a:bodyPr>
            <a:normAutofit/>
          </a:bodyPr>
          <a:lstStyle/>
          <a:p>
            <a:pPr marL="354539" indent="-342489">
              <a:buFont typeface="+mj-lt"/>
              <a:buAutoNum type="arabicPeriod"/>
            </a:pPr>
            <a:r>
              <a:rPr lang="nl-BE" sz="1798" dirty="0">
                <a:latin typeface="quatro"/>
              </a:rPr>
              <a:t>PEG-sonde met een interne fixatieschijf</a:t>
            </a:r>
          </a:p>
          <a:p>
            <a:pPr marL="354539" indent="-342489">
              <a:buFont typeface="+mj-lt"/>
              <a:buAutoNum type="arabicPeriod"/>
            </a:pPr>
            <a:endParaRPr lang="nl-BE" sz="1798" dirty="0">
              <a:latin typeface="quatro"/>
            </a:endParaRPr>
          </a:p>
          <a:p>
            <a:pPr marL="354539" indent="-342489">
              <a:buFont typeface="+mj-lt"/>
              <a:buAutoNum type="arabicPeriod"/>
            </a:pPr>
            <a:r>
              <a:rPr lang="nl-BE" sz="1798" dirty="0">
                <a:latin typeface="quatro"/>
              </a:rPr>
              <a:t>PEG-sonde met een ballon als interne fixatieschijf </a:t>
            </a:r>
          </a:p>
          <a:p>
            <a:pPr marL="354539" indent="-342489">
              <a:buFont typeface="+mj-lt"/>
              <a:buAutoNum type="arabicPeriod"/>
            </a:pPr>
            <a:endParaRPr lang="nl-BE" sz="1798" dirty="0">
              <a:latin typeface="quatro"/>
            </a:endParaRPr>
          </a:p>
          <a:p>
            <a:pPr marL="354539" indent="-342489">
              <a:buFont typeface="+mj-lt"/>
              <a:buAutoNum type="arabicPeriod"/>
            </a:pPr>
            <a:r>
              <a:rPr lang="nl-BE" sz="1798" dirty="0">
                <a:latin typeface="quatro"/>
              </a:rPr>
              <a:t>PEG-sonde met een ballon als interne fixatieschijf (PEG-button/Mickey) en losse voedingsslang</a:t>
            </a:r>
          </a:p>
          <a:p>
            <a:endParaRPr lang="en-B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CA9038-3CCC-43FD-A599-33084ED57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182" y="264786"/>
            <a:ext cx="1908778" cy="100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2E19A9-AB47-4892-ACD7-ABE82E810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946" y="1354054"/>
            <a:ext cx="2207862" cy="208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9EA7A94-0951-4D33-AAA3-C6FA4D23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24" y="3256704"/>
            <a:ext cx="1813861" cy="166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79A1F25-0207-4233-855F-FBC358194A69}"/>
              </a:ext>
            </a:extLst>
          </p:cNvPr>
          <p:cNvSpPr txBox="1"/>
          <p:nvPr/>
        </p:nvSpPr>
        <p:spPr>
          <a:xfrm>
            <a:off x="6904547" y="887084"/>
            <a:ext cx="363621" cy="36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309B3D2-3542-4D57-A13A-FD211D63B29E}"/>
              </a:ext>
            </a:extLst>
          </p:cNvPr>
          <p:cNvSpPr txBox="1"/>
          <p:nvPr/>
        </p:nvSpPr>
        <p:spPr>
          <a:xfrm>
            <a:off x="8757195" y="3101453"/>
            <a:ext cx="301314" cy="368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2482411-A4B4-4718-908E-BB4685774110}"/>
              </a:ext>
            </a:extLst>
          </p:cNvPr>
          <p:cNvSpPr txBox="1"/>
          <p:nvPr/>
        </p:nvSpPr>
        <p:spPr>
          <a:xfrm>
            <a:off x="6329204" y="4551901"/>
            <a:ext cx="532742" cy="36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53131BC-3B05-4629-B51F-28BA42F97EE5}"/>
              </a:ext>
            </a:extLst>
          </p:cNvPr>
          <p:cNvSpPr txBox="1"/>
          <p:nvPr/>
        </p:nvSpPr>
        <p:spPr>
          <a:xfrm>
            <a:off x="538380" y="4017765"/>
            <a:ext cx="4033620" cy="36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303">
              <a:buClrTx/>
            </a:pP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Bron: </a:t>
            </a:r>
            <a:r>
              <a:rPr lang="nl-BE" sz="179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6"/>
              </a:rPr>
              <a:t>PEG-sonde verzorgen - </a:t>
            </a:r>
            <a:r>
              <a:rPr lang="nl-BE" sz="1798" kern="1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hlinkClick r:id="rId6"/>
              </a:rPr>
              <a:t>Adrz</a:t>
            </a:r>
            <a:endParaRPr lang="nl-BE" sz="17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968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AA191-A6E3-4952-AABF-C1EDD9DF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Vragen?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52139AFC-3372-4DB7-B5E5-9882653C0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2927" y="412588"/>
            <a:ext cx="3357677" cy="4444555"/>
          </a:xfrm>
        </p:spPr>
      </p:pic>
    </p:spTree>
    <p:extLst>
      <p:ext uri="{BB962C8B-B14F-4D97-AF65-F5344CB8AC3E}">
        <p14:creationId xmlns:p14="http://schemas.microsoft.com/office/powerpoint/2010/main" val="229913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4945</Words>
  <Application>Microsoft Office PowerPoint</Application>
  <PresentationFormat>Diavoorstelling (16:9)</PresentationFormat>
  <Paragraphs>697</Paragraphs>
  <Slides>111</Slides>
  <Notes>73</Notes>
  <HiddenSlides>2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6</vt:i4>
      </vt:variant>
      <vt:variant>
        <vt:lpstr>Diatitels</vt:lpstr>
      </vt:variant>
      <vt:variant>
        <vt:i4>111</vt:i4>
      </vt:variant>
    </vt:vector>
  </HeadingPairs>
  <TitlesOfParts>
    <vt:vector size="128" baseType="lpstr">
      <vt:lpstr>Aptos</vt:lpstr>
      <vt:lpstr>Arial</vt:lpstr>
      <vt:lpstr>Calibri</vt:lpstr>
      <vt:lpstr>Calibri Light</vt:lpstr>
      <vt:lpstr>Museo Sans 500</vt:lpstr>
      <vt:lpstr>MuseoSans-500</vt:lpstr>
      <vt:lpstr>MuseoSans-900</vt:lpstr>
      <vt:lpstr>Noto Sans</vt:lpstr>
      <vt:lpstr>quatro</vt:lpstr>
      <vt:lpstr>Source Sans Pro</vt:lpstr>
      <vt:lpstr>Wingdings</vt:lpstr>
      <vt:lpstr>Simple Light</vt:lpstr>
      <vt:lpstr>Custom Design MAGENTA</vt:lpstr>
      <vt:lpstr>Custom Design</vt:lpstr>
      <vt:lpstr>1_Custom Design MAGENTA</vt:lpstr>
      <vt:lpstr>2_Custom Design MAGENTA</vt:lpstr>
      <vt:lpstr>1_Custom Design</vt:lpstr>
      <vt:lpstr>PowerPoint-presentatie</vt:lpstr>
      <vt:lpstr>Welkom!</vt:lpstr>
      <vt:lpstr>PowerPoint-presentatie</vt:lpstr>
      <vt:lpstr>1. Lactose ademtest bij kinderen</vt:lpstr>
      <vt:lpstr>Lactose intolerantie</vt:lpstr>
      <vt:lpstr>Verschil!</vt:lpstr>
      <vt:lpstr>Lactose ademtest</vt:lpstr>
      <vt:lpstr>Lactose ademtest, praktisch</vt:lpstr>
      <vt:lpstr>Lactose ademtest</vt:lpstr>
      <vt:lpstr>Normaal onderzoek</vt:lpstr>
      <vt:lpstr>Lactose intolerantie</vt:lpstr>
      <vt:lpstr>Lactose malabsorptie zonder intolerantie</vt:lpstr>
      <vt:lpstr>Bacteriële overgroei</vt:lpstr>
      <vt:lpstr>Bacteriële overgroei</vt:lpstr>
      <vt:lpstr>Andere suikers?</vt:lpstr>
      <vt:lpstr>Lactose ademtest</vt:lpstr>
      <vt:lpstr>2. Bepaling van “Calprotectine”  – indicatie en relevantie</vt:lpstr>
      <vt:lpstr>Wat is calprotectine ?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Praktische toepassing bij verdenking IBD ?</vt:lpstr>
      <vt:lpstr>PowerPoint-presentatie</vt:lpstr>
      <vt:lpstr>PowerPoint-presentatie</vt:lpstr>
      <vt:lpstr>PowerPoint-presentatie</vt:lpstr>
      <vt:lpstr>Bepaling van “Calprotectine”  – indicatie en relevantie</vt:lpstr>
      <vt:lpstr>Referenties</vt:lpstr>
      <vt:lpstr>3. Constipatie bij kinderen “soms dikke shit…”</vt:lpstr>
      <vt:lpstr>Definities</vt:lpstr>
      <vt:lpstr>Definities</vt:lpstr>
      <vt:lpstr>Definities</vt:lpstr>
      <vt:lpstr>Constipatie</vt:lpstr>
      <vt:lpstr>Constipatie, wanneer ontstaat dit typisch?</vt:lpstr>
      <vt:lpstr>Constipatie, wanneer ontstaat dit typisch?</vt:lpstr>
      <vt:lpstr>Wanneer moet een kind zindelijk zijn?</vt:lpstr>
      <vt:lpstr>Constipatie, wanneer ontstaat dit typisch?</vt:lpstr>
      <vt:lpstr>Risicofactoren?</vt:lpstr>
      <vt:lpstr>Evolutie van acute naar chronische constipatie</vt:lpstr>
      <vt:lpstr>Zeer duidelijke uitleg aan de ouders én aan het kind</vt:lpstr>
      <vt:lpstr>Functionele rectale incontinentie</vt:lpstr>
      <vt:lpstr>Behandeling ? </vt:lpstr>
      <vt:lpstr>Behandeling ? </vt:lpstr>
      <vt:lpstr>Behandeling ? Macrogol</vt:lpstr>
      <vt:lpstr>Behandeling ?</vt:lpstr>
      <vt:lpstr>Stoelgangstraining : motiveren en documenteren !</vt:lpstr>
      <vt:lpstr>Stoelgangstraining : motiveren en documenteren ! </vt:lpstr>
      <vt:lpstr>Stoelgangstraining : motiveren en documenteren !</vt:lpstr>
      <vt:lpstr>Red flags</vt:lpstr>
      <vt:lpstr>Concrete aanpak?</vt:lpstr>
      <vt:lpstr>4. Acute appendicitis  : sowieso ingreep of indicaties om met antibiotica te behandelen ? </vt:lpstr>
      <vt:lpstr>PowerPoint-presentatie</vt:lpstr>
      <vt:lpstr>PowerPoint-presentatie</vt:lpstr>
      <vt:lpstr>PowerPoint-presentatie</vt:lpstr>
      <vt:lpstr>Waarom Studie ?</vt:lpstr>
      <vt:lpstr>Groep “Enkel antibiotica”</vt:lpstr>
      <vt:lpstr>Groep “Appendicectomie”</vt:lpstr>
      <vt:lpstr>Resultaten APPY trial</vt:lpstr>
      <vt:lpstr>Acute appendicitis  : sowieso ingreep of indicaties om met antibiotica te behandelen ? </vt:lpstr>
      <vt:lpstr>5. Kunstvoeding bij  koemelkeiwitallergie : </vt:lpstr>
      <vt:lpstr>KUNSTVOEDING BIJ KOEMELKEIWITALLERGIE</vt:lpstr>
      <vt:lpstr>EXTENSIEVE HYDROLYSATEN</vt:lpstr>
      <vt:lpstr>EXTENSIEVE HYDROLYSATEN</vt:lpstr>
      <vt:lpstr>EXTENSIEVE HYDROLYSATEN</vt:lpstr>
      <vt:lpstr>Aminozuurvoedingen</vt:lpstr>
      <vt:lpstr>Aminozuurvoedingen</vt:lpstr>
      <vt:lpstr>6. Huidige richtlijnen voor de diagnostiek van coeliakie bij kinderen 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Hoe volg je kind/tiener met coeliakie op ?</vt:lpstr>
      <vt:lpstr>PowerPoint-presentatie</vt:lpstr>
      <vt:lpstr>Hoe volg je kind/tiener met coeliakie op ?</vt:lpstr>
      <vt:lpstr>Huidige richtlijnen voor de diagnostiek van coeliakie bij kinderen </vt:lpstr>
      <vt:lpstr>7. Voor elk pijntje een medicijntje? Duimen quiz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8. Gastroscopie bij kinderen: indicatie  - praktisch</vt:lpstr>
      <vt:lpstr>PowerPoint-presentatie</vt:lpstr>
      <vt:lpstr>PowerPoint-presentatie</vt:lpstr>
      <vt:lpstr>PowerPoint-presentatie</vt:lpstr>
      <vt:lpstr>Indicaties voor gastroscopie ?</vt:lpstr>
      <vt:lpstr>Hoe praktisch inplannen ?</vt:lpstr>
      <vt:lpstr>Gastroscopie bij kinderen: indicatie  - praktisch</vt:lpstr>
      <vt:lpstr>9. Frenulotomie / frenectomie</vt:lpstr>
      <vt:lpstr>Wat? </vt:lpstr>
      <vt:lpstr>PowerPoint-presentatie</vt:lpstr>
      <vt:lpstr>Symptomen? </vt:lpstr>
      <vt:lpstr>Behandeling? </vt:lpstr>
      <vt:lpstr>PowerPoint-presentatie</vt:lpstr>
      <vt:lpstr>PowerPoint-presentatie</vt:lpstr>
      <vt:lpstr>Op weg naar enige consensus? </vt:lpstr>
      <vt:lpstr>10. Kinderen met nood aan sondevoeding</vt:lpstr>
      <vt:lpstr>Nasogastrische sondevoeding</vt:lpstr>
      <vt:lpstr>Gastrostomie</vt:lpstr>
      <vt:lpstr>PowerPoint-presentatie</vt:lpstr>
      <vt:lpstr>Gastrostomie of PEG sonde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Joke Thijs</dc:creator>
  <cp:lastModifiedBy>Kathleen Verspreet</cp:lastModifiedBy>
  <cp:revision>5</cp:revision>
  <dcterms:modified xsi:type="dcterms:W3CDTF">2025-09-17T12:20:51Z</dcterms:modified>
</cp:coreProperties>
</file>