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87" r:id="rId2"/>
  </p:sldMasterIdLst>
  <p:notesMasterIdLst>
    <p:notesMasterId r:id="rId16"/>
  </p:notesMasterIdLst>
  <p:sldIdLst>
    <p:sldId id="256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</p:sldIdLst>
  <p:sldSz cx="9144000" cy="5149850"/>
  <p:notesSz cx="9144000" cy="514985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0"/>
    <p:restoredTop sz="94761"/>
  </p:normalViewPr>
  <p:slideViewPr>
    <p:cSldViewPr>
      <p:cViewPr varScale="1">
        <p:scale>
          <a:sx n="138" d="100"/>
          <a:sy n="138" d="100"/>
        </p:scale>
        <p:origin x="94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B1B73-93D3-4140-B47E-607F5D6EC164}" type="datetimeFigureOut">
              <a:rPr lang="nl-BE" smtClean="0"/>
              <a:t>19-09-2025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0FEE5-2E9E-4EAE-8318-FECCACF1229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256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infantile-colic-management-and-outcome/abstract-text/38427038/pubmed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Simethicone in the treatment of infant colic: a randomized, placebo-controlled, multicenter trial.</a:t>
            </a:r>
            <a:r>
              <a:rPr lang="en-US" dirty="0"/>
              <a:t> </a:t>
            </a:r>
            <a:r>
              <a:rPr lang="en-US" dirty="0" err="1"/>
              <a:t>AU</a:t>
            </a:r>
            <a:r>
              <a:rPr lang="en-US" dirty="0" err="1">
                <a:effectLst/>
              </a:rPr>
              <a:t>Metcalf</a:t>
            </a:r>
            <a:r>
              <a:rPr lang="en-US" dirty="0">
                <a:effectLst/>
              </a:rPr>
              <a:t> TJ, Irons TG, Sher LD, Young PC</a:t>
            </a:r>
            <a:r>
              <a:rPr lang="en-US" dirty="0"/>
              <a:t> </a:t>
            </a:r>
            <a:r>
              <a:rPr lang="en-US" dirty="0" err="1"/>
              <a:t>SO</a:t>
            </a:r>
            <a:r>
              <a:rPr lang="en-US" dirty="0" err="1">
                <a:effectLst/>
              </a:rPr>
              <a:t>Pediatrics</a:t>
            </a:r>
            <a:r>
              <a:rPr lang="en-US" dirty="0">
                <a:effectLst/>
              </a:rPr>
              <a:t>. 1994;94(1):29.</a:t>
            </a:r>
            <a:r>
              <a:rPr lang="en-US" dirty="0"/>
              <a:t> 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2882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="1" dirty="0">
                <a:effectLst/>
              </a:rPr>
              <a:t>51</a:t>
            </a:r>
            <a:r>
              <a:rPr lang="nl-BE" u="none" strike="noStrike" dirty="0">
                <a:solidFill>
                  <a:srgbClr val="005B92"/>
                </a:solidFill>
                <a:effectLst/>
                <a:hlinkClick r:id="rId3"/>
              </a:rPr>
              <a:t>PubMed</a:t>
            </a:r>
            <a:r>
              <a:rPr lang="nl-BE" dirty="0"/>
              <a:t>TI</a:t>
            </a:r>
            <a:r>
              <a:rPr lang="nl-BE" dirty="0">
                <a:effectLst/>
              </a:rPr>
              <a:t>Effect of </a:t>
            </a:r>
            <a:r>
              <a:rPr lang="nl-BE" dirty="0" err="1">
                <a:effectLst/>
              </a:rPr>
              <a:t>Lactobacillus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reuteri</a:t>
            </a:r>
            <a:r>
              <a:rPr lang="nl-BE" dirty="0">
                <a:effectLst/>
              </a:rPr>
              <a:t> NCIMB 30351 </a:t>
            </a:r>
            <a:r>
              <a:rPr lang="nl-BE" dirty="0" err="1">
                <a:effectLst/>
              </a:rPr>
              <a:t>drops</a:t>
            </a:r>
            <a:r>
              <a:rPr lang="nl-BE" dirty="0">
                <a:effectLst/>
              </a:rPr>
              <a:t> on </a:t>
            </a:r>
            <a:r>
              <a:rPr lang="nl-BE" dirty="0" err="1">
                <a:effectLst/>
              </a:rPr>
              <a:t>symptoms</a:t>
            </a:r>
            <a:r>
              <a:rPr lang="nl-BE" dirty="0">
                <a:effectLst/>
              </a:rPr>
              <a:t> of </a:t>
            </a:r>
            <a:r>
              <a:rPr lang="nl-BE" dirty="0" err="1">
                <a:effectLst/>
              </a:rPr>
              <a:t>infantile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functional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gastrointestinal</a:t>
            </a:r>
            <a:r>
              <a:rPr lang="nl-BE" dirty="0">
                <a:effectLst/>
              </a:rPr>
              <a:t> disorders </a:t>
            </a:r>
            <a:r>
              <a:rPr lang="nl-BE" dirty="0" err="1">
                <a:effectLst/>
              </a:rPr>
              <a:t>and</a:t>
            </a:r>
            <a:r>
              <a:rPr lang="nl-BE" dirty="0">
                <a:effectLst/>
              </a:rPr>
              <a:t> gut </a:t>
            </a:r>
            <a:r>
              <a:rPr lang="nl-BE" dirty="0" err="1">
                <a:effectLst/>
              </a:rPr>
              <a:t>microbiota</a:t>
            </a:r>
            <a:r>
              <a:rPr lang="nl-BE" dirty="0">
                <a:effectLst/>
              </a:rPr>
              <a:t> in </a:t>
            </a:r>
            <a:r>
              <a:rPr lang="nl-BE" dirty="0" err="1">
                <a:effectLst/>
              </a:rPr>
              <a:t>early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infants</a:t>
            </a:r>
            <a:r>
              <a:rPr lang="nl-BE" dirty="0">
                <a:effectLst/>
              </a:rPr>
              <a:t>: </a:t>
            </a:r>
            <a:r>
              <a:rPr lang="nl-BE" dirty="0" err="1">
                <a:effectLst/>
              </a:rPr>
              <a:t>Results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from</a:t>
            </a:r>
            <a:r>
              <a:rPr lang="nl-BE" dirty="0">
                <a:effectLst/>
              </a:rPr>
              <a:t> a </a:t>
            </a:r>
            <a:r>
              <a:rPr lang="nl-BE" dirty="0" err="1">
                <a:effectLst/>
              </a:rPr>
              <a:t>randomized</a:t>
            </a:r>
            <a:r>
              <a:rPr lang="nl-BE" dirty="0">
                <a:effectLst/>
              </a:rPr>
              <a:t>, placebo-</a:t>
            </a:r>
            <a:r>
              <a:rPr lang="nl-BE" dirty="0" err="1">
                <a:effectLst/>
              </a:rPr>
              <a:t>controlled</a:t>
            </a:r>
            <a:r>
              <a:rPr lang="nl-BE" dirty="0">
                <a:effectLst/>
              </a:rPr>
              <a:t> </a:t>
            </a:r>
            <a:r>
              <a:rPr lang="nl-BE" dirty="0" err="1">
                <a:effectLst/>
              </a:rPr>
              <a:t>clinical</a:t>
            </a:r>
            <a:r>
              <a:rPr lang="nl-BE" dirty="0">
                <a:effectLst/>
              </a:rPr>
              <a:t> trial.</a:t>
            </a:r>
            <a:r>
              <a:rPr lang="nl-BE" dirty="0"/>
              <a:t> </a:t>
            </a:r>
            <a:r>
              <a:rPr lang="nl-BE" dirty="0" err="1"/>
              <a:t>AU</a:t>
            </a:r>
            <a:r>
              <a:rPr lang="nl-BE" dirty="0" err="1">
                <a:effectLst/>
              </a:rPr>
              <a:t>Tyrsin</a:t>
            </a:r>
            <a:r>
              <a:rPr lang="nl-BE" dirty="0">
                <a:effectLst/>
              </a:rPr>
              <a:t> OY, </a:t>
            </a:r>
            <a:r>
              <a:rPr lang="nl-BE" dirty="0" err="1">
                <a:effectLst/>
              </a:rPr>
              <a:t>Tyrsin</a:t>
            </a:r>
            <a:r>
              <a:rPr lang="nl-BE" dirty="0">
                <a:effectLst/>
              </a:rPr>
              <a:t> DY, </a:t>
            </a:r>
            <a:r>
              <a:rPr lang="nl-BE" dirty="0" err="1">
                <a:effectLst/>
              </a:rPr>
              <a:t>Nemenov</a:t>
            </a:r>
            <a:r>
              <a:rPr lang="nl-BE" dirty="0">
                <a:effectLst/>
              </a:rPr>
              <a:t> DG, </a:t>
            </a:r>
            <a:r>
              <a:rPr lang="nl-BE" dirty="0" err="1">
                <a:effectLst/>
              </a:rPr>
              <a:t>Ruzov</a:t>
            </a:r>
            <a:r>
              <a:rPr lang="nl-BE" dirty="0">
                <a:effectLst/>
              </a:rPr>
              <a:t> AS, </a:t>
            </a:r>
            <a:r>
              <a:rPr lang="nl-BE" dirty="0" err="1">
                <a:effectLst/>
              </a:rPr>
              <a:t>Odintsova</a:t>
            </a:r>
            <a:r>
              <a:rPr lang="nl-BE" dirty="0">
                <a:effectLst/>
              </a:rPr>
              <a:t> VE, </a:t>
            </a:r>
            <a:r>
              <a:rPr lang="nl-BE" dirty="0" err="1">
                <a:effectLst/>
              </a:rPr>
              <a:t>Koshechkin</a:t>
            </a:r>
            <a:r>
              <a:rPr lang="nl-BE" dirty="0">
                <a:effectLst/>
              </a:rPr>
              <a:t> SI, D </a:t>
            </a:r>
            <a:r>
              <a:rPr lang="nl-BE" dirty="0" err="1">
                <a:effectLst/>
              </a:rPr>
              <a:t>Amico</a:t>
            </a:r>
            <a:r>
              <a:rPr lang="nl-BE" dirty="0">
                <a:effectLst/>
              </a:rPr>
              <a:t> L</a:t>
            </a:r>
            <a:r>
              <a:rPr lang="nl-BE" dirty="0"/>
              <a:t> </a:t>
            </a:r>
            <a:r>
              <a:rPr lang="nl-BE" dirty="0" err="1"/>
              <a:t>SO</a:t>
            </a:r>
            <a:r>
              <a:rPr lang="nl-BE" dirty="0" err="1">
                <a:effectLst/>
              </a:rPr>
              <a:t>Eur</a:t>
            </a:r>
            <a:r>
              <a:rPr lang="nl-BE" dirty="0">
                <a:effectLst/>
              </a:rPr>
              <a:t> J </a:t>
            </a:r>
            <a:r>
              <a:rPr lang="nl-BE" dirty="0" err="1">
                <a:effectLst/>
              </a:rPr>
              <a:t>Pediatr</a:t>
            </a:r>
            <a:r>
              <a:rPr lang="nl-BE" dirty="0">
                <a:effectLst/>
              </a:rPr>
              <a:t>. 2024;183(5):2311. </a:t>
            </a:r>
            <a:r>
              <a:rPr lang="nl-BE" dirty="0" err="1">
                <a:effectLst/>
              </a:rPr>
              <a:t>Epub</a:t>
            </a:r>
            <a:r>
              <a:rPr lang="nl-BE" dirty="0">
                <a:effectLst/>
              </a:rPr>
              <a:t> 2024 Mar 1.</a:t>
            </a:r>
            <a:r>
              <a:rPr lang="nl-BE" dirty="0"/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7837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Gordon M, Wallace C,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Sinopoulou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V,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Akobeng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AK.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Probiotics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for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management of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functional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abdominal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pain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disorders in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children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.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Cochrane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Database of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Systematic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Reviews 2023, Issue 2. Art. No.: CD012849. DOI: 10.1002/14651858.CD012849.pub2. </a:t>
            </a:r>
            <a:r>
              <a:rPr lang="nl-BE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Accessed</a:t>
            </a:r>
            <a:r>
              <a:rPr lang="nl-BE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</a:rPr>
              <a:t> 02 September 2025.</a:t>
            </a:r>
            <a:endParaRPr lang="nl-B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55806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ESPGHAN concludeert dat pepermuntolie kan overwogen worden als (</a:t>
            </a:r>
            <a:r>
              <a:rPr lang="nl-BE" dirty="0" err="1"/>
              <a:t>adjuvante</a:t>
            </a:r>
            <a:r>
              <a:rPr lang="nl-BE" dirty="0"/>
              <a:t>) behandeling van IBS/FAP, maar met weinig zekerheid.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Maagsapresistente capsules: geheel inslikken zodat pas na de maag vrijkomt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583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Volgens ESPGHAN heeft het een plaats als behandeloptie bij IBS bij kinderen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Zowel bij diarree als bij constipatie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Vanaf 6 jaar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Evalueer het effect na 4 weken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6813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Weinig evidentie voor gebruik bij kinderen met functionele buikpijn</a:t>
            </a:r>
          </a:p>
          <a:p>
            <a:r>
              <a:rPr lang="nl-BE" dirty="0"/>
              <a:t>Risico op (</a:t>
            </a:r>
            <a:r>
              <a:rPr lang="nl-BE" dirty="0" err="1"/>
              <a:t>anticholinerge</a:t>
            </a:r>
            <a:r>
              <a:rPr lang="nl-BE" dirty="0"/>
              <a:t>) bijwerkingen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6380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Weinig evidentie voor gebruik bij kinderen met functionele buikpijn</a:t>
            </a:r>
          </a:p>
          <a:p>
            <a:r>
              <a:rPr lang="nl-BE" dirty="0"/>
              <a:t>Risico op (</a:t>
            </a:r>
            <a:r>
              <a:rPr lang="nl-BE" dirty="0" err="1"/>
              <a:t>anticholinerge</a:t>
            </a:r>
            <a:r>
              <a:rPr lang="nl-BE" dirty="0"/>
              <a:t>) bijwerkingen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4392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considered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management of AGE (II, B)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weak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moderate-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 recent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individual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data meta-analysis (146)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assessed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efficacy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adjunct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ORS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compared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 ORS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alone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or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placebo. 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Raw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data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from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9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RCTs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involving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1348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ages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1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month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15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years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AGE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available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analysis. The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experimental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treatment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compared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no treatment (2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RCTs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kaolin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–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pectin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(2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RCTs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latter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line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authors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’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objectives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4 studies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setting,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5 studies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setting.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Compared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significantly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reduced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duration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diarrhea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. 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Almost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twice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many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patients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recovered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time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versus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(P &lt; 0.001).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no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interactions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between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treatment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dehydration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rotavirus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infection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type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study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/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), or country.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studies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inpatients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ratio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mean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stool output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/placebo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reduced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(P &lt; 0.001).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studies,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number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diarrheal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stools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lower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(P &lt; 0.001).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responder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analysis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defined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as a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duration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diarrhea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&lt;2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days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proportion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responders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significantly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higher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(50.3%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vs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25.8%,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respectively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adjusting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dehydration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rotavirus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absolute risk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difference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24.7% (95% CI 19.8– 29.7),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and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associated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number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needed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treat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4. The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secondary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need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care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outpatients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significantly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favor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2 studies. 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Also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need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IV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therapy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lower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placebo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.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There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was no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difference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incidence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of adverse events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between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groups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038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Gelatine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tannate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management of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AGE (III, C)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low-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nl-BE" dirty="0"/>
              <a:t> aangeraden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35360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Loperamide is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management of AGE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(II, B) (strong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very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lowquality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87CC2D-D587-4682-B0C8-0BDE4F8F19AD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93870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AD92874-79C4-0C4B-80E9-61D70E896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5" b="26928"/>
          <a:stretch/>
        </p:blipFill>
        <p:spPr>
          <a:xfrm>
            <a:off x="1143000" y="669925"/>
            <a:ext cx="6674008" cy="33528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3BEF55C-245D-7648-B5E7-49D4A9AF57F6}"/>
              </a:ext>
            </a:extLst>
          </p:cNvPr>
          <p:cNvSpPr/>
          <p:nvPr userDrawn="1"/>
        </p:nvSpPr>
        <p:spPr>
          <a:xfrm>
            <a:off x="0" y="4403725"/>
            <a:ext cx="2209800" cy="609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91659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4326"/>
            <a:ext cx="5715000" cy="1219200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4000" b="1" kern="1200" cap="all" spc="-65" baseline="0">
                <a:solidFill>
                  <a:srgbClr val="CC0E7D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9251"/>
            <a:ext cx="6553200" cy="14314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500" kern="1200" cap="all" spc="-45" baseline="0" dirty="0">
                <a:solidFill>
                  <a:schemeClr val="tx1"/>
                </a:solidFill>
                <a:latin typeface="MuseoSans-500"/>
                <a:ea typeface="+mn-ea"/>
                <a:cs typeface="MuseoSans-5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381C43-335F-7744-94F6-AC1EA6F6BD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000" y="828180"/>
            <a:ext cx="635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09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510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57047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ED12BD2-01E8-024C-AF85-36DA32E9508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9197"/>
            <a:ext cx="7886700" cy="2848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755892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479198"/>
            <a:ext cx="3858895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9198"/>
            <a:ext cx="3859200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9192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70854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52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643996" y="0"/>
            <a:ext cx="4500004" cy="4260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8813F9D-44CF-3D43-B591-61116C4DFC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42308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AD8B01-C249-C249-A66A-0674CD49C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308" y="559553"/>
            <a:ext cx="3657697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287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aflopend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2150E6C-956F-FE4A-8C77-B3EA973B90E4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4500004" cy="4260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0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9553"/>
            <a:ext cx="4034492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98628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teks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3808CB4-23D7-174E-B230-BC81FC6560B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30000" y="1736725"/>
            <a:ext cx="3274899" cy="248430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Third level</a:t>
            </a:r>
            <a:endParaRPr lang="en-BE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B57BCA4-CCDA-9848-AFC4-92FDC076D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0000" y="559553"/>
            <a:ext cx="4034492" cy="1201738"/>
          </a:xfrm>
          <a:prstGeom prst="rect">
            <a:avLst/>
          </a:prstGeom>
        </p:spPr>
        <p:txBody>
          <a:bodyPr anchor="t" anchorCtr="0"/>
          <a:lstStyle>
            <a:lvl1pPr>
              <a:defRPr lang="en-BE" sz="3600" b="1" kern="1200" spc="-40" dirty="0">
                <a:solidFill>
                  <a:srgbClr val="CC0E7D"/>
                </a:solidFill>
                <a:latin typeface="MuseoSans-900"/>
                <a:ea typeface="+mj-ea"/>
                <a:cs typeface="+mn-cs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735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98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5F86F8CE-6CFF-024B-AEAD-F453934D268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99998" y="647992"/>
            <a:ext cx="3600006" cy="36126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2063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7BD804F8-740B-6F43-9D37-9147918C6EC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648034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42BFACC-9939-714A-B23F-4B6AAD99F344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4648034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C2CEBC28-88AE-FC4D-9656-C68455871036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899999" y="6479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0095432-DDA1-2749-854E-7A330A78928B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99999" y="2532593"/>
            <a:ext cx="3600006" cy="172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0520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met witte band ondera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42479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5747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857BF9A-5CF2-CB44-9B80-3AD06FE2CAE7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0" y="0"/>
            <a:ext cx="9144000" cy="5149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B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6622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8646B-0FA2-4DA6-A253-57DC34DB5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811"/>
            <a:ext cx="6858000" cy="179291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0B5C6BC-DCDD-43C0-BE55-0FCE60561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4864"/>
            <a:ext cx="6858000" cy="124335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2DBD36-C31A-4FDB-A002-EDEDA02D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E2C45-14F8-46E2-84BA-F237229AA2CE}" type="datetimeFigureOut">
              <a:rPr lang="nl-BE" smtClean="0"/>
              <a:t>19-09-2025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D4BC66-D169-45DF-9180-F623C08D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FC9E26-FFB7-436F-B8B1-F1AF07D1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7E31-2731-41B6-9538-716BD82419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9526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4BB1E4-39CF-4B5C-B6A1-90255CE2A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19BAEC-0133-465A-9D3F-816F087A7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F17B1B-425C-44E2-AF11-9C8BC12F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E2C45-14F8-46E2-84BA-F237229AA2CE}" type="datetimeFigureOut">
              <a:rPr lang="nl-BE" smtClean="0"/>
              <a:t>19-09-2025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77B19B-73C4-4F63-A29C-D5D417C60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0428EC-FEEA-497B-8E66-583C439A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7E31-2731-41B6-9538-716BD82419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18428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5DDA4D7-F5EE-9944-BC20-91F5B0A2D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584325"/>
            <a:ext cx="5715000" cy="1304925"/>
          </a:xfrm>
          <a:prstGeom prst="rect">
            <a:avLst/>
          </a:prstGeom>
        </p:spPr>
        <p:txBody>
          <a:bodyPr anchor="t" anchorCtr="0"/>
          <a:lstStyle>
            <a:lvl1pPr algn="l">
              <a:defRPr lang="en-BE" sz="4000" b="1" kern="1200" cap="all" spc="-65" baseline="0">
                <a:solidFill>
                  <a:schemeClr val="bg1"/>
                </a:solidFill>
                <a:latin typeface="MuseoSans-900"/>
                <a:ea typeface="+mn-ea"/>
                <a:cs typeface="MuseoSans-900"/>
              </a:defRPr>
            </a:lvl1pPr>
          </a:lstStyle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0DBF8EB-D7ED-B54A-A576-6F3CBD424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2889251"/>
            <a:ext cx="4419600" cy="143143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BE" sz="2500" kern="1200" cap="all" spc="-45" baseline="0" dirty="0">
                <a:solidFill>
                  <a:schemeClr val="bg1"/>
                </a:solidFill>
                <a:latin typeface="MuseoSans-500"/>
                <a:ea typeface="+mn-ea"/>
                <a:cs typeface="MuseoSans-50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B4E7C-E554-2441-B8F4-C104D41083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11406" y="828180"/>
            <a:ext cx="6350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4026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107C5C-801D-D749-B187-75D243F57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305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Tx/>
              <a:buNone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17773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1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E4CB-C2C6-C74C-A8C3-D9393A7CC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329854-84EF-7341-BEB5-41B42FB2AF0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9305" y="1479599"/>
            <a:ext cx="7886700" cy="2847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972874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bullets 2 kolom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F32F-8DAF-8F49-98C9-D4A06CD6A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C56EB3-6D93-E646-BD91-7D57EF791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305" y="1479198"/>
            <a:ext cx="3858895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EB78353-C063-6F49-8704-A5514324D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16805" y="1479198"/>
            <a:ext cx="3859200" cy="28483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71474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D9184-246A-ED42-B71E-62050D9F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7850807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8646B-0FA2-4DA6-A253-57DC34DB5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811"/>
            <a:ext cx="6858000" cy="1792911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0B5C6BC-DCDD-43C0-BE55-0FCE60561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4864"/>
            <a:ext cx="6858000" cy="124335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2DBD36-C31A-4FDB-A002-EDEDA02D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E2C45-14F8-46E2-84BA-F237229AA2CE}" type="datetimeFigureOut">
              <a:rPr lang="nl-BE" smtClean="0"/>
              <a:t>19-09-2025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D4BC66-D169-45DF-9180-F623C08DD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FC9E26-FFB7-436F-B8B1-F1AF07D14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7E31-2731-41B6-9538-716BD82419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82816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4BB1E4-39CF-4B5C-B6A1-90255CE2A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19BAEC-0133-465A-9D3F-816F087A7B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F17B1B-425C-44E2-AF11-9C8BC12F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E2C45-14F8-46E2-84BA-F237229AA2CE}" type="datetimeFigureOut">
              <a:rPr lang="nl-BE" smtClean="0"/>
              <a:t>19-09-2025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77B19B-73C4-4F63-A29C-D5D417C60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20428EC-FEEA-497B-8E66-583C439A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7E31-2731-41B6-9538-716BD824198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34598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7.emf"/><Relationship Id="rId5" Type="http://schemas.openxmlformats.org/officeDocument/2006/relationships/slideLayout" Target="../slideLayouts/slideLayout22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AE1CC70-F93A-1649-ABE4-D2F9047502EF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905" y="4606285"/>
            <a:ext cx="787400" cy="177800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6000"/>
            <a:ext cx="309768" cy="1417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25"/>
              </a:spcBef>
            </a:pPr>
            <a:fld id="{A07A7B7F-DAD4-3B4E-885A-5F1DE5E7B969}" type="slidenum">
              <a:rPr lang="en-BE" sz="900" b="1" i="0" smtClean="0">
                <a:solidFill>
                  <a:schemeClr val="bg1"/>
                </a:solidFill>
                <a:latin typeface="Museo Sans 500" panose="02000000000000000000" pitchFamily="2" charset="77"/>
              </a:rPr>
              <a:pPr marL="12700" algn="r">
                <a:spcBef>
                  <a:spcPts val="25"/>
                </a:spcBef>
              </a:pPr>
              <a:t>‹nr.›</a:t>
            </a:fld>
            <a:endParaRPr lang="en-BE" sz="900" b="1" i="0" dirty="0">
              <a:solidFill>
                <a:schemeClr val="bg1"/>
              </a:solidFill>
              <a:latin typeface="Museo Sans 500" panose="02000000000000000000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611C85-8DD1-244E-8CAF-352802D3B51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36000" y="4500000"/>
            <a:ext cx="673100" cy="279400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897309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79" r:id="rId3"/>
    <p:sldLayoutId id="2147483668" r:id="rId4"/>
    <p:sldLayoutId id="2147483670" r:id="rId5"/>
    <p:sldLayoutId id="2147483672" r:id="rId6"/>
    <p:sldLayoutId id="2147483673" r:id="rId7"/>
    <p:sldLayoutId id="2147483680" r:id="rId8"/>
    <p:sldLayoutId id="2147483681" r:id="rId9"/>
    <p:sldLayoutId id="2147483674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94" r:id="rId16"/>
    <p:sldLayoutId id="2147483695" r:id="rId17"/>
  </p:sldLayoutIdLst>
  <p:txStyles>
    <p:titleStyle>
      <a:lvl1pPr marL="12700" marR="5080" algn="l" defTabSz="914400" rtl="0" eaLnBrk="1" latinLnBrk="0" hangingPunct="1">
        <a:lnSpc>
          <a:spcPts val="3600"/>
        </a:lnSpc>
        <a:spcBef>
          <a:spcPts val="820"/>
        </a:spcBef>
        <a:buNone/>
        <a:defRPr lang="en-BE" sz="3600" b="1" kern="1200" spc="-40" dirty="0">
          <a:solidFill>
            <a:srgbClr val="CC0E7D"/>
          </a:solidFill>
          <a:latin typeface="MuseoSans-900"/>
          <a:ea typeface="+mj-ea"/>
          <a:cs typeface="+mn-cs"/>
        </a:defRPr>
      </a:lvl1pPr>
    </p:titleStyle>
    <p:bodyStyle>
      <a:lvl1pPr marL="198755" indent="-186690" algn="l" defTabSz="914400" rtl="0" eaLnBrk="1" latinLnBrk="0" hangingPunct="1">
        <a:lnSpc>
          <a:spcPts val="2620"/>
        </a:lnSpc>
        <a:spcBef>
          <a:spcPts val="100"/>
        </a:spcBef>
        <a:buClr>
          <a:srgbClr val="CC0E7D"/>
        </a:buClr>
        <a:buSzPct val="120000"/>
        <a:buFont typeface="Arial" panose="020B0604020202020204" pitchFamily="34" charset="0"/>
        <a:buChar char="•"/>
        <a:tabLst>
          <a:tab pos="199390" algn="l"/>
        </a:tabLst>
        <a:defRPr lang="en-GB" sz="2200" b="0" i="0" kern="1200" spc="-25" smtClean="0">
          <a:solidFill>
            <a:srgbClr val="231F20"/>
          </a:solidFill>
          <a:latin typeface="Museo Sans 500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C0E7D"/>
        </a:buClr>
        <a:buSzPct val="120000"/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useo Sans 5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A4013D-19DE-8E4D-ABA8-3A96A1EFEFF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6350"/>
            <a:ext cx="9144000" cy="5143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EEF827-BCEC-CE46-B34E-3BB12911CA0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4606285"/>
            <a:ext cx="787400" cy="177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D5B42C3-98FE-BA40-B4B2-9A62CC6C835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36000" y="4500000"/>
            <a:ext cx="673100" cy="279400"/>
          </a:xfrm>
          <a:prstGeom prst="rect">
            <a:avLst/>
          </a:prstGeom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95B3D296-4ECB-6143-A48C-984C5AC6059C}"/>
              </a:ext>
            </a:extLst>
          </p:cNvPr>
          <p:cNvSpPr txBox="1">
            <a:spLocks/>
          </p:cNvSpPr>
          <p:nvPr userDrawn="1"/>
        </p:nvSpPr>
        <p:spPr>
          <a:xfrm>
            <a:off x="381000" y="4626000"/>
            <a:ext cx="309768" cy="14170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B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r">
              <a:spcBef>
                <a:spcPts val="25"/>
              </a:spcBef>
            </a:pPr>
            <a:fld id="{A07A7B7F-DAD4-3B4E-885A-5F1DE5E7B969}" type="slidenum">
              <a:rPr lang="en-BE" sz="900" b="1" i="0" smtClean="0">
                <a:solidFill>
                  <a:srgbClr val="CC0E7D"/>
                </a:solidFill>
                <a:latin typeface="Museo Sans 500" panose="02000000000000000000" pitchFamily="2" charset="77"/>
              </a:rPr>
              <a:pPr marL="12700" algn="r">
                <a:spcBef>
                  <a:spcPts val="25"/>
                </a:spcBef>
              </a:pPr>
              <a:t>‹nr.›</a:t>
            </a:fld>
            <a:endParaRPr lang="en-BE" sz="900" b="1" i="0" dirty="0">
              <a:solidFill>
                <a:srgbClr val="CC0E7D"/>
              </a:solidFill>
              <a:latin typeface="Museo Sans 500" panose="02000000000000000000" pitchFamily="2" charset="77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3A802F5-F4E5-D24B-A003-1B4C7809A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305" y="441324"/>
            <a:ext cx="7886700" cy="828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56213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1" r:id="rId2"/>
    <p:sldLayoutId id="2147483690" r:id="rId3"/>
    <p:sldLayoutId id="2147483692" r:id="rId4"/>
    <p:sldLayoutId id="2147483693" r:id="rId5"/>
    <p:sldLayoutId id="2147483696" r:id="rId6"/>
    <p:sldLayoutId id="2147483697" r:id="rId7"/>
  </p:sldLayoutIdLst>
  <p:txStyles>
    <p:titleStyle>
      <a:lvl1pPr marL="12700" marR="5080" algn="l" defTabSz="914400" rtl="0" eaLnBrk="1" latinLnBrk="0" hangingPunct="1">
        <a:lnSpc>
          <a:spcPts val="3600"/>
        </a:lnSpc>
        <a:spcBef>
          <a:spcPts val="820"/>
        </a:spcBef>
        <a:buNone/>
        <a:defRPr lang="en-BE" sz="3600" b="1" kern="1200" spc="-40" dirty="0">
          <a:solidFill>
            <a:schemeClr val="bg1"/>
          </a:solidFill>
          <a:latin typeface="MuseoSans-900"/>
          <a:ea typeface="+mj-ea"/>
          <a:cs typeface="+mn-cs"/>
        </a:defRPr>
      </a:lvl1pPr>
    </p:titleStyle>
    <p:bodyStyle>
      <a:lvl1pPr marL="198755" indent="-186690" algn="l" defTabSz="914400" rtl="0" eaLnBrk="1" latinLnBrk="0" hangingPunct="1">
        <a:lnSpc>
          <a:spcPts val="2620"/>
        </a:lnSpc>
        <a:spcBef>
          <a:spcPts val="100"/>
        </a:spcBef>
        <a:buClr>
          <a:schemeClr val="bg1"/>
        </a:buClr>
        <a:buSzPct val="120000"/>
        <a:buFont typeface="Arial" panose="020B0604020202020204" pitchFamily="34" charset="0"/>
        <a:buChar char="•"/>
        <a:tabLst>
          <a:tab pos="199390" algn="l"/>
        </a:tabLst>
        <a:defRPr lang="en-GB" sz="2200" b="0" i="0" kern="1200" spc="-25" smtClean="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6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400" b="0" i="0" kern="1200">
          <a:solidFill>
            <a:schemeClr val="bg1"/>
          </a:solidFill>
          <a:latin typeface="Museo Sans 500" panose="02000000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222230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8B876-6319-4B9C-9530-8ECD7D92E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2998" y="358322"/>
            <a:ext cx="6858000" cy="1028700"/>
          </a:xfrm>
        </p:spPr>
        <p:txBody>
          <a:bodyPr>
            <a:normAutofit/>
          </a:bodyPr>
          <a:lstStyle/>
          <a:p>
            <a:r>
              <a:rPr lang="nl-BE" sz="3300" dirty="0"/>
              <a:t>Voor elk pijntje een medicijntje?</a:t>
            </a:r>
            <a:br>
              <a:rPr lang="nl-BE" sz="3300" dirty="0"/>
            </a:br>
            <a:r>
              <a:rPr lang="nl-BE" sz="3300" dirty="0"/>
              <a:t>Duimen quiz</a:t>
            </a:r>
          </a:p>
        </p:txBody>
      </p:sp>
      <p:pic>
        <p:nvPicPr>
          <p:cNvPr id="2050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6B71FCED-AFD2-22D0-501C-E5E3DFCE9C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0" b="19864"/>
          <a:stretch/>
        </p:blipFill>
        <p:spPr bwMode="auto">
          <a:xfrm>
            <a:off x="1738913" y="1387022"/>
            <a:ext cx="5666170" cy="212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BC0BCF2F-B45E-7EB1-A457-E92263431B6E}"/>
              </a:ext>
            </a:extLst>
          </p:cNvPr>
          <p:cNvSpPr txBox="1">
            <a:spLocks/>
          </p:cNvSpPr>
          <p:nvPr/>
        </p:nvSpPr>
        <p:spPr>
          <a:xfrm>
            <a:off x="1143000" y="3914775"/>
            <a:ext cx="6858000" cy="82550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2400" b="1" dirty="0" err="1">
                <a:solidFill>
                  <a:schemeClr val="bg1"/>
                </a:solidFill>
              </a:rPr>
              <a:t>Dr</a:t>
            </a:r>
            <a:r>
              <a:rPr lang="nl-BE" sz="2400" b="1" dirty="0">
                <a:solidFill>
                  <a:schemeClr val="bg1"/>
                </a:solidFill>
              </a:rPr>
              <a:t> Sara David</a:t>
            </a:r>
            <a:br>
              <a:rPr lang="nl-BE" sz="2400" b="1" dirty="0">
                <a:solidFill>
                  <a:schemeClr val="bg1"/>
                </a:solidFill>
              </a:rPr>
            </a:br>
            <a:r>
              <a:rPr lang="nl-BE" sz="2400" b="1" dirty="0">
                <a:solidFill>
                  <a:schemeClr val="bg1"/>
                </a:solidFill>
              </a:rPr>
              <a:t>Kinderartsen Vitaz</a:t>
            </a:r>
            <a:endParaRPr lang="nl-BE" sz="3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020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330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Simethicon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Infacol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®)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kolieken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een overigens gezonde zuigeling van 6 weken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0" t="25270"/>
          <a:stretch/>
        </p:blipFill>
        <p:spPr bwMode="auto">
          <a:xfrm>
            <a:off x="1981200" y="2790073"/>
            <a:ext cx="1371600" cy="193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DED6A5B-C996-32D3-F119-4CF15F712A2C}"/>
              </a:ext>
            </a:extLst>
          </p:cNvPr>
          <p:cNvSpPr txBox="1"/>
          <p:nvPr/>
        </p:nvSpPr>
        <p:spPr>
          <a:xfrm>
            <a:off x="3914775" y="3612963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Geen evidentie: is niet beter dan placebo</a:t>
            </a:r>
          </a:p>
        </p:txBody>
      </p:sp>
    </p:spTree>
    <p:extLst>
      <p:ext uri="{BB962C8B-B14F-4D97-AF65-F5344CB8AC3E}">
        <p14:creationId xmlns:p14="http://schemas.microsoft.com/office/powerpoint/2010/main" val="22083516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/>
              <a:t>Lactobacillus</a:t>
            </a:r>
            <a:r>
              <a:rPr lang="nl-BE" sz="2700" dirty="0"/>
              <a:t> </a:t>
            </a:r>
            <a:r>
              <a:rPr lang="nl-BE" sz="2700" dirty="0" err="1"/>
              <a:t>reuteri</a:t>
            </a:r>
            <a:r>
              <a:rPr lang="nl-BE" sz="2700" dirty="0"/>
              <a:t> (</a:t>
            </a:r>
            <a:r>
              <a:rPr lang="nl-BE" sz="2700" dirty="0" err="1"/>
              <a:t>Protectis</a:t>
            </a:r>
            <a:r>
              <a:rPr lang="nl-BE" sz="2700" dirty="0"/>
              <a:t> ®)</a:t>
            </a:r>
          </a:p>
          <a:p>
            <a:pPr marL="0" indent="0" algn="ctr">
              <a:buNone/>
            </a:pPr>
            <a:r>
              <a:rPr lang="nl-BE" sz="2700" dirty="0"/>
              <a:t>bij kolieken</a:t>
            </a:r>
          </a:p>
          <a:p>
            <a:pPr marL="0" indent="0" algn="ctr">
              <a:buNone/>
            </a:pPr>
            <a:r>
              <a:rPr lang="nl-BE" sz="2700" dirty="0"/>
              <a:t>bij een overigens gezonde zuigeling van 6 weken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5" r="36314"/>
          <a:stretch/>
        </p:blipFill>
        <p:spPr bwMode="auto">
          <a:xfrm>
            <a:off x="1676400" y="2574924"/>
            <a:ext cx="1752600" cy="180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79A7533-A7B5-BB7F-87AE-440A7C09A498}"/>
              </a:ext>
            </a:extLst>
          </p:cNvPr>
          <p:cNvSpPr txBox="1"/>
          <p:nvPr/>
        </p:nvSpPr>
        <p:spPr>
          <a:xfrm>
            <a:off x="3708057" y="3320221"/>
            <a:ext cx="4629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RCT toont minder “</a:t>
            </a:r>
            <a:r>
              <a:rPr lang="nl-BE" dirty="0" err="1"/>
              <a:t>crying</a:t>
            </a:r>
            <a:r>
              <a:rPr lang="nl-BE" dirty="0"/>
              <a:t> time” t.o.v. placebo. Echter geen evidentie voor routine gebruik.</a:t>
            </a:r>
          </a:p>
        </p:txBody>
      </p:sp>
    </p:spTree>
    <p:extLst>
      <p:ext uri="{BB962C8B-B14F-4D97-AF65-F5344CB8AC3E}">
        <p14:creationId xmlns:p14="http://schemas.microsoft.com/office/powerpoint/2010/main" val="1515283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>
                <a:solidFill>
                  <a:srgbClr val="CC0000"/>
                </a:solidFill>
              </a:rPr>
              <a:t>Voor elk pijntje een medicijntje?</a:t>
            </a:r>
            <a:endParaRPr lang="nl-BE" sz="225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Probiotica</a:t>
            </a:r>
            <a:endParaRPr lang="nl-BE" sz="27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functionele buikpijn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een overigens gezond kind van 8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3" t="25461" r="35555" b="9077"/>
          <a:stretch/>
        </p:blipFill>
        <p:spPr bwMode="auto">
          <a:xfrm>
            <a:off x="1524000" y="2727325"/>
            <a:ext cx="1066800" cy="1496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BBB3FF1-8F72-31A2-E9E3-6636D2E0C4FB}"/>
              </a:ext>
            </a:extLst>
          </p:cNvPr>
          <p:cNvSpPr txBox="1"/>
          <p:nvPr/>
        </p:nvSpPr>
        <p:spPr>
          <a:xfrm>
            <a:off x="3276600" y="2727325"/>
            <a:ext cx="52387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 err="1"/>
              <a:t>Cochrane</a:t>
            </a:r>
            <a:r>
              <a:rPr lang="nl-BE" dirty="0"/>
              <a:t> meta-analyse resulteert in meer behandelsucces t.o.v. placebo, maar niet effectiever om volledige resolutie van de klachten te bekomen. Echter gezien grote heterogeniteit van de studies, kan er geen duidelijke conclusie/richtlijn/routinegebruik worden  vooropgesteld.</a:t>
            </a:r>
            <a:br>
              <a:rPr lang="nl-BE" dirty="0"/>
            </a:br>
            <a:r>
              <a:rPr lang="nl-BE" dirty="0"/>
              <a:t>Volgens ESPGHAN is L. </a:t>
            </a:r>
            <a:r>
              <a:rPr lang="nl-BE" dirty="0" err="1"/>
              <a:t>rhamnosus</a:t>
            </a:r>
            <a:r>
              <a:rPr lang="nl-BE" dirty="0"/>
              <a:t> een behandeloptie.</a:t>
            </a:r>
          </a:p>
        </p:txBody>
      </p:sp>
    </p:spTree>
    <p:extLst>
      <p:ext uri="{BB962C8B-B14F-4D97-AF65-F5344CB8AC3E}">
        <p14:creationId xmlns:p14="http://schemas.microsoft.com/office/powerpoint/2010/main" val="448556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/>
              <a:t>Pepermuntolie (</a:t>
            </a:r>
            <a:r>
              <a:rPr lang="nl-BE" sz="2700" dirty="0" err="1"/>
              <a:t>Tempocol</a:t>
            </a:r>
            <a:r>
              <a:rPr lang="nl-BE" sz="2700" dirty="0"/>
              <a:t>®)</a:t>
            </a:r>
          </a:p>
          <a:p>
            <a:pPr marL="0" indent="0" algn="ctr">
              <a:buNone/>
            </a:pPr>
            <a:r>
              <a:rPr lang="nl-BE" sz="2700" dirty="0"/>
              <a:t>bij functionele buikpijn/IBS</a:t>
            </a:r>
          </a:p>
          <a:p>
            <a:pPr marL="0" indent="0" algn="ctr">
              <a:buNone/>
            </a:pPr>
            <a:r>
              <a:rPr lang="nl-BE" sz="2700" dirty="0"/>
              <a:t>bij een overigens gezond kind van 10 jaar</a:t>
            </a:r>
          </a:p>
        </p:txBody>
      </p:sp>
      <p:pic>
        <p:nvPicPr>
          <p:cNvPr id="1026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7DFFDC81-343C-4C87-A47A-A6EEA120A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19936" r="35784" b="16064"/>
          <a:stretch/>
        </p:blipFill>
        <p:spPr bwMode="auto">
          <a:xfrm>
            <a:off x="1361387" y="2868840"/>
            <a:ext cx="990600" cy="142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26CA1B2-3991-BBD1-786F-AD526789DA97}"/>
              </a:ext>
            </a:extLst>
          </p:cNvPr>
          <p:cNvSpPr txBox="1"/>
          <p:nvPr/>
        </p:nvSpPr>
        <p:spPr>
          <a:xfrm>
            <a:off x="2971800" y="3032125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1 RCT toonde geen significant verschil t.o.v. placebo. 1 RCT toonde significante reductie in pijn intensiteit t.o.v. placebo.</a:t>
            </a:r>
          </a:p>
          <a:p>
            <a:r>
              <a:rPr lang="nl-BE" dirty="0"/>
              <a:t>ESPGHAN: kan overwogen worden als (</a:t>
            </a:r>
            <a:r>
              <a:rPr lang="nl-BE" dirty="0" err="1"/>
              <a:t>adjuvante</a:t>
            </a:r>
            <a:r>
              <a:rPr lang="nl-BE" dirty="0"/>
              <a:t>) behandeling, maar met weinig zekerheid.</a:t>
            </a:r>
          </a:p>
        </p:txBody>
      </p:sp>
    </p:spTree>
    <p:extLst>
      <p:ext uri="{BB962C8B-B14F-4D97-AF65-F5344CB8AC3E}">
        <p14:creationId xmlns:p14="http://schemas.microsoft.com/office/powerpoint/2010/main" val="1106129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>
                <a:solidFill>
                  <a:srgbClr val="CC0000"/>
                </a:solidFill>
              </a:rPr>
              <a:t>Voor elk pijntje een medicijntje?</a:t>
            </a:r>
            <a:endParaRPr lang="nl-BE" sz="225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Psyllium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vlozaad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, wateroplosbaar vezelsupplement)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prikkelbare darm syndroom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een overigens gezond kind van 6 jaar</a:t>
            </a:r>
          </a:p>
        </p:txBody>
      </p:sp>
      <p:pic>
        <p:nvPicPr>
          <p:cNvPr id="4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F1DB4FB5-E4BF-644D-E335-8D45F5973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5" t="22217" r="36314" b="11334"/>
          <a:stretch/>
        </p:blipFill>
        <p:spPr bwMode="auto">
          <a:xfrm>
            <a:off x="1143000" y="3221504"/>
            <a:ext cx="1752600" cy="119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1415142-5FA8-B2DC-5300-A203AF46DA35}"/>
              </a:ext>
            </a:extLst>
          </p:cNvPr>
          <p:cNvSpPr txBox="1"/>
          <p:nvPr/>
        </p:nvSpPr>
        <p:spPr>
          <a:xfrm>
            <a:off x="3581400" y="3312949"/>
            <a:ext cx="480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Zwakke evidentie. Kan gunstig zijn, zowel bij IBS met constipatie als IBS met diarree. ESPGHAN: behandeloptie, te evalueren na 4 weken.</a:t>
            </a:r>
          </a:p>
        </p:txBody>
      </p:sp>
    </p:spTree>
    <p:extLst>
      <p:ext uri="{BB962C8B-B14F-4D97-AF65-F5344CB8AC3E}">
        <p14:creationId xmlns:p14="http://schemas.microsoft.com/office/powerpoint/2010/main" val="275357010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/>
              <a:t>Buscopan</a:t>
            </a:r>
            <a:r>
              <a:rPr lang="nl-BE" sz="2700" dirty="0"/>
              <a:t>® </a:t>
            </a:r>
            <a:r>
              <a:rPr lang="nl-BE" sz="2700" dirty="0" err="1"/>
              <a:t>buthylhyoscine</a:t>
            </a:r>
            <a:endParaRPr lang="nl-BE" sz="2700" dirty="0"/>
          </a:p>
          <a:p>
            <a:pPr marL="0" indent="0" algn="ctr">
              <a:buNone/>
            </a:pPr>
            <a:r>
              <a:rPr lang="nl-BE" sz="2700" dirty="0"/>
              <a:t>bij functionele buikpijn</a:t>
            </a:r>
          </a:p>
          <a:p>
            <a:pPr marL="0" indent="0" algn="ctr">
              <a:buNone/>
            </a:pPr>
            <a:r>
              <a:rPr lang="nl-BE" sz="2700" dirty="0"/>
              <a:t>bij een overigens gezond kind van 8 jaar</a:t>
            </a:r>
          </a:p>
        </p:txBody>
      </p:sp>
      <p:pic>
        <p:nvPicPr>
          <p:cNvPr id="4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555FFE8A-193C-AD75-FBF5-7AD4673806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0" t="25270"/>
          <a:stretch/>
        </p:blipFill>
        <p:spPr bwMode="auto">
          <a:xfrm>
            <a:off x="1981200" y="3005223"/>
            <a:ext cx="1219200" cy="17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75E536D-A06A-5F0E-8B43-F8EAB494E1AA}"/>
              </a:ext>
            </a:extLst>
          </p:cNvPr>
          <p:cNvSpPr txBox="1"/>
          <p:nvPr/>
        </p:nvSpPr>
        <p:spPr>
          <a:xfrm>
            <a:off x="3657600" y="3413125"/>
            <a:ext cx="4857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Geen evidentie voor gebruik bij kinderen met functionele buikpijn</a:t>
            </a:r>
          </a:p>
          <a:p>
            <a:r>
              <a:rPr lang="nl-BE" dirty="0"/>
              <a:t>Risico op (</a:t>
            </a:r>
            <a:r>
              <a:rPr lang="nl-BE" dirty="0" err="1"/>
              <a:t>anticholinerge</a:t>
            </a:r>
            <a:r>
              <a:rPr lang="nl-BE" dirty="0"/>
              <a:t>) bijwerkingen</a:t>
            </a:r>
          </a:p>
        </p:txBody>
      </p:sp>
    </p:spTree>
    <p:extLst>
      <p:ext uri="{BB962C8B-B14F-4D97-AF65-F5344CB8AC3E}">
        <p14:creationId xmlns:p14="http://schemas.microsoft.com/office/powerpoint/2010/main" val="1473262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Duspatalin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 ® </a:t>
            </a: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mebeverine</a:t>
            </a:r>
            <a:endParaRPr lang="nl-BE" sz="27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functionele buikpijn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een overigens gezond kind van 12 jaar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94C3478-15E7-9F85-B02D-88045C76347F}"/>
              </a:ext>
            </a:extLst>
          </p:cNvPr>
          <p:cNvSpPr txBox="1"/>
          <p:nvPr/>
        </p:nvSpPr>
        <p:spPr>
          <a:xfrm>
            <a:off x="3657600" y="3413125"/>
            <a:ext cx="4857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Geen evidentie voor gebruik bij kinderen met functionele buikpijn</a:t>
            </a:r>
          </a:p>
          <a:p>
            <a:r>
              <a:rPr lang="nl-BE" dirty="0"/>
              <a:t>Risico op (</a:t>
            </a:r>
            <a:r>
              <a:rPr lang="nl-BE" dirty="0" err="1"/>
              <a:t>anticholinerge</a:t>
            </a:r>
            <a:r>
              <a:rPr lang="nl-BE" dirty="0"/>
              <a:t>) bijwerkingen</a:t>
            </a:r>
          </a:p>
        </p:txBody>
      </p:sp>
      <p:pic>
        <p:nvPicPr>
          <p:cNvPr id="5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FCF8C50F-A95D-04E9-1687-866D996A26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0" t="25270"/>
          <a:stretch/>
        </p:blipFill>
        <p:spPr bwMode="auto">
          <a:xfrm>
            <a:off x="1981200" y="3005223"/>
            <a:ext cx="1219200" cy="17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00697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/>
              <a:t>Racecadotril</a:t>
            </a:r>
            <a:r>
              <a:rPr lang="nl-BE" sz="2700" dirty="0"/>
              <a:t> (</a:t>
            </a:r>
            <a:r>
              <a:rPr lang="nl-BE" sz="2700" dirty="0" err="1"/>
              <a:t>Tiorfix</a:t>
            </a:r>
            <a:r>
              <a:rPr lang="nl-BE" sz="2700" dirty="0"/>
              <a:t> ®)</a:t>
            </a:r>
          </a:p>
          <a:p>
            <a:pPr marL="0" indent="0" algn="ctr">
              <a:buNone/>
            </a:pPr>
            <a:r>
              <a:rPr lang="nl-BE" sz="2700" dirty="0"/>
              <a:t>bij acute enteritis</a:t>
            </a:r>
          </a:p>
          <a:p>
            <a:pPr marL="0" indent="0" algn="ctr">
              <a:buNone/>
            </a:pPr>
            <a:r>
              <a:rPr lang="nl-BE" sz="2700" dirty="0"/>
              <a:t>bij een overigens gezond kind van 3 jaar</a:t>
            </a:r>
          </a:p>
        </p:txBody>
      </p:sp>
      <p:pic>
        <p:nvPicPr>
          <p:cNvPr id="5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15369498-37B2-DE61-D5BB-6308949E9C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5" t="22217" r="36314" b="11334"/>
          <a:stretch/>
        </p:blipFill>
        <p:spPr bwMode="auto">
          <a:xfrm>
            <a:off x="1353149" y="2975883"/>
            <a:ext cx="1752600" cy="119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7672975-41F0-4C4D-76A0-EAF9F362AB49}"/>
              </a:ext>
            </a:extLst>
          </p:cNvPr>
          <p:cNvSpPr txBox="1"/>
          <p:nvPr/>
        </p:nvSpPr>
        <p:spPr>
          <a:xfrm>
            <a:off x="3886200" y="2977955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Racecadotril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can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considered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management of AGE (II, B) (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weak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moderate-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876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Gelatinetannaat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nl-BE" sz="2700" dirty="0" err="1">
                <a:solidFill>
                  <a:schemeClr val="accent1">
                    <a:lumMod val="75000"/>
                  </a:schemeClr>
                </a:solidFill>
              </a:rPr>
              <a:t>Tasectan</a:t>
            </a: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 ®)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acute gastro-enteritis</a:t>
            </a:r>
          </a:p>
          <a:p>
            <a:pPr marL="0" indent="0" algn="ctr">
              <a:buNone/>
            </a:pPr>
            <a:r>
              <a:rPr lang="nl-BE" sz="2700" dirty="0">
                <a:solidFill>
                  <a:schemeClr val="accent1">
                    <a:lumMod val="75000"/>
                  </a:schemeClr>
                </a:solidFill>
              </a:rPr>
              <a:t>bij een overigens gezond kind van 3 jaar</a:t>
            </a:r>
          </a:p>
        </p:txBody>
      </p:sp>
      <p:pic>
        <p:nvPicPr>
          <p:cNvPr id="4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A9499C4B-B3E7-45B3-8AAB-3E4CD3E151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0" t="25270"/>
          <a:stretch/>
        </p:blipFill>
        <p:spPr bwMode="auto">
          <a:xfrm>
            <a:off x="1981200" y="3005223"/>
            <a:ext cx="1219200" cy="17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7120ECB-CDB7-19A3-B4A6-8151B72EFD82}"/>
              </a:ext>
            </a:extLst>
          </p:cNvPr>
          <p:cNvSpPr txBox="1"/>
          <p:nvPr/>
        </p:nvSpPr>
        <p:spPr>
          <a:xfrm>
            <a:off x="3371251" y="3681154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Geen evidentie</a:t>
            </a:r>
          </a:p>
        </p:txBody>
      </p:sp>
    </p:spTree>
    <p:extLst>
      <p:ext uri="{BB962C8B-B14F-4D97-AF65-F5344CB8AC3E}">
        <p14:creationId xmlns:p14="http://schemas.microsoft.com/office/powerpoint/2010/main" val="349598384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A512B-7CC5-4C6F-B593-98594960D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149" y="271179"/>
            <a:ext cx="6437702" cy="994172"/>
          </a:xfrm>
        </p:spPr>
        <p:txBody>
          <a:bodyPr>
            <a:normAutofit/>
          </a:bodyPr>
          <a:lstStyle/>
          <a:p>
            <a:pPr algn="ctr"/>
            <a:r>
              <a:rPr lang="nl-BE" sz="2250" dirty="0"/>
              <a:t>Voor elk pijntje een medicijntje?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36A6B-339A-4EB0-8519-A9F44AF6E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2394"/>
            <a:ext cx="7886700" cy="14964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BE" sz="2700" dirty="0"/>
              <a:t>Loperamide (</a:t>
            </a:r>
            <a:r>
              <a:rPr lang="nl-BE" sz="2700" dirty="0" err="1"/>
              <a:t>Imodium</a:t>
            </a:r>
            <a:r>
              <a:rPr lang="nl-BE" sz="2700" dirty="0"/>
              <a:t> ®)</a:t>
            </a:r>
          </a:p>
          <a:p>
            <a:pPr marL="0" indent="0" algn="ctr">
              <a:buNone/>
            </a:pPr>
            <a:r>
              <a:rPr lang="nl-BE" sz="2700" dirty="0"/>
              <a:t>bij acute gastro-enteritis</a:t>
            </a:r>
          </a:p>
          <a:p>
            <a:pPr marL="0" indent="0" algn="ctr">
              <a:buNone/>
            </a:pPr>
            <a:r>
              <a:rPr lang="nl-BE" sz="2700" dirty="0"/>
              <a:t>bij een overigens gezond kind van 3 jaar</a:t>
            </a:r>
          </a:p>
        </p:txBody>
      </p:sp>
      <p:pic>
        <p:nvPicPr>
          <p:cNvPr id="4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10BC897E-A62B-FB3C-77F6-ACC3F34093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0" t="25270"/>
          <a:stretch/>
        </p:blipFill>
        <p:spPr bwMode="auto">
          <a:xfrm>
            <a:off x="1981200" y="3005223"/>
            <a:ext cx="1219200" cy="172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084EFF4-3CE1-9CB9-5407-02686358BB45}"/>
              </a:ext>
            </a:extLst>
          </p:cNvPr>
          <p:cNvSpPr txBox="1"/>
          <p:nvPr/>
        </p:nvSpPr>
        <p:spPr>
          <a:xfrm>
            <a:off x="3733800" y="3184525"/>
            <a:ext cx="4781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Loperamide is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not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recommended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the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management of AGE in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children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(II, B) (strong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recommendation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,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very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low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quality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 </a:t>
            </a:r>
            <a:r>
              <a:rPr lang="nl-BE" sz="180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evidence</a:t>
            </a:r>
            <a:r>
              <a:rPr lang="nl-BE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).</a:t>
            </a:r>
            <a:endParaRPr lang="nl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5561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uimpje omhoog, duimpje omlaag - Clasine van Dorst Onderwijstraining en  advies">
            <a:extLst>
              <a:ext uri="{FF2B5EF4-FFF2-40B4-BE49-F238E27FC236}">
                <a16:creationId xmlns:a16="http://schemas.microsoft.com/office/drawing/2014/main" id="{454DA5FA-0F68-1CC7-A011-E3B971633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0" r="64985" b="19864"/>
          <a:stretch/>
        </p:blipFill>
        <p:spPr bwMode="auto">
          <a:xfrm>
            <a:off x="2522765" y="523920"/>
            <a:ext cx="3343275" cy="358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74431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 MAGENT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1104</Words>
  <Application>Microsoft Office PowerPoint</Application>
  <PresentationFormat>Aangepast</PresentationFormat>
  <Paragraphs>85</Paragraphs>
  <Slides>13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22" baseType="lpstr">
      <vt:lpstr>Aptos</vt:lpstr>
      <vt:lpstr>Arial</vt:lpstr>
      <vt:lpstr>Calibri</vt:lpstr>
      <vt:lpstr>Museo Sans 500</vt:lpstr>
      <vt:lpstr>MuseoSans-500</vt:lpstr>
      <vt:lpstr>MuseoSans-900</vt:lpstr>
      <vt:lpstr>Source Sans Pro</vt:lpstr>
      <vt:lpstr>Custom Design</vt:lpstr>
      <vt:lpstr>Custom Design MAGENTA</vt:lpstr>
      <vt:lpstr>PowerPoint-presentatie</vt:lpstr>
      <vt:lpstr>Voor elk pijntje een medicijntje? Duimen quiz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Voor elk pijntje een medicijntje?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Evy Brioen</dc:creator>
  <cp:lastModifiedBy>Kathleen Verspreet</cp:lastModifiedBy>
  <cp:revision>22</cp:revision>
  <dcterms:created xsi:type="dcterms:W3CDTF">2022-01-21T12:50:43Z</dcterms:created>
  <dcterms:modified xsi:type="dcterms:W3CDTF">2025-09-19T09:20:55Z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2022-01-21T00:00:00Z</vt:filetime>
  </property>
  <property fmtid="{D5CDD505-2E9C-101B-9397-08002B2CF9AE}" pid="3" name="Creator">
    <vt:lpwstr>Adobe InDesign 16.4 (Macintosh)</vt:lpwstr>
  </property>
  <property fmtid="{D5CDD505-2E9C-101B-9397-08002B2CF9AE}" pid="4" name="LastSaved">
    <vt:filetime>2022-01-21T00:00:00Z</vt:filetime>
  </property>
</Properties>
</file>