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35"/>
  </p:notesMasterIdLst>
  <p:sldIdLst>
    <p:sldId id="302" r:id="rId3"/>
    <p:sldId id="256" r:id="rId4"/>
    <p:sldId id="290" r:id="rId5"/>
    <p:sldId id="304" r:id="rId6"/>
    <p:sldId id="269" r:id="rId7"/>
    <p:sldId id="291" r:id="rId8"/>
    <p:sldId id="293" r:id="rId9"/>
    <p:sldId id="258" r:id="rId10"/>
    <p:sldId id="294" r:id="rId11"/>
    <p:sldId id="275" r:id="rId12"/>
    <p:sldId id="276" r:id="rId13"/>
    <p:sldId id="259" r:id="rId14"/>
    <p:sldId id="278" r:id="rId15"/>
    <p:sldId id="285" r:id="rId16"/>
    <p:sldId id="271" r:id="rId17"/>
    <p:sldId id="272" r:id="rId18"/>
    <p:sldId id="273" r:id="rId19"/>
    <p:sldId id="279" r:id="rId20"/>
    <p:sldId id="280" r:id="rId21"/>
    <p:sldId id="298" r:id="rId22"/>
    <p:sldId id="299" r:id="rId23"/>
    <p:sldId id="274" r:id="rId24"/>
    <p:sldId id="260" r:id="rId25"/>
    <p:sldId id="261" r:id="rId26"/>
    <p:sldId id="262" r:id="rId27"/>
    <p:sldId id="310" r:id="rId28"/>
    <p:sldId id="287" r:id="rId29"/>
    <p:sldId id="288" r:id="rId30"/>
    <p:sldId id="305" r:id="rId31"/>
    <p:sldId id="306" r:id="rId32"/>
    <p:sldId id="307" r:id="rId33"/>
    <p:sldId id="308" r:id="rId34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07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56148-ABDC-4912-80EC-A60DBC359F89}" type="datetimeFigureOut">
              <a:rPr lang="nl-BE" smtClean="0"/>
              <a:t>03-03-2026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9A947-9441-4F83-BA8D-D0D5388B4D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56558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9A947-9441-4F83-BA8D-D0D5388B4D87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9970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AD92874-79C4-0C4B-80E9-61D70E8964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5" b="26928"/>
          <a:stretch/>
        </p:blipFill>
        <p:spPr>
          <a:xfrm>
            <a:off x="1524000" y="892132"/>
            <a:ext cx="8898677" cy="44648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BEF55C-245D-7648-B5E7-49D4A9AF57F6}"/>
              </a:ext>
            </a:extLst>
          </p:cNvPr>
          <p:cNvSpPr/>
          <p:nvPr/>
        </p:nvSpPr>
        <p:spPr>
          <a:xfrm>
            <a:off x="0" y="5864393"/>
            <a:ext cx="2946400" cy="8117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sz="2397"/>
          </a:p>
        </p:txBody>
      </p:sp>
    </p:spTree>
    <p:extLst>
      <p:ext uri="{BB962C8B-B14F-4D97-AF65-F5344CB8AC3E}">
        <p14:creationId xmlns:p14="http://schemas.microsoft.com/office/powerpoint/2010/main" val="285314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600" y="2109830"/>
            <a:ext cx="7620000" cy="1623596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5327" b="1" kern="1200" cap="all" spc="-87" baseline="0">
                <a:solidFill>
                  <a:srgbClr val="CC0E7D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7600" y="3847585"/>
            <a:ext cx="8737600" cy="190621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3329" kern="1200" cap="all" spc="-60" baseline="0" dirty="0">
                <a:solidFill>
                  <a:schemeClr val="tx1"/>
                </a:solidFill>
                <a:latin typeface="MuseoSans-500"/>
                <a:ea typeface="+mn-ea"/>
                <a:cs typeface="MuseoSans-500"/>
              </a:defRPr>
            </a:lvl1pPr>
            <a:lvl2pPr marL="608853" indent="0" algn="ctr">
              <a:buNone/>
              <a:defRPr sz="2663"/>
            </a:lvl2pPr>
            <a:lvl3pPr marL="1217706" indent="0" algn="ctr">
              <a:buNone/>
              <a:defRPr sz="2397"/>
            </a:lvl3pPr>
            <a:lvl4pPr marL="1826560" indent="0" algn="ctr">
              <a:buNone/>
              <a:defRPr sz="2131"/>
            </a:lvl4pPr>
            <a:lvl5pPr marL="2435413" indent="0" algn="ctr">
              <a:buNone/>
              <a:defRPr sz="2131"/>
            </a:lvl5pPr>
            <a:lvl6pPr marL="3044266" indent="0" algn="ctr">
              <a:buNone/>
              <a:defRPr sz="2131"/>
            </a:lvl6pPr>
            <a:lvl7pPr marL="3653119" indent="0" algn="ctr">
              <a:buNone/>
              <a:defRPr sz="2131"/>
            </a:lvl7pPr>
            <a:lvl8pPr marL="4261973" indent="0" algn="ctr">
              <a:buNone/>
              <a:defRPr sz="2131"/>
            </a:lvl8pPr>
            <a:lvl9pPr marL="4870826" indent="0" algn="ctr">
              <a:buNone/>
              <a:defRPr sz="2131"/>
            </a:lvl9pPr>
          </a:lstStyle>
          <a:p>
            <a:r>
              <a:rPr lang="nl-NL"/>
              <a:t>Klikken om de ondertitelstijl van het model te bewerken</a:t>
            </a:r>
            <a:endParaRPr lang="en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381C43-335F-7744-94F6-AC1EA6F6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333" y="1102878"/>
            <a:ext cx="846667" cy="46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30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680" y="1970366"/>
            <a:ext cx="10515600" cy="379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80991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ullets 1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ED12BD2-01E8-024C-AF85-36DA32E9508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52407" y="1969831"/>
            <a:ext cx="10515600" cy="3793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83125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ullets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2408" y="1969833"/>
            <a:ext cx="5145193" cy="3793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2407" y="1969833"/>
            <a:ext cx="5145600" cy="3793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9465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78663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85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aflopend met teks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91995" y="1"/>
            <a:ext cx="6000005" cy="5673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8813F9D-44CF-3D43-B591-61116C4DFC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3078" y="2312778"/>
            <a:ext cx="4366532" cy="3308326"/>
          </a:xfrm>
          <a:prstGeom prst="rect">
            <a:avLst/>
          </a:prstGeom>
        </p:spPr>
        <p:txBody>
          <a:bodyPr/>
          <a:lstStyle>
            <a:lvl1pPr>
              <a:defRPr sz="2397"/>
            </a:lvl1pPr>
            <a:lvl2pPr>
              <a:defRPr sz="3729"/>
            </a:lvl2pPr>
            <a:lvl3pPr>
              <a:defRPr sz="3196"/>
            </a:lvl3pPr>
            <a:lvl4pPr>
              <a:defRPr sz="2663"/>
            </a:lvl4pPr>
            <a:lvl5pPr>
              <a:defRPr sz="2663"/>
            </a:lvl5pPr>
            <a:lvl6pPr>
              <a:defRPr sz="2663"/>
            </a:lvl6pPr>
            <a:lvl7pPr>
              <a:defRPr sz="2663"/>
            </a:lvl7pPr>
            <a:lvl8pPr>
              <a:defRPr sz="2663"/>
            </a:lvl8pPr>
            <a:lvl9pPr>
              <a:defRPr sz="2663"/>
            </a:lvl9pPr>
          </a:lstStyle>
          <a:p>
            <a:pPr lvl="0"/>
            <a:r>
              <a:rPr lang="en-GB"/>
              <a:t>Third level</a:t>
            </a:r>
            <a:endParaRPr lang="en-B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AD8B01-C249-C249-A66A-0674CD49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078" y="745151"/>
            <a:ext cx="4876929" cy="1600342"/>
          </a:xfrm>
          <a:prstGeom prst="rect">
            <a:avLst/>
          </a:prstGeom>
        </p:spPr>
        <p:txBody>
          <a:bodyPr anchor="t" anchorCtr="0"/>
          <a:lstStyle>
            <a:lvl1pPr>
              <a:defRPr lang="en-BE" sz="4794" b="1" kern="1200" spc="-53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nl-NL"/>
              <a:t>Klik om stijl te bewerken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7129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aflopend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6000005" cy="5673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40001" y="2312778"/>
            <a:ext cx="4366532" cy="3308326"/>
          </a:xfrm>
          <a:prstGeom prst="rect">
            <a:avLst/>
          </a:prstGeom>
        </p:spPr>
        <p:txBody>
          <a:bodyPr/>
          <a:lstStyle>
            <a:lvl1pPr>
              <a:defRPr sz="2397"/>
            </a:lvl1pPr>
            <a:lvl2pPr>
              <a:defRPr sz="3729"/>
            </a:lvl2pPr>
            <a:lvl3pPr>
              <a:defRPr sz="3196"/>
            </a:lvl3pPr>
            <a:lvl4pPr>
              <a:defRPr sz="2663"/>
            </a:lvl4pPr>
            <a:lvl5pPr>
              <a:defRPr sz="2663"/>
            </a:lvl5pPr>
            <a:lvl6pPr>
              <a:defRPr sz="2663"/>
            </a:lvl6pPr>
            <a:lvl7pPr>
              <a:defRPr sz="2663"/>
            </a:lvl7pPr>
            <a:lvl8pPr>
              <a:defRPr sz="2663"/>
            </a:lvl8pPr>
            <a:lvl9pPr>
              <a:defRPr sz="2663"/>
            </a:lvl9pPr>
          </a:lstStyle>
          <a:p>
            <a:pPr lvl="0"/>
            <a:r>
              <a:rPr lang="en-GB"/>
              <a:t>Third level</a:t>
            </a:r>
            <a:endParaRPr lang="en-BE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000" y="745151"/>
            <a:ext cx="5379323" cy="1600342"/>
          </a:xfrm>
          <a:prstGeom prst="rect">
            <a:avLst/>
          </a:prstGeom>
        </p:spPr>
        <p:txBody>
          <a:bodyPr anchor="t" anchorCtr="0"/>
          <a:lstStyle>
            <a:lvl1pPr>
              <a:defRPr lang="en-BE" sz="4794" b="1" kern="1200" spc="-53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nl-NL"/>
              <a:t>Klik om stijl te bewerken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42951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40001" y="2312778"/>
            <a:ext cx="4366532" cy="3308326"/>
          </a:xfrm>
          <a:prstGeom prst="rect">
            <a:avLst/>
          </a:prstGeom>
        </p:spPr>
        <p:txBody>
          <a:bodyPr/>
          <a:lstStyle>
            <a:lvl1pPr>
              <a:defRPr sz="2397"/>
            </a:lvl1pPr>
            <a:lvl2pPr>
              <a:defRPr sz="3729"/>
            </a:lvl2pPr>
            <a:lvl3pPr>
              <a:defRPr sz="3196"/>
            </a:lvl3pPr>
            <a:lvl4pPr>
              <a:defRPr sz="2663"/>
            </a:lvl4pPr>
            <a:lvl5pPr>
              <a:defRPr sz="2663"/>
            </a:lvl5pPr>
            <a:lvl6pPr>
              <a:defRPr sz="2663"/>
            </a:lvl6pPr>
            <a:lvl7pPr>
              <a:defRPr sz="2663"/>
            </a:lvl7pPr>
            <a:lvl8pPr>
              <a:defRPr sz="2663"/>
            </a:lvl8pPr>
            <a:lvl9pPr>
              <a:defRPr sz="2663"/>
            </a:lvl9pPr>
          </a:lstStyle>
          <a:p>
            <a:pPr lvl="0"/>
            <a:r>
              <a:rPr lang="en-GB"/>
              <a:t>Third level</a:t>
            </a:r>
            <a:endParaRPr lang="en-BE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000" y="745151"/>
            <a:ext cx="5379323" cy="1600342"/>
          </a:xfrm>
          <a:prstGeom prst="rect">
            <a:avLst/>
          </a:prstGeom>
        </p:spPr>
        <p:txBody>
          <a:bodyPr anchor="t" anchorCtr="0"/>
          <a:lstStyle>
            <a:lvl1pPr>
              <a:defRPr lang="en-BE" sz="4794" b="1" kern="1200" spc="-53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199997" y="862925"/>
            <a:ext cx="4800008" cy="481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4602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199997" y="862925"/>
            <a:ext cx="4800008" cy="481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197379" y="862925"/>
            <a:ext cx="4800008" cy="481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1372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199997" y="862925"/>
            <a:ext cx="4800008" cy="481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197379" y="862925"/>
            <a:ext cx="4800008" cy="2301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197379" y="3372627"/>
            <a:ext cx="4800008" cy="2301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7665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197379" y="862925"/>
            <a:ext cx="4800008" cy="2301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197379" y="3372627"/>
            <a:ext cx="4800008" cy="2301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2CEBC28-88AE-FC4D-9656-C6845587103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1199999" y="862925"/>
            <a:ext cx="4800008" cy="2301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0095432-DDA1-2749-854E-7A330A78928B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1199999" y="3372627"/>
            <a:ext cx="4800008" cy="2301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469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met witte band ondera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1"/>
            <a:ext cx="12192000" cy="5657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9590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1"/>
            </a:lvl1pPr>
            <a:lvl2pPr marL="608853" indent="0">
              <a:buNone/>
              <a:defRPr sz="3729"/>
            </a:lvl2pPr>
            <a:lvl3pPr marL="1217706" indent="0">
              <a:buNone/>
              <a:defRPr sz="3196"/>
            </a:lvl3pPr>
            <a:lvl4pPr marL="1826560" indent="0">
              <a:buNone/>
              <a:defRPr sz="2663"/>
            </a:lvl4pPr>
            <a:lvl5pPr marL="2435413" indent="0">
              <a:buNone/>
              <a:defRPr sz="2663"/>
            </a:lvl5pPr>
            <a:lvl6pPr marL="3044266" indent="0">
              <a:buNone/>
              <a:defRPr sz="2663"/>
            </a:lvl6pPr>
            <a:lvl7pPr marL="3653119" indent="0">
              <a:buNone/>
              <a:defRPr sz="2663"/>
            </a:lvl7pPr>
            <a:lvl8pPr marL="4261973" indent="0">
              <a:buNone/>
              <a:defRPr sz="2663"/>
            </a:lvl8pPr>
            <a:lvl9pPr marL="4870826" indent="0">
              <a:buNone/>
              <a:defRPr sz="2663"/>
            </a:lvl9pPr>
          </a:lstStyle>
          <a:p>
            <a:r>
              <a:rPr lang="en-B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6776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67D04E-D852-B661-30B8-30311B605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3674EE4-812F-5A3B-2874-2D6ABC55A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20F5501-F5A6-DF44-4EAA-1D1D076B7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EF0F-F518-40DD-B5C0-79C79B51FEF0}" type="datetimeFigureOut">
              <a:rPr lang="nl-BE" smtClean="0"/>
              <a:t>03-03-2026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661D53-28D0-18D7-CB2C-2CB6DEA6B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25A0E4-F705-5FAF-3A6E-B04F7DFF7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C9AA-E224-4868-A852-6B2BA44C38E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40303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EB61E2-8752-BCF0-BF70-54357E7CD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7D9D61-DCBA-5E07-1CC5-28686601A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F79BFD-49F9-5B58-EB15-ACC2206C0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EF0F-F518-40DD-B5C0-79C79B51FEF0}" type="datetimeFigureOut">
              <a:rPr lang="nl-BE" smtClean="0"/>
              <a:t>03-03-2026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E90C6B-57AD-0527-431A-16729F212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8F06CA-1D80-2A30-A4B2-B5FB76FD8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C9AA-E224-4868-A852-6B2BA44C38E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9336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600" y="2109829"/>
            <a:ext cx="7620000" cy="1737755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5327" b="1" kern="1200" cap="all" spc="-87" baseline="0">
                <a:solidFill>
                  <a:schemeClr val="bg1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7600" y="3847585"/>
            <a:ext cx="5892800" cy="19062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3329" kern="1200" cap="all" spc="-60" baseline="0" dirty="0">
                <a:solidFill>
                  <a:schemeClr val="bg1"/>
                </a:solidFill>
                <a:latin typeface="MuseoSans-500"/>
                <a:ea typeface="+mn-ea"/>
                <a:cs typeface="MuseoSans-500"/>
              </a:defRPr>
            </a:lvl1pPr>
            <a:lvl2pPr marL="608853" indent="0" algn="ctr">
              <a:buNone/>
              <a:defRPr sz="2663"/>
            </a:lvl2pPr>
            <a:lvl3pPr marL="1217706" indent="0" algn="ctr">
              <a:buNone/>
              <a:defRPr sz="2397"/>
            </a:lvl3pPr>
            <a:lvl4pPr marL="1826560" indent="0" algn="ctr">
              <a:buNone/>
              <a:defRPr sz="2131"/>
            </a:lvl4pPr>
            <a:lvl5pPr marL="2435413" indent="0" algn="ctr">
              <a:buNone/>
              <a:defRPr sz="2131"/>
            </a:lvl5pPr>
            <a:lvl6pPr marL="3044266" indent="0" algn="ctr">
              <a:buNone/>
              <a:defRPr sz="2131"/>
            </a:lvl6pPr>
            <a:lvl7pPr marL="3653119" indent="0" algn="ctr">
              <a:buNone/>
              <a:defRPr sz="2131"/>
            </a:lvl7pPr>
            <a:lvl8pPr marL="4261973" indent="0" algn="ctr">
              <a:buNone/>
              <a:defRPr sz="2131"/>
            </a:lvl8pPr>
            <a:lvl9pPr marL="4870826" indent="0" algn="ctr">
              <a:buNone/>
              <a:defRPr sz="2131"/>
            </a:lvl9pPr>
          </a:lstStyle>
          <a:p>
            <a:r>
              <a:rPr lang="nl-NL"/>
              <a:t>Klikken om de ondertitelstijl van het model te bewerken</a:t>
            </a:r>
            <a:endParaRPr lang="en-B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B4E7C-E554-2441-B8F4-C104D41083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8541" y="1102878"/>
            <a:ext cx="846667" cy="46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768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407" y="1970366"/>
            <a:ext cx="10515600" cy="379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04865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329854-84EF-7341-BEB5-41B42FB2AF0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52407" y="1970366"/>
            <a:ext cx="10515600" cy="379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924715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2408" y="1969833"/>
            <a:ext cx="5145193" cy="3793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2407" y="1969833"/>
            <a:ext cx="5145600" cy="3793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19632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7892463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AD92874-79C4-0C4B-80E9-61D70E896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5" b="26928"/>
          <a:stretch/>
        </p:blipFill>
        <p:spPr>
          <a:xfrm>
            <a:off x="1524000" y="892132"/>
            <a:ext cx="8898677" cy="44648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BEF55C-245D-7648-B5E7-49D4A9AF57F6}"/>
              </a:ext>
            </a:extLst>
          </p:cNvPr>
          <p:cNvSpPr/>
          <p:nvPr userDrawn="1"/>
        </p:nvSpPr>
        <p:spPr>
          <a:xfrm>
            <a:off x="0" y="5864393"/>
            <a:ext cx="2946400" cy="8117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sz="2397"/>
          </a:p>
        </p:txBody>
      </p:sp>
    </p:spTree>
    <p:extLst>
      <p:ext uri="{BB962C8B-B14F-4D97-AF65-F5344CB8AC3E}">
        <p14:creationId xmlns:p14="http://schemas.microsoft.com/office/powerpoint/2010/main" val="158430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emf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E1CC70-F93A-1649-ABE4-D2F9047502E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40" y="6134140"/>
            <a:ext cx="1049867" cy="236774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/>
        </p:nvSpPr>
        <p:spPr>
          <a:xfrm>
            <a:off x="508000" y="6160395"/>
            <a:ext cx="413024" cy="188807"/>
          </a:xfrm>
          <a:prstGeom prst="rect">
            <a:avLst/>
          </a:prstGeom>
        </p:spPr>
        <p:txBody>
          <a:bodyPr vert="horz" wrap="square" lIns="0" tIns="4228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13" algn="r">
              <a:spcBef>
                <a:spcPts val="33"/>
              </a:spcBef>
            </a:pPr>
            <a:fld id="{A07A7B7F-DAD4-3B4E-885A-5F1DE5E7B969}" type="slidenum">
              <a:rPr lang="en-BE" sz="1199" b="1" i="0" smtClean="0">
                <a:solidFill>
                  <a:schemeClr val="bg1"/>
                </a:solidFill>
                <a:latin typeface="Museo Sans 500" panose="02000000000000000000" pitchFamily="2" charset="77"/>
              </a:rPr>
              <a:pPr marL="16913" algn="r">
                <a:spcBef>
                  <a:spcPts val="33"/>
                </a:spcBef>
              </a:pPr>
              <a:t>‹nr.›</a:t>
            </a:fld>
            <a:endParaRPr lang="en-BE" sz="1199" b="1" i="0">
              <a:solidFill>
                <a:schemeClr val="bg1"/>
              </a:solidFill>
              <a:latin typeface="Museo Sans 500" panose="02000000000000000000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611C85-8DD1-244E-8CAF-352802D3B51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48000" y="5992602"/>
            <a:ext cx="897467" cy="372074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63191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marL="16913" marR="6765" algn="l" defTabSz="1217706" rtl="0" eaLnBrk="1" latinLnBrk="0" hangingPunct="1">
        <a:lnSpc>
          <a:spcPts val="4794"/>
        </a:lnSpc>
        <a:spcBef>
          <a:spcPts val="1092"/>
        </a:spcBef>
        <a:buNone/>
        <a:defRPr lang="en-BE" sz="4794" b="1" kern="1200" spc="-53" dirty="0">
          <a:solidFill>
            <a:srgbClr val="CC0E7D"/>
          </a:solidFill>
          <a:latin typeface="MuseoSans-900"/>
          <a:ea typeface="+mj-ea"/>
          <a:cs typeface="+mn-cs"/>
        </a:defRPr>
      </a:lvl1pPr>
    </p:titleStyle>
    <p:bodyStyle>
      <a:lvl1pPr marL="264682" indent="-248615" algn="l" defTabSz="1217706" rtl="0" eaLnBrk="1" latinLnBrk="0" hangingPunct="1">
        <a:lnSpc>
          <a:spcPts val="3489"/>
        </a:lnSpc>
        <a:spcBef>
          <a:spcPts val="133"/>
        </a:spcBef>
        <a:buClr>
          <a:srgbClr val="CC0E7D"/>
        </a:buClr>
        <a:buSzPct val="120000"/>
        <a:buFont typeface="Arial" panose="020B0604020202020204" pitchFamily="34" charset="0"/>
        <a:buChar char="•"/>
        <a:tabLst>
          <a:tab pos="265528" algn="l"/>
        </a:tabLst>
        <a:defRPr lang="en-GB" sz="2930" b="0" i="0" kern="1200" spc="-33" smtClean="0">
          <a:solidFill>
            <a:srgbClr val="231F20"/>
          </a:solidFill>
          <a:latin typeface="Museo Sans 500" panose="02000000000000000000" pitchFamily="2" charset="77"/>
          <a:ea typeface="+mn-ea"/>
          <a:cs typeface="+mn-cs"/>
        </a:defRPr>
      </a:lvl1pPr>
      <a:lvl2pPr marL="913280" indent="-304427" algn="l" defTabSz="1217706" rtl="0" eaLnBrk="1" latinLnBrk="0" hangingPunct="1">
        <a:lnSpc>
          <a:spcPct val="90000"/>
        </a:lnSpc>
        <a:spcBef>
          <a:spcPts val="666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2663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2pPr>
      <a:lvl3pPr marL="1522133" indent="-304427" algn="l" defTabSz="1217706" rtl="0" eaLnBrk="1" latinLnBrk="0" hangingPunct="1">
        <a:lnSpc>
          <a:spcPct val="90000"/>
        </a:lnSpc>
        <a:spcBef>
          <a:spcPts val="666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2397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3pPr>
      <a:lvl4pPr marL="2130986" indent="-304427" algn="l" defTabSz="1217706" rtl="0" eaLnBrk="1" latinLnBrk="0" hangingPunct="1">
        <a:lnSpc>
          <a:spcPct val="90000"/>
        </a:lnSpc>
        <a:spcBef>
          <a:spcPts val="666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2131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4pPr>
      <a:lvl5pPr marL="2739840" indent="-304427" algn="l" defTabSz="1217706" rtl="0" eaLnBrk="1" latinLnBrk="0" hangingPunct="1">
        <a:lnSpc>
          <a:spcPct val="90000"/>
        </a:lnSpc>
        <a:spcBef>
          <a:spcPts val="666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864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5pPr>
      <a:lvl6pPr marL="3348693" indent="-304427" algn="l" defTabSz="1217706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7546" indent="-304427" algn="l" defTabSz="1217706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6399" indent="-304427" algn="l" defTabSz="1217706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5253" indent="-304427" algn="l" defTabSz="1217706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853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706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560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413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266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119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1973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0826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A4013D-19DE-8E4D-ABA8-3A96A1EFEF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8456"/>
            <a:ext cx="12192000" cy="6849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EEF827-BCEC-CE46-B34E-3BB12911CA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134140"/>
            <a:ext cx="1049867" cy="2367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5B42C3-98FE-BA40-B4B2-9A62CC6C83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8000" y="5992602"/>
            <a:ext cx="897467" cy="372074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/>
        </p:nvSpPr>
        <p:spPr>
          <a:xfrm>
            <a:off x="508000" y="6160395"/>
            <a:ext cx="413024" cy="188807"/>
          </a:xfrm>
          <a:prstGeom prst="rect">
            <a:avLst/>
          </a:prstGeom>
        </p:spPr>
        <p:txBody>
          <a:bodyPr vert="horz" wrap="square" lIns="0" tIns="4228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13" algn="r">
              <a:spcBef>
                <a:spcPts val="33"/>
              </a:spcBef>
            </a:pPr>
            <a:fld id="{A07A7B7F-DAD4-3B4E-885A-5F1DE5E7B969}" type="slidenum">
              <a:rPr lang="en-BE" sz="1199" b="1" i="0" smtClean="0">
                <a:solidFill>
                  <a:srgbClr val="CC0E7D"/>
                </a:solidFill>
                <a:latin typeface="Museo Sans 500" panose="02000000000000000000" pitchFamily="2" charset="77"/>
              </a:rPr>
              <a:pPr marL="16913" algn="r">
                <a:spcBef>
                  <a:spcPts val="33"/>
                </a:spcBef>
              </a:pPr>
              <a:t>‹nr.›</a:t>
            </a:fld>
            <a:endParaRPr lang="en-BE" sz="1199" b="1" i="0">
              <a:solidFill>
                <a:srgbClr val="CC0E7D"/>
              </a:solidFill>
              <a:latin typeface="Museo Sans 500" panose="02000000000000000000" pitchFamily="2" charset="77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2534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</p:sldLayoutIdLst>
  <p:txStyles>
    <p:titleStyle>
      <a:lvl1pPr marL="16913" marR="6765" algn="l" defTabSz="1217706" rtl="0" eaLnBrk="1" latinLnBrk="0" hangingPunct="1">
        <a:lnSpc>
          <a:spcPts val="4794"/>
        </a:lnSpc>
        <a:spcBef>
          <a:spcPts val="1092"/>
        </a:spcBef>
        <a:buNone/>
        <a:defRPr lang="en-BE" sz="4794" b="1" kern="1200" spc="-53" dirty="0">
          <a:solidFill>
            <a:schemeClr val="bg1"/>
          </a:solidFill>
          <a:latin typeface="MuseoSans-900"/>
          <a:ea typeface="+mj-ea"/>
          <a:cs typeface="+mn-cs"/>
        </a:defRPr>
      </a:lvl1pPr>
    </p:titleStyle>
    <p:bodyStyle>
      <a:lvl1pPr marL="264682" indent="-248615" algn="l" defTabSz="1217706" rtl="0" eaLnBrk="1" latinLnBrk="0" hangingPunct="1">
        <a:lnSpc>
          <a:spcPts val="3489"/>
        </a:lnSpc>
        <a:spcBef>
          <a:spcPts val="133"/>
        </a:spcBef>
        <a:buClr>
          <a:schemeClr val="bg1"/>
        </a:buClr>
        <a:buSzPct val="120000"/>
        <a:buFont typeface="Arial" panose="020B0604020202020204" pitchFamily="34" charset="0"/>
        <a:buChar char="•"/>
        <a:tabLst>
          <a:tab pos="265528" algn="l"/>
        </a:tabLst>
        <a:defRPr lang="en-GB" sz="2930" b="0" i="0" kern="1200" spc="-33" smtClean="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1pPr>
      <a:lvl2pPr marL="913280" indent="-304427" algn="l" defTabSz="1217706" rtl="0" eaLnBrk="1" latinLnBrk="0" hangingPunct="1">
        <a:lnSpc>
          <a:spcPct val="90000"/>
        </a:lnSpc>
        <a:spcBef>
          <a:spcPts val="666"/>
        </a:spcBef>
        <a:buClr>
          <a:schemeClr val="bg1"/>
        </a:buClr>
        <a:buSzPct val="120000"/>
        <a:buFont typeface="Arial" panose="020B0604020202020204" pitchFamily="34" charset="0"/>
        <a:buChar char="•"/>
        <a:defRPr sz="2663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2pPr>
      <a:lvl3pPr marL="1522133" indent="-304427" algn="l" defTabSz="1217706" rtl="0" eaLnBrk="1" latinLnBrk="0" hangingPunct="1">
        <a:lnSpc>
          <a:spcPct val="90000"/>
        </a:lnSpc>
        <a:spcBef>
          <a:spcPts val="666"/>
        </a:spcBef>
        <a:buClr>
          <a:schemeClr val="bg1"/>
        </a:buClr>
        <a:buSzPct val="120000"/>
        <a:buFont typeface="Arial" panose="020B0604020202020204" pitchFamily="34" charset="0"/>
        <a:buChar char="•"/>
        <a:defRPr sz="2397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3pPr>
      <a:lvl4pPr marL="2130986" indent="-304427" algn="l" defTabSz="1217706" rtl="0" eaLnBrk="1" latinLnBrk="0" hangingPunct="1">
        <a:lnSpc>
          <a:spcPct val="90000"/>
        </a:lnSpc>
        <a:spcBef>
          <a:spcPts val="666"/>
        </a:spcBef>
        <a:buClr>
          <a:schemeClr val="bg1"/>
        </a:buClr>
        <a:buSzPct val="120000"/>
        <a:buFont typeface="Arial" panose="020B0604020202020204" pitchFamily="34" charset="0"/>
        <a:buChar char="•"/>
        <a:defRPr sz="2131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4pPr>
      <a:lvl5pPr marL="2739840" indent="-304427" algn="l" defTabSz="1217706" rtl="0" eaLnBrk="1" latinLnBrk="0" hangingPunct="1">
        <a:lnSpc>
          <a:spcPct val="90000"/>
        </a:lnSpc>
        <a:spcBef>
          <a:spcPts val="666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864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5pPr>
      <a:lvl6pPr marL="3348693" indent="-304427" algn="l" defTabSz="1217706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7546" indent="-304427" algn="l" defTabSz="1217706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6399" indent="-304427" algn="l" defTabSz="1217706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5253" indent="-304427" algn="l" defTabSz="1217706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853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706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560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413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266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119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1973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0826" algn="l" defTabSz="1217706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ergirlconfessions.blogspot.com/2015/07/gaming-goals-july.html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lfacts.nl/category/healthy-ageing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hd-traject.be/nl/pagina/definitie-ADHD" TargetMode="External"/><Relationship Id="rId2" Type="http://schemas.openxmlformats.org/officeDocument/2006/relationships/hyperlink" Target="http://www.adhd-traject.be/nl" TargetMode="Externa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adhd-traject.be/nl/pagina/overzicht-internationale-richtlijnen" TargetMode="External"/><Relationship Id="rId4" Type="http://schemas.openxmlformats.org/officeDocument/2006/relationships/hyperlink" Target="https://www.adhd-traject.be/nl/downloads/mgre2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lfacts.nl/category/zorg-ict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creativecommons.org/licenses/by-nc-sa/3.0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hd-traject.be/n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9DA772F9-E0BF-55C0-562A-EBE05ED42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502" y="1015375"/>
            <a:ext cx="8569083" cy="482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34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76FA2F-8672-397F-6EA3-795A223CF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812" y="2109829"/>
            <a:ext cx="11044517" cy="3450013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pPr marL="16510" marR="6350" algn="ctr"/>
            <a:r>
              <a:rPr lang="nl-BE" sz="4800">
                <a:latin typeface="Arial"/>
                <a:cs typeface="Arial"/>
              </a:rPr>
              <a:t>ADHD bij kinderen en jongeren</a:t>
            </a:r>
            <a:br>
              <a:rPr lang="nl-BE" sz="5300">
                <a:latin typeface="Arial"/>
                <a:cs typeface="Arial"/>
              </a:rPr>
            </a:br>
            <a:r>
              <a:rPr lang="nl-BE" sz="2800">
                <a:latin typeface="Arial"/>
                <a:cs typeface="Arial"/>
              </a:rPr>
              <a:t>overzicht en update huisartsen</a:t>
            </a:r>
            <a:br>
              <a:rPr lang="nl-BE" sz="5300"/>
            </a:b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705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2D8DF-2CFC-2F41-F74C-866F9F02F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4689" y="701577"/>
            <a:ext cx="7620000" cy="1623596"/>
          </a:xfrm>
        </p:spPr>
        <p:txBody>
          <a:bodyPr/>
          <a:lstStyle/>
          <a:p>
            <a:pPr marL="16510" marR="6350"/>
            <a:r>
              <a:rPr lang="en-US" sz="4800" dirty="0">
                <a:latin typeface="Arial"/>
                <a:cs typeface="Arial"/>
              </a:rPr>
              <a:t>Menu 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A109A-C7D3-0665-605B-A7184F61E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4689" y="1783433"/>
            <a:ext cx="6115664" cy="256170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01625" indent="-285750">
              <a:lnSpc>
                <a:spcPct val="150000"/>
              </a:lnSpc>
              <a:buChar char="•"/>
            </a:pPr>
            <a:r>
              <a:rPr lang="en-US" sz="1800" dirty="0" err="1">
                <a:latin typeface="Arial"/>
                <a:cs typeface="Arial"/>
              </a:rPr>
              <a:t>Overzicht</a:t>
            </a:r>
            <a:endParaRPr lang="en-US" sz="1800" dirty="0">
              <a:latin typeface="Arial"/>
              <a:cs typeface="Arial"/>
            </a:endParaRPr>
          </a:p>
          <a:p>
            <a:pPr marL="301625" indent="-285750">
              <a:lnSpc>
                <a:spcPct val="150000"/>
              </a:lnSpc>
              <a:buChar char="•"/>
            </a:pPr>
            <a:r>
              <a:rPr lang="en-US" sz="1800" dirty="0">
                <a:latin typeface="Arial"/>
                <a:cs typeface="Arial"/>
              </a:rPr>
              <a:t>Update</a:t>
            </a:r>
          </a:p>
          <a:p>
            <a:pPr marL="301625" indent="-285750">
              <a:lnSpc>
                <a:spcPct val="150000"/>
              </a:lnSpc>
              <a:buChar char="•"/>
            </a:pPr>
            <a:r>
              <a:rPr lang="en-US" sz="1800" dirty="0">
                <a:latin typeface="Arial"/>
                <a:cs typeface="Arial"/>
              </a:rPr>
              <a:t>Rol van de </a:t>
            </a:r>
            <a:r>
              <a:rPr lang="en-US" sz="1800" dirty="0" err="1">
                <a:latin typeface="Arial"/>
                <a:cs typeface="Arial"/>
              </a:rPr>
              <a:t>huisarts</a:t>
            </a:r>
            <a:endParaRPr lang="en-US" sz="1800" dirty="0">
              <a:latin typeface="Arial"/>
              <a:cs typeface="Arial"/>
            </a:endParaRPr>
          </a:p>
          <a:p>
            <a:pPr marL="301625" indent="-285750">
              <a:lnSpc>
                <a:spcPct val="150000"/>
              </a:lnSpc>
              <a:buChar char="•"/>
            </a:pPr>
            <a:r>
              <a:rPr lang="en-US" sz="1800" dirty="0" err="1">
                <a:latin typeface="Arial"/>
                <a:cs typeface="Arial"/>
              </a:rPr>
              <a:t>medicatie</a:t>
            </a:r>
            <a:r>
              <a:rPr lang="en-US" sz="1800" dirty="0">
                <a:latin typeface="Arial"/>
                <a:cs typeface="Arial"/>
              </a:rPr>
              <a:t> 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CE4547B-29C1-E344-CA67-56A2587584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0" r="1750"/>
          <a:stretch/>
        </p:blipFill>
        <p:spPr>
          <a:xfrm>
            <a:off x="6902399" y="1904734"/>
            <a:ext cx="3722970" cy="3522257"/>
          </a:xfrm>
          <a:prstGeom prst="rect">
            <a:avLst/>
          </a:prstGeom>
        </p:spPr>
      </p:pic>
      <p:sp>
        <p:nvSpPr>
          <p:cNvPr id="9" name="AutoShape 4" descr="Gerelateerde afbeeldingsdetails bekijken. ADHD Inattentive VS Hyperactive | Kids - Goally">
            <a:extLst>
              <a:ext uri="{FF2B5EF4-FFF2-40B4-BE49-F238E27FC236}">
                <a16:creationId xmlns:a16="http://schemas.microsoft.com/office/drawing/2014/main" id="{8B83AC06-39BD-645F-8AC0-4B9FCF6B0E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59674" y="28684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4365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7D9236-B932-F65E-91F0-5AEAC51AD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sz="6000" b="1" dirty="0">
                <a:solidFill>
                  <a:srgbClr val="CF078C"/>
                </a:solidFill>
                <a:latin typeface="Arial"/>
                <a:cs typeface="Arial"/>
              </a:rPr>
              <a:t>1.</a:t>
            </a:r>
            <a:r>
              <a:rPr lang="nl-BE" sz="6000" b="1" i="0" dirty="0">
                <a:solidFill>
                  <a:srgbClr val="CF078C"/>
                </a:solidFill>
                <a:effectLst/>
                <a:latin typeface="Arial"/>
                <a:cs typeface="Arial"/>
              </a:rPr>
              <a:t> </a:t>
            </a:r>
            <a:r>
              <a:rPr lang="nl-BE" sz="6000" dirty="0">
                <a:solidFill>
                  <a:srgbClr val="CF078C"/>
                </a:solidFill>
                <a:latin typeface="Arial"/>
                <a:cs typeface="Arial"/>
              </a:rPr>
              <a:t>Diagnose</a:t>
            </a:r>
            <a:br>
              <a:rPr lang="nl-BE" sz="6000" dirty="0">
                <a:latin typeface="Arial"/>
                <a:cs typeface="Arial"/>
              </a:rPr>
            </a:br>
            <a:r>
              <a:rPr lang="nl-BE" sz="4800" dirty="0">
                <a:solidFill>
                  <a:schemeClr val="tx1"/>
                </a:solidFill>
                <a:latin typeface="Arial"/>
                <a:cs typeface="Arial"/>
              </a:rPr>
              <a:t> 1.1 Criteria</a:t>
            </a:r>
            <a:br>
              <a:rPr lang="nl-BE" sz="6000" dirty="0">
                <a:latin typeface="Arial"/>
                <a:cs typeface="Arial"/>
              </a:rPr>
            </a:b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8AC647-A198-F194-DE1B-CBE04DD0B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2408" y="1969833"/>
            <a:ext cx="5939519" cy="3793087"/>
          </a:xfrm>
        </p:spPr>
        <p:txBody>
          <a:bodyPr/>
          <a:lstStyle/>
          <a:p>
            <a:pPr marL="285750" indent="-285750" defTabSz="1217706">
              <a:lnSpc>
                <a:spcPct val="120000"/>
              </a:lnSpc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z="2000" spc="-33" dirty="0">
                <a:solidFill>
                  <a:srgbClr val="231F20"/>
                </a:solidFill>
                <a:latin typeface="Arial"/>
                <a:cs typeface="Arial"/>
              </a:rPr>
              <a:t>3 dimensies, 3 subtypes</a:t>
            </a:r>
          </a:p>
          <a:p>
            <a:pPr marL="285750" indent="-285750" defTabSz="1217706">
              <a:lnSpc>
                <a:spcPct val="120000"/>
              </a:lnSpc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z="2000" spc="-33" dirty="0">
                <a:solidFill>
                  <a:srgbClr val="231F20"/>
                </a:solidFill>
                <a:latin typeface="Arial"/>
                <a:cs typeface="Arial"/>
              </a:rPr>
              <a:t>Symptomen kunnen variëren per leeftijd en situatie</a:t>
            </a:r>
          </a:p>
          <a:p>
            <a:pPr marL="742950" lvl="1" indent="-285750" defTabSz="1217706">
              <a:lnSpc>
                <a:spcPct val="100000"/>
              </a:lnSpc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z="1400" spc="-33" dirty="0">
                <a:solidFill>
                  <a:srgbClr val="231F20"/>
                </a:solidFill>
                <a:latin typeface="Arial"/>
                <a:cs typeface="Arial"/>
              </a:rPr>
              <a:t>Jonge kinderen: vooral hyperactiviteit en impulsiviteit.</a:t>
            </a:r>
          </a:p>
          <a:p>
            <a:pPr marL="742950" lvl="1" indent="-285750" defTabSz="1217706">
              <a:lnSpc>
                <a:spcPct val="100000"/>
              </a:lnSpc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z="1400" spc="-33" dirty="0">
                <a:solidFill>
                  <a:srgbClr val="231F20"/>
                </a:solidFill>
                <a:latin typeface="Arial"/>
                <a:cs typeface="Arial"/>
              </a:rPr>
              <a:t>Oudere kinderen/jongeren: vooral onoplettendheid en concentratieproblemen</a:t>
            </a:r>
            <a:r>
              <a:rPr lang="nl-BE" sz="2000" spc="-33" dirty="0">
                <a:solidFill>
                  <a:srgbClr val="231F20"/>
                </a:solidFill>
                <a:latin typeface="Arial"/>
                <a:cs typeface="Arial"/>
              </a:rPr>
              <a:t>.</a:t>
            </a:r>
          </a:p>
          <a:p>
            <a:pPr marL="742950" lvl="1" indent="-285750" defTabSz="1217706">
              <a:lnSpc>
                <a:spcPct val="120000"/>
              </a:lnSpc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endParaRPr lang="nl-BE" sz="800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 defTabSz="1217706">
              <a:lnSpc>
                <a:spcPct val="120000"/>
              </a:lnSpc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z="2000" spc="-33" dirty="0">
                <a:solidFill>
                  <a:srgbClr val="231F20"/>
                </a:solidFill>
                <a:latin typeface="Arial"/>
                <a:cs typeface="Arial"/>
              </a:rPr>
              <a:t>Symptomen moeten persistent zijn en leiden tot beperkingen in meerdere omgevingen (thuis, school, sociale situaties)</a:t>
            </a:r>
          </a:p>
          <a:p>
            <a:pPr marL="285750" indent="-285750" defTabSz="1217706">
              <a:lnSpc>
                <a:spcPct val="120000"/>
              </a:lnSpc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endParaRPr lang="nl-BE" sz="800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 defTabSz="1217706">
              <a:lnSpc>
                <a:spcPct val="120000"/>
              </a:lnSpc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z="2000" spc="-33" dirty="0">
                <a:solidFill>
                  <a:srgbClr val="231F20"/>
                </a:solidFill>
                <a:latin typeface="Arial"/>
                <a:cs typeface="Arial"/>
              </a:rPr>
              <a:t>8 jaar = meest sensitieve leeftijd voor diagnose</a:t>
            </a:r>
          </a:p>
          <a:p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BB646D5-E4A5-641F-6C01-97289FF53C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02597" y="2086170"/>
            <a:ext cx="3785944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24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2EBFAB-BC4F-91A1-008D-875BC101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972" y="673594"/>
            <a:ext cx="9950824" cy="1157326"/>
          </a:xfrm>
        </p:spPr>
        <p:txBody>
          <a:bodyPr>
            <a:normAutofit fontScale="90000"/>
          </a:bodyPr>
          <a:lstStyle/>
          <a:p>
            <a:pPr marL="16510" marR="6350"/>
            <a:r>
              <a:rPr lang="nl-BE" sz="4750" dirty="0"/>
              <a:t>	</a:t>
            </a:r>
            <a:br>
              <a:rPr lang="nl-BE" sz="4750" dirty="0">
                <a:cs typeface="Arial"/>
              </a:rPr>
            </a:br>
            <a:r>
              <a:rPr lang="nl-BE" sz="5300" dirty="0">
                <a:solidFill>
                  <a:srgbClr val="CF078C"/>
                </a:solidFill>
                <a:latin typeface="Arial"/>
                <a:cs typeface="Arial"/>
              </a:rPr>
              <a:t>1. Diagnose</a:t>
            </a:r>
            <a:br>
              <a:rPr lang="nl-BE" sz="4750" dirty="0"/>
            </a:br>
            <a:r>
              <a:rPr lang="nl-BE" sz="4000" dirty="0">
                <a:solidFill>
                  <a:schemeClr val="tx1"/>
                </a:solidFill>
                <a:latin typeface="Arial"/>
                <a:cs typeface="Arial"/>
              </a:rPr>
              <a:t> 1.2 </a:t>
            </a:r>
            <a:r>
              <a:rPr lang="nl-BE" sz="4400" dirty="0">
                <a:solidFill>
                  <a:schemeClr val="tx1"/>
                </a:solidFill>
                <a:latin typeface="Arial"/>
                <a:cs typeface="Arial"/>
              </a:rPr>
              <a:t>Concept</a:t>
            </a:r>
            <a:r>
              <a:rPr lang="nl-BE" sz="4000" dirty="0">
                <a:solidFill>
                  <a:schemeClr val="tx1"/>
                </a:solidFill>
                <a:latin typeface="Inter"/>
              </a:rPr>
              <a:t> : categoriaal </a:t>
            </a:r>
            <a:r>
              <a:rPr lang="nl-BE" sz="4000" dirty="0" err="1">
                <a:solidFill>
                  <a:schemeClr val="tx1"/>
                </a:solidFill>
                <a:latin typeface="Inter"/>
              </a:rPr>
              <a:t>vs</a:t>
            </a:r>
            <a:r>
              <a:rPr lang="nl-BE" sz="4000" dirty="0">
                <a:solidFill>
                  <a:schemeClr val="tx1"/>
                </a:solidFill>
                <a:latin typeface="Inter"/>
              </a:rPr>
              <a:t> dimensioneel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F213C5-6BFE-B156-28E7-87DFC7BE473A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007805" y="1614127"/>
            <a:ext cx="7701935" cy="362974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nl-BE" b="0" i="0">
              <a:solidFill>
                <a:srgbClr val="333333"/>
              </a:solidFill>
              <a:effectLst/>
              <a:latin typeface="Inter"/>
            </a:endParaRPr>
          </a:p>
          <a:p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50E029B-6975-E313-147B-F347F6854BE7}"/>
              </a:ext>
            </a:extLst>
          </p:cNvPr>
          <p:cNvSpPr txBox="1"/>
          <p:nvPr/>
        </p:nvSpPr>
        <p:spPr>
          <a:xfrm>
            <a:off x="704187" y="2345033"/>
            <a:ext cx="8322905" cy="313932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marL="742950" lvl="1" indent="-285750" defTabSz="1217706"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 defTabSz="1217706"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 defTabSz="1217706"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Categorisch model (ja/nee)</a:t>
            </a:r>
          </a:p>
          <a:p>
            <a:pPr marL="1200150" lvl="2" indent="-285750" defTabSz="1217706"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Diagnose = aanwezig of niet</a:t>
            </a:r>
          </a:p>
          <a:p>
            <a:pPr marL="1200150" lvl="2" indent="-285750" defTabSz="1217706"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Duidelijke afgrensbare categorie</a:t>
            </a:r>
          </a:p>
          <a:p>
            <a:pPr marL="1200150" lvl="2" indent="-285750" defTabSz="1217706"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Beslissing: wel/geen ADHD</a:t>
            </a:r>
          </a:p>
          <a:p>
            <a:pPr marL="1200150" lvl="2" indent="-285750" defTabSz="1217706"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 defTabSz="1217706"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 defTabSz="1217706"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 defTabSz="1217706"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indent="-285750" defTabSz="1217706"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pic>
        <p:nvPicPr>
          <p:cNvPr id="4" name="Graphic 3" descr="Yes No Chart | Creately">
            <a:extLst>
              <a:ext uri="{FF2B5EF4-FFF2-40B4-BE49-F238E27FC236}">
                <a16:creationId xmlns:a16="http://schemas.microsoft.com/office/drawing/2014/main" id="{B738AAFD-5AAA-E070-E163-2680FA5C0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6657" y="3052680"/>
            <a:ext cx="2581836" cy="2805559"/>
          </a:xfrm>
          <a:prstGeom prst="rect">
            <a:avLst/>
          </a:prstGeom>
        </p:spPr>
      </p:pic>
      <p:pic>
        <p:nvPicPr>
          <p:cNvPr id="6" name="Picture 5" descr="Drawing Human Hand Push To Turn On Or Off Power Switch Concept For Save  Energy Vector Illustrations Royalty Free SVG, Cliparts, Vectors, and Stock  Illustration. Image 148898407.">
            <a:extLst>
              <a:ext uri="{FF2B5EF4-FFF2-40B4-BE49-F238E27FC236}">
                <a16:creationId xmlns:a16="http://schemas.microsoft.com/office/drawing/2014/main" id="{418257E5-5CD2-65E5-502D-F43C2054AE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9238" y="2949106"/>
            <a:ext cx="2797549" cy="269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88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ntinuum Scale Presentation Diagram Powerpoint Images | PowerPoint Slide  Templates Download | PPT Background Template | Presentation Slides Images">
            <a:extLst>
              <a:ext uri="{FF2B5EF4-FFF2-40B4-BE49-F238E27FC236}">
                <a16:creationId xmlns:a16="http://schemas.microsoft.com/office/drawing/2014/main" id="{897F5E16-7BBF-5AB2-FAC0-99A3FD553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653" y="1184917"/>
            <a:ext cx="4601398" cy="3381117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0A7C1-607C-891E-E6C2-1AC8E1008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078" y="2348636"/>
            <a:ext cx="5773990" cy="3272468"/>
          </a:xfrm>
        </p:spPr>
        <p:txBody>
          <a:bodyPr lIns="91440" tIns="45720" rIns="91440" bIns="45720" anchor="t">
            <a:normAutofit/>
          </a:bodyPr>
          <a:lstStyle/>
          <a:p>
            <a:pPr marL="934720" lvl="1" indent="-304165" defTabSz="914400">
              <a:lnSpc>
                <a:spcPct val="100000"/>
              </a:lnSpc>
              <a:buFont typeface="Courier New"/>
              <a:buChar char="o"/>
            </a:pPr>
            <a:r>
              <a:rPr lang="en-US" sz="1800" dirty="0" err="1">
                <a:latin typeface="Arial"/>
                <a:cs typeface="Arial"/>
              </a:rPr>
              <a:t>Dimensioneel</a:t>
            </a:r>
            <a:r>
              <a:rPr lang="en-US" sz="1800" dirty="0">
                <a:latin typeface="Arial"/>
                <a:cs typeface="Arial"/>
              </a:rPr>
              <a:t> model (</a:t>
            </a:r>
            <a:r>
              <a:rPr lang="en-US" sz="1800" dirty="0" err="1">
                <a:latin typeface="Arial"/>
                <a:cs typeface="Arial"/>
              </a:rPr>
              <a:t>continuüm</a:t>
            </a:r>
            <a:r>
              <a:rPr lang="en-US" sz="1800" dirty="0">
                <a:latin typeface="Arial"/>
                <a:cs typeface="Arial"/>
              </a:rPr>
              <a:t>)</a:t>
            </a:r>
            <a:endParaRPr lang="en-US" sz="1800" spc="0" dirty="0">
              <a:latin typeface="Arial"/>
              <a:cs typeface="Arial"/>
            </a:endParaRPr>
          </a:p>
          <a:p>
            <a:pPr marL="630555" lvl="1" indent="0" defTabSz="914400">
              <a:lnSpc>
                <a:spcPct val="100000"/>
              </a:lnSpc>
              <a:buNone/>
            </a:pPr>
            <a:r>
              <a:rPr lang="en-US" sz="1800" spc="0" dirty="0">
                <a:solidFill>
                  <a:srgbClr val="231F20"/>
                </a:solidFill>
                <a:latin typeface="Arial"/>
                <a:cs typeface="Arial"/>
              </a:rPr>
              <a:t>	ADHD = </a:t>
            </a:r>
            <a:r>
              <a:rPr lang="en-US" sz="1800" spc="0" dirty="0" err="1">
                <a:solidFill>
                  <a:srgbClr val="231F20"/>
                </a:solidFill>
                <a:latin typeface="Arial"/>
                <a:cs typeface="Arial"/>
              </a:rPr>
              <a:t>neurobiologische</a:t>
            </a:r>
            <a:r>
              <a:rPr lang="en-US" sz="1800" spc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800" spc="0" dirty="0" err="1">
                <a:solidFill>
                  <a:srgbClr val="231F20"/>
                </a:solidFill>
                <a:latin typeface="Arial"/>
                <a:cs typeface="Arial"/>
              </a:rPr>
              <a:t>variatie</a:t>
            </a:r>
            <a:r>
              <a:rPr lang="en-US" sz="1800" spc="0" dirty="0">
                <a:solidFill>
                  <a:srgbClr val="231F20"/>
                </a:solidFill>
                <a:latin typeface="Arial"/>
                <a:cs typeface="Arial"/>
              </a:rPr>
              <a:t> in 	</a:t>
            </a:r>
            <a:r>
              <a:rPr lang="en-US" sz="1800" spc="0" dirty="0" err="1">
                <a:solidFill>
                  <a:srgbClr val="231F20"/>
                </a:solidFill>
                <a:latin typeface="Arial"/>
                <a:cs typeface="Arial"/>
              </a:rPr>
              <a:t>hersenontwikkeling</a:t>
            </a:r>
            <a:r>
              <a:rPr lang="en-US" sz="1800" spc="0" dirty="0">
                <a:solidFill>
                  <a:srgbClr val="231F20"/>
                </a:solidFill>
                <a:latin typeface="Arial"/>
                <a:cs typeface="Arial"/>
              </a:rPr>
              <a:t> en –</a:t>
            </a:r>
            <a:r>
              <a:rPr lang="en-US" sz="1800" spc="0" dirty="0" err="1">
                <a:solidFill>
                  <a:srgbClr val="231F20"/>
                </a:solidFill>
                <a:latin typeface="Arial"/>
                <a:cs typeface="Arial"/>
              </a:rPr>
              <a:t>functie</a:t>
            </a:r>
            <a:endParaRPr lang="en-US" sz="1800" spc="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934720" lvl="1" indent="-304165" defTabSz="914400">
              <a:lnSpc>
                <a:spcPct val="100000"/>
              </a:lnSpc>
              <a:buFont typeface="Courier New"/>
              <a:buChar char="o"/>
            </a:pPr>
            <a:endParaRPr lang="en-US" sz="1800" spc="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543685" lvl="2" indent="-304165" defTabSz="914400">
              <a:lnSpc>
                <a:spcPct val="100000"/>
              </a:lnSpc>
              <a:buFont typeface="Wingdings"/>
              <a:buChar char="§"/>
            </a:pP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Symptomen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liggen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op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een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schaal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(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continuüm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)</a:t>
            </a:r>
          </a:p>
          <a:p>
            <a:pPr marL="1543685" lvl="2" indent="-304165" defTabSz="914400">
              <a:lnSpc>
                <a:spcPct val="100000"/>
              </a:lnSpc>
              <a:buFont typeface="Wingdings"/>
              <a:buChar char="§"/>
            </a:pP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Geen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scherpe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grens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tussen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‘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gezond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’ en ‘ADHD’ (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vgl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hypertensie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bloeddruk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op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een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231F20"/>
                </a:solidFill>
                <a:latin typeface="Arial"/>
                <a:cs typeface="Arial"/>
              </a:rPr>
              <a:t>schaal</a:t>
            </a:r>
            <a:r>
              <a:rPr lang="en-US" sz="1800" dirty="0">
                <a:solidFill>
                  <a:srgbClr val="231F20"/>
                </a:solidFill>
                <a:latin typeface="Arial"/>
                <a:cs typeface="Arial"/>
              </a:rPr>
              <a:t>)</a:t>
            </a:r>
          </a:p>
          <a:p>
            <a:pPr marL="913130" lvl="1" indent="-304165">
              <a:lnSpc>
                <a:spcPct val="100000"/>
              </a:lnSpc>
              <a:buFont typeface="Courier New" panose="020B0604020202020204" pitchFamily="34" charset="0"/>
              <a:buChar char="o"/>
            </a:pPr>
            <a:endParaRPr lang="en-US" sz="2000" spc="-33" dirty="0">
              <a:solidFill>
                <a:srgbClr val="231F2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DCB928-58FB-317F-D97E-06E01A161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078" y="745151"/>
            <a:ext cx="9963279" cy="1600342"/>
          </a:xfrm>
        </p:spPr>
        <p:txBody>
          <a:bodyPr anchor="t">
            <a:normAutofit/>
          </a:bodyPr>
          <a:lstStyle/>
          <a:p>
            <a:pPr marL="16510" marR="6350"/>
            <a:r>
              <a:rPr lang="nl-BE" sz="4750">
                <a:latin typeface="Arial"/>
                <a:cs typeface="Arial"/>
              </a:rPr>
              <a:t>1. </a:t>
            </a:r>
            <a:r>
              <a:rPr lang="nl-BE" sz="4800">
                <a:latin typeface="Arial"/>
                <a:cs typeface="Arial"/>
              </a:rPr>
              <a:t>Diagnose</a:t>
            </a:r>
            <a:br>
              <a:rPr lang="nl-BE" sz="4750">
                <a:latin typeface="Arial"/>
                <a:cs typeface="Arial"/>
              </a:rPr>
            </a:br>
            <a:r>
              <a:rPr lang="nl-BE" sz="4000">
                <a:solidFill>
                  <a:schemeClr val="tx1"/>
                </a:solidFill>
                <a:latin typeface="Arial"/>
                <a:cs typeface="Arial"/>
              </a:rPr>
              <a:t>1.2 Concept </a:t>
            </a:r>
            <a:endParaRPr lang="en-US" sz="40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081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139C8-A0BF-61AE-0F35-76028B5E2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9541A-BADD-D5CA-CCFA-0BC6D8166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078" y="2348636"/>
            <a:ext cx="5773990" cy="3272468"/>
          </a:xfrm>
        </p:spPr>
        <p:txBody>
          <a:bodyPr lIns="91440" tIns="45720" rIns="91440" bIns="45720" anchor="t">
            <a:normAutofit/>
          </a:bodyPr>
          <a:lstStyle/>
          <a:p>
            <a:pPr marL="285750" indent="-285750" defTabSz="914400">
              <a:buFont typeface="Arial"/>
              <a:buChar char="•"/>
            </a:pPr>
            <a:endParaRPr lang="en-US" sz="1800">
              <a:solidFill>
                <a:srgbClr val="231F20"/>
              </a:solidFill>
              <a:latin typeface="Arial"/>
              <a:cs typeface="Arial"/>
            </a:endParaRPr>
          </a:p>
          <a:p>
            <a:pPr marL="913130" lvl="1" indent="-304165">
              <a:buFont typeface="Courier New" panose="020B0604020202020204" pitchFamily="34" charset="0"/>
              <a:buChar char="o"/>
            </a:pPr>
            <a:endParaRPr lang="en-US" sz="2000" spc="-33">
              <a:solidFill>
                <a:srgbClr val="231F2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FAA9F0-8971-980B-61B2-7BDDFDA77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078" y="745151"/>
            <a:ext cx="4876929" cy="1600342"/>
          </a:xfrm>
        </p:spPr>
        <p:txBody>
          <a:bodyPr anchor="t">
            <a:normAutofit/>
          </a:bodyPr>
          <a:lstStyle/>
          <a:p>
            <a:pPr marL="16510" marR="6350"/>
            <a:r>
              <a:rPr lang="nl-BE" sz="4750">
                <a:latin typeface="Arial"/>
                <a:cs typeface="Arial"/>
              </a:rPr>
              <a:t>1. </a:t>
            </a:r>
            <a:r>
              <a:rPr lang="nl-BE" sz="4800">
                <a:latin typeface="Arial"/>
                <a:cs typeface="Arial"/>
              </a:rPr>
              <a:t>Diagnose</a:t>
            </a:r>
            <a:br>
              <a:rPr lang="nl-BE" sz="4750">
                <a:latin typeface="Arial"/>
                <a:cs typeface="Arial"/>
              </a:rPr>
            </a:br>
            <a:r>
              <a:rPr lang="nl-BE" sz="4000">
                <a:solidFill>
                  <a:schemeClr val="tx1"/>
                </a:solidFill>
                <a:latin typeface="Arial"/>
                <a:cs typeface="Arial"/>
              </a:rPr>
              <a:t>1.2 Concept </a:t>
            </a:r>
            <a:endParaRPr lang="en-US" sz="40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3A6976-7AF9-F78E-43C5-0EA2052888DA}"/>
              </a:ext>
            </a:extLst>
          </p:cNvPr>
          <p:cNvSpPr txBox="1"/>
          <p:nvPr/>
        </p:nvSpPr>
        <p:spPr>
          <a:xfrm>
            <a:off x="1120588" y="2348194"/>
            <a:ext cx="9947461" cy="32675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Dimensies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binnen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ADHD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A/H/I =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aparte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dimensies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00150" lvl="3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Aandachtstekort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00150" lvl="3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Hyperactiviteit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00150" lvl="3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Impulsiviteit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Vaak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samen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voorkomend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dus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 '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syndroom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' 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blijft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overeind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Sluit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aan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bij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huidige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wetenschappelijke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bevindingen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op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hersenniveau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en-US" b="1" spc="-33" dirty="0" err="1">
                <a:solidFill>
                  <a:srgbClr val="231F20"/>
                </a:solidFill>
                <a:latin typeface="Arial"/>
                <a:cs typeface="Arial"/>
              </a:rPr>
              <a:t>Behandeling</a:t>
            </a:r>
            <a:r>
              <a:rPr lang="en-US" b="1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blijft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categorale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beslissing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 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Vooral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wanneer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er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ernstige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 impact is op </a:t>
            </a:r>
            <a:r>
              <a:rPr lang="en-US" spc="-33" dirty="0" err="1">
                <a:solidFill>
                  <a:srgbClr val="231F20"/>
                </a:solidFill>
                <a:latin typeface="Arial"/>
                <a:cs typeface="Arial"/>
              </a:rPr>
              <a:t>functioneren</a:t>
            </a:r>
            <a:r>
              <a:rPr lang="en-US" spc="-33" dirty="0">
                <a:solidFill>
                  <a:srgbClr val="231F20"/>
                </a:solidFill>
                <a:latin typeface="Arial"/>
                <a:cs typeface="Arial"/>
              </a:rPr>
              <a:t> </a:t>
            </a:r>
            <a:endParaRPr lang="en-US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70CB576-8D9B-B831-5935-2445A846A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10787"/>
            <a:ext cx="5843304" cy="326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9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81A65-CB21-2135-8435-F4B57A3C1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797257"/>
            <a:ext cx="10515600" cy="1103538"/>
          </a:xfrm>
        </p:spPr>
        <p:txBody>
          <a:bodyPr>
            <a:normAutofit fontScale="90000"/>
          </a:bodyPr>
          <a:lstStyle/>
          <a:p>
            <a:pPr marL="16510" marR="6350"/>
            <a:r>
              <a:rPr lang="nl-BE" sz="5300">
                <a:latin typeface="Arial"/>
                <a:cs typeface="Arial"/>
              </a:rPr>
              <a:t>2. Diagnostiek</a:t>
            </a:r>
            <a:br>
              <a:rPr lang="nl-BE" sz="4750" b="1" i="0">
                <a:effectLst/>
                <a:latin typeface="Inter"/>
              </a:rPr>
            </a:b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9284E4-8A4D-A389-F7A4-AE93269B5C1D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860322" y="1351935"/>
            <a:ext cx="10856451" cy="35068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nl-BE" b="0" i="0">
              <a:solidFill>
                <a:srgbClr val="333333"/>
              </a:solidFill>
              <a:effectLst/>
              <a:latin typeface="Inter"/>
            </a:endParaRPr>
          </a:p>
          <a:p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4EA44B8-D04E-E50D-4012-2D8E42567FDD}"/>
              </a:ext>
            </a:extLst>
          </p:cNvPr>
          <p:cNvSpPr txBox="1"/>
          <p:nvPr/>
        </p:nvSpPr>
        <p:spPr>
          <a:xfrm>
            <a:off x="1057469" y="1960298"/>
            <a:ext cx="10072388" cy="32290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Huisartsen: belangrijke rol in de eerste signalering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Reden tot verwijzing proberen in te schatten: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Ernst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Verhaal binnen de context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Belangrijk om ook andere oorzaken of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comorbide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aandoeningen uit te sluiten, zoals angst, depressie, leerstoornissen (schoolse drop out), slaapproblemen, gedragsproblemen, middelenmisbruik, criminaliteit,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ea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. psychiatrische stoornissen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Doorverwijzing naar een kinderneuroloog, kinderpsychiater of gespecialiseerd centrum voor uitgebreide diagnostiek 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Wat in afwachting...? 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ea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4096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83C00-460D-C75D-86F5-5D66D5E98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5A6DF-9542-5A67-CC5D-D06293C05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797257"/>
            <a:ext cx="10515600" cy="1103538"/>
          </a:xfrm>
        </p:spPr>
        <p:txBody>
          <a:bodyPr>
            <a:normAutofit fontScale="90000"/>
          </a:bodyPr>
          <a:lstStyle/>
          <a:p>
            <a:pPr marL="16510" marR="6350"/>
            <a:r>
              <a:rPr lang="nl-BE" sz="5300">
                <a:latin typeface="Arial"/>
                <a:cs typeface="Arial"/>
              </a:rPr>
              <a:t>2. Diagnostiek – evolutie? </a:t>
            </a:r>
            <a:br>
              <a:rPr lang="nl-BE" sz="4750" b="1" i="0">
                <a:effectLst/>
                <a:latin typeface="Inter"/>
              </a:rPr>
            </a:b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DF5823-C0BF-280E-51C2-B6754518B074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860322" y="1351935"/>
            <a:ext cx="10856451" cy="35068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nl-BE" b="0" i="0">
              <a:solidFill>
                <a:srgbClr val="333333"/>
              </a:solidFill>
              <a:effectLst/>
              <a:latin typeface="Inter"/>
            </a:endParaRPr>
          </a:p>
          <a:p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42AE365-6A00-B347-F9A0-55BEF4DB99AA}"/>
              </a:ext>
            </a:extLst>
          </p:cNvPr>
          <p:cNvSpPr txBox="1"/>
          <p:nvPr/>
        </p:nvSpPr>
        <p:spPr>
          <a:xfrm>
            <a:off x="1057469" y="1960298"/>
            <a:ext cx="10072388" cy="35445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Systematische review – conclusie: 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ea typeface="+mn-lt"/>
                <a:cs typeface="Arial"/>
              </a:rPr>
              <a:t>Valide en betrouwbare diagnose van ADHD vereist nog altijd klinische afweging: in welke mate impact op dagelijks leven? 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ea typeface="+mn-lt"/>
                <a:cs typeface="Arial"/>
              </a:rPr>
              <a:t>Alle andere metingen (vb. </a:t>
            </a:r>
            <a:r>
              <a:rPr lang="nl-BE" spc="-33" dirty="0" err="1">
                <a:solidFill>
                  <a:srgbClr val="231F20"/>
                </a:solidFill>
                <a:latin typeface="Arial"/>
                <a:ea typeface="+mn-lt"/>
                <a:cs typeface="Arial"/>
              </a:rPr>
              <a:t>biomarkers</a:t>
            </a:r>
            <a:r>
              <a:rPr lang="nl-BE" spc="-33" dirty="0">
                <a:solidFill>
                  <a:srgbClr val="231F20"/>
                </a:solidFill>
                <a:latin typeface="Arial"/>
                <a:ea typeface="+mn-lt"/>
                <a:cs typeface="Arial"/>
              </a:rPr>
              <a:t>) leiden niet tot meer betrouwbare diagnose 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ea typeface="+mn-lt"/>
                <a:cs typeface="Arial"/>
              </a:rPr>
              <a:t>EEG geen meerwaarde 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ea typeface="+mn-lt"/>
                <a:cs typeface="Arial"/>
              </a:rPr>
              <a:t>Rol van AI? Voorlopig geen meerwaarde </a:t>
            </a:r>
          </a:p>
          <a:p>
            <a:pPr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ea typeface="+mn-lt"/>
              <a:cs typeface="Arial"/>
            </a:endParaRPr>
          </a:p>
          <a:p>
            <a:pPr>
              <a:spcBef>
                <a:spcPts val="133"/>
              </a:spcBef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ea typeface="+mn-lt"/>
                <a:cs typeface="Arial"/>
              </a:rPr>
              <a:t>=&gt; Gouden standaard blijft de klinische diagnostiek 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ea typeface="+mn-lt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ea typeface="+mn-lt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ea typeface="+mn-lt"/>
              <a:cs typeface="Arial"/>
            </a:endParaRPr>
          </a:p>
          <a:p>
            <a:pPr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ea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441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BCCF8C-A30E-EDDE-9263-8F3AC456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6510" marR="6350"/>
            <a:r>
              <a:rPr lang="nl-BE" sz="4800">
                <a:latin typeface="Arial"/>
                <a:cs typeface="Arial"/>
              </a:rPr>
              <a:t>3. Etiologie</a:t>
            </a:r>
            <a:endParaRPr lang="en-US" sz="4800">
              <a:latin typeface="Arial"/>
              <a:cs typeface="Arial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177DCCA-B0A6-0789-61BF-2906E455C121}"/>
              </a:ext>
            </a:extLst>
          </p:cNvPr>
          <p:cNvSpPr txBox="1"/>
          <p:nvPr/>
        </p:nvSpPr>
        <p:spPr>
          <a:xfrm>
            <a:off x="1055637" y="1791478"/>
            <a:ext cx="10083195" cy="32675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Genetica en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Epigentica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bij ADHD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F4DA648-1DE0-7E5A-0B46-5A2FC6280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330020"/>
              </p:ext>
            </p:extLst>
          </p:nvPr>
        </p:nvGraphicFramePr>
        <p:xfrm>
          <a:off x="1764082" y="2453013"/>
          <a:ext cx="8674074" cy="1962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7037">
                  <a:extLst>
                    <a:ext uri="{9D8B030D-6E8A-4147-A177-3AD203B41FA5}">
                      <a16:colId xmlns:a16="http://schemas.microsoft.com/office/drawing/2014/main" val="1675398693"/>
                    </a:ext>
                  </a:extLst>
                </a:gridCol>
                <a:gridCol w="4337037">
                  <a:extLst>
                    <a:ext uri="{9D8B030D-6E8A-4147-A177-3AD203B41FA5}">
                      <a16:colId xmlns:a16="http://schemas.microsoft.com/office/drawing/2014/main" val="1795335974"/>
                    </a:ext>
                  </a:extLst>
                </a:gridCol>
              </a:tblGrid>
              <a:tr h="1962410">
                <a:tc>
                  <a:txBody>
                    <a:bodyPr/>
                    <a:lstStyle/>
                    <a:p>
                      <a:r>
                        <a:rPr lang="en-US" sz="1800" b="1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Genetica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en-US" sz="1800" b="1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hoog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800" b="1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erfelijk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lang="en-US" sz="1800" b="1">
                        <a:latin typeface="Arial"/>
                        <a:cs typeface="Arial"/>
                      </a:endParaRPr>
                    </a:p>
                    <a:p>
                      <a:pPr marL="342900" lvl="0" indent="-342900">
                        <a:buFont typeface="Calibri"/>
                        <a:buChar char="-"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Adhd is hoog erfelijk</a:t>
                      </a:r>
                    </a:p>
                    <a:p>
                      <a:pPr marL="342900" lvl="0" indent="-342900">
                        <a:buFont typeface="Calibri"/>
                        <a:buChar char="-"/>
                      </a:pPr>
                      <a:r>
                        <a:rPr lang="en-US" sz="18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Tweelingstudies</a:t>
                      </a:r>
                      <a:r>
                        <a:rPr lang="en-US" sz="18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8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tonen</a:t>
                      </a:r>
                      <a:r>
                        <a:rPr lang="en-US" sz="18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8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grote</a:t>
                      </a:r>
                      <a:r>
                        <a:rPr lang="en-US" sz="18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8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genetische</a:t>
                      </a:r>
                      <a:r>
                        <a:rPr lang="en-US" sz="18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800" b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invloed</a:t>
                      </a:r>
                      <a:endParaRPr lang="en-US" sz="18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342900" lvl="0" indent="-342900">
                        <a:buFont typeface="Calibri"/>
                        <a:buChar char="-"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Omgevingsfactoren spelen ook een rol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Arial"/>
                          <a:cs typeface="Arial"/>
                        </a:rPr>
                        <a:t>Epigentica</a:t>
                      </a:r>
                    </a:p>
                    <a:p>
                      <a:pPr marL="342900" lvl="0" indent="-342900">
                        <a:buFont typeface="Calibri"/>
                        <a:buChar char="-"/>
                      </a:pPr>
                      <a:r>
                        <a:rPr lang="en-US" sz="1800" b="0">
                          <a:latin typeface="Arial"/>
                          <a:cs typeface="Arial"/>
                        </a:rPr>
                        <a:t>Twee hersenregio's geassocieerd met ADHD-gedrag</a:t>
                      </a:r>
                    </a:p>
                    <a:p>
                      <a:pPr marL="342900" lvl="0" indent="-342900">
                        <a:buFont typeface="Calibri"/>
                        <a:buChar char="-"/>
                      </a:pPr>
                      <a:r>
                        <a:rPr lang="en-US" sz="1800" b="0">
                          <a:latin typeface="Arial"/>
                          <a:cs typeface="Arial"/>
                        </a:rPr>
                        <a:t>Meer DNA-methylastie bij ADHD</a:t>
                      </a:r>
                    </a:p>
                    <a:p>
                      <a:pPr marL="342900" lvl="0" indent="-342900">
                        <a:buFont typeface="Calibri"/>
                        <a:buChar char="-"/>
                      </a:pPr>
                      <a:r>
                        <a:rPr lang="en-US" sz="1800" b="0" err="1">
                          <a:latin typeface="Arial"/>
                          <a:cs typeface="Arial"/>
                        </a:rPr>
                        <a:t>Omgevinfsfactoren</a:t>
                      </a:r>
                      <a:r>
                        <a:rPr lang="en-US" sz="1800" b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800" b="0" err="1">
                          <a:latin typeface="Arial"/>
                          <a:cs typeface="Arial"/>
                        </a:rPr>
                        <a:t>beïnvloeden</a:t>
                      </a:r>
                      <a:r>
                        <a:rPr lang="en-US" sz="1800" b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800" b="0" err="1">
                          <a:latin typeface="Arial"/>
                          <a:cs typeface="Arial"/>
                        </a:rPr>
                        <a:t>hersenontwikkeling</a:t>
                      </a:r>
                      <a:r>
                        <a:rPr lang="en-US" sz="1800" b="0">
                          <a:latin typeface="Arial"/>
                          <a:cs typeface="Arial"/>
                        </a:rPr>
                        <a:t> via </a:t>
                      </a:r>
                      <a:r>
                        <a:rPr lang="en-US" sz="1800" b="0" err="1">
                          <a:latin typeface="Arial"/>
                          <a:cs typeface="Arial"/>
                        </a:rPr>
                        <a:t>methyatie</a:t>
                      </a:r>
                      <a:r>
                        <a:rPr lang="en-US" sz="1800" b="0">
                          <a:latin typeface="Arial"/>
                          <a:cs typeface="Arial"/>
                        </a:rPr>
                        <a:t> 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685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2852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8681A7-B9FC-E423-E187-14E675F85285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475226" y="2015613"/>
            <a:ext cx="10659806" cy="153219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l-BE"/>
          </a:p>
          <a:p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DA40A91-72CF-3B4B-3C77-A77A0C2AF8B5}"/>
              </a:ext>
            </a:extLst>
          </p:cNvPr>
          <p:cNvSpPr txBox="1"/>
          <p:nvPr/>
        </p:nvSpPr>
        <p:spPr>
          <a:xfrm>
            <a:off x="1060932" y="1530775"/>
            <a:ext cx="10079494" cy="38472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Risicofactoren: 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Perinatale factoren </a:t>
            </a: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 panose="020B0604020202020204" pitchFamily="34" charset="0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Toxiciteit (bv. luchtvervuiling) </a:t>
            </a: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 panose="020B0604020202020204" pitchFamily="34" charset="0"/>
              <a:buChar char="§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Hersenletsels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</a:p>
          <a:p>
            <a:pPr lvl="2"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Omgevingsfactoren: concrete </a:t>
            </a: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opvoedingsgedrag 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van ouders is niet doorslaggevend 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Digitale verslaving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⇄ ADHD: kip en ei?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Arial,Sans-Serif" panose="05000000000000000000" pitchFamily="2" charset="2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Jongeren met ADHD hebben meer verslavingsproblematiek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Arial,Sans-Serif" panose="05000000000000000000" pitchFamily="2" charset="2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Waarschijnlijk: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 panose="05000000000000000000" pitchFamily="2" charset="2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ADHD → meer schermgebruik (past bij hun profiel)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 panose="05000000000000000000" pitchFamily="2" charset="2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Niet: schermgebruik → ADHD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	Mogelijk gedeelde genetische kwetsbaarheid</a:t>
            </a:r>
          </a:p>
        </p:txBody>
      </p:sp>
      <p:pic>
        <p:nvPicPr>
          <p:cNvPr id="2" name="Picture 1" descr="Chicken And Eggs Free Stock Photo - Public Domain Pictures">
            <a:extLst>
              <a:ext uri="{FF2B5EF4-FFF2-40B4-BE49-F238E27FC236}">
                <a16:creationId xmlns:a16="http://schemas.microsoft.com/office/drawing/2014/main" id="{24F5871A-7CAA-7A3A-EB9C-D3FAB3FF3D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530" b="4545"/>
          <a:stretch>
            <a:fillRect/>
          </a:stretch>
        </p:blipFill>
        <p:spPr>
          <a:xfrm>
            <a:off x="8991853" y="3839072"/>
            <a:ext cx="2136990" cy="218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24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FDC64D-6930-6A9B-8162-F396CB268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284" y="817351"/>
            <a:ext cx="10045874" cy="1103538"/>
          </a:xfrm>
        </p:spPr>
        <p:txBody>
          <a:bodyPr>
            <a:normAutofit fontScale="90000"/>
          </a:bodyPr>
          <a:lstStyle/>
          <a:p>
            <a:pPr marL="16510" marR="6350"/>
            <a:r>
              <a:rPr lang="nl-BE" sz="5300">
                <a:latin typeface="Arial"/>
                <a:cs typeface="Arial"/>
              </a:rPr>
              <a:t>4. Behandeling en begeleiding</a:t>
            </a:r>
            <a:br>
              <a:rPr lang="nl-BE" sz="4750" b="1" i="0">
                <a:effectLst/>
                <a:latin typeface="Inter"/>
              </a:rPr>
            </a:b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5896C2-14BF-70C4-D587-EAB352414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283" y="1919398"/>
            <a:ext cx="10035434" cy="17617440"/>
          </a:xfr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4160" indent="-248285" defTabSz="914400">
              <a:lnSpc>
                <a:spcPct val="100000"/>
              </a:lnSpc>
            </a:pPr>
            <a:r>
              <a:rPr lang="nl-BE" sz="1800" dirty="0">
                <a:latin typeface="Arial"/>
                <a:cs typeface="Arial"/>
              </a:rPr>
              <a:t>Niet enkel gericht op de symptomen, maar ook op de geassocieerde problemen en secundaire impact:</a:t>
            </a:r>
            <a:endParaRPr lang="en-US" sz="2900" dirty="0"/>
          </a:p>
          <a:p>
            <a:pPr marL="913130" lvl="1" indent="-304165" defTabSz="914400">
              <a:lnSpc>
                <a:spcPct val="100000"/>
              </a:lnSpc>
              <a:spcBef>
                <a:spcPts val="133"/>
              </a:spcBef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Studieproblemen</a:t>
            </a:r>
          </a:p>
          <a:p>
            <a:pPr marL="913130" lvl="1" indent="-304165" defTabSz="914400">
              <a:lnSpc>
                <a:spcPct val="100000"/>
              </a:lnSpc>
              <a:spcBef>
                <a:spcPts val="133"/>
              </a:spcBef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Gedragsproblemen</a:t>
            </a:r>
          </a:p>
          <a:p>
            <a:pPr marL="913130" lvl="1" indent="-304165" defTabSz="914400">
              <a:lnSpc>
                <a:spcPct val="100000"/>
              </a:lnSpc>
              <a:spcBef>
                <a:spcPts val="133"/>
              </a:spcBef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Relatieproblemen</a:t>
            </a:r>
          </a:p>
          <a:p>
            <a:pPr marL="913130" lvl="1" indent="-304165" defTabSz="914400">
              <a:lnSpc>
                <a:spcPct val="100000"/>
              </a:lnSpc>
              <a:spcBef>
                <a:spcPts val="133"/>
              </a:spcBef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Problemen op het werk</a:t>
            </a:r>
          </a:p>
          <a:p>
            <a:pPr marL="913130" lvl="1" indent="-304165" defTabSz="914400">
              <a:lnSpc>
                <a:spcPct val="100000"/>
              </a:lnSpc>
              <a:spcBef>
                <a:spcPts val="133"/>
              </a:spcBef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Psychiatrische stoornissen</a:t>
            </a:r>
          </a:p>
          <a:p>
            <a:pPr marL="913130" lvl="1" indent="-304165" defTabSz="914400">
              <a:lnSpc>
                <a:spcPct val="100000"/>
              </a:lnSpc>
              <a:spcBef>
                <a:spcPts val="133"/>
              </a:spcBef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Middelenmisbruik</a:t>
            </a:r>
          </a:p>
          <a:p>
            <a:pPr marL="913130" lvl="1" indent="-304165" defTabSz="914400">
              <a:lnSpc>
                <a:spcPct val="100000"/>
              </a:lnSpc>
              <a:spcBef>
                <a:spcPts val="133"/>
              </a:spcBef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Criminaliteit </a:t>
            </a:r>
          </a:p>
          <a:p>
            <a:pPr marL="913130" lvl="1" indent="-304165" defTabSz="914400">
              <a:lnSpc>
                <a:spcPct val="100000"/>
              </a:lnSpc>
              <a:spcBef>
                <a:spcPts val="133"/>
              </a:spcBef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Mortaliteit </a:t>
            </a:r>
          </a:p>
        </p:txBody>
      </p:sp>
    </p:spTree>
    <p:extLst>
      <p:ext uri="{BB962C8B-B14F-4D97-AF65-F5344CB8AC3E}">
        <p14:creationId xmlns:p14="http://schemas.microsoft.com/office/powerpoint/2010/main" val="411773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0347C-2A09-10F7-8E3A-64BD990FC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</p:spPr>
        <p:txBody>
          <a:bodyPr/>
          <a:lstStyle/>
          <a:p>
            <a:pPr marL="16510" marR="6350"/>
            <a:r>
              <a:rPr lang="en-US" sz="4000">
                <a:solidFill>
                  <a:schemeClr val="tx1"/>
                </a:solidFill>
                <a:latin typeface="Arial"/>
                <a:cs typeface="Arial"/>
              </a:rPr>
              <a:t>4.1 </a:t>
            </a:r>
            <a:r>
              <a:rPr lang="en-US" sz="4000" err="1">
                <a:solidFill>
                  <a:schemeClr val="tx1"/>
                </a:solidFill>
                <a:latin typeface="Arial"/>
                <a:cs typeface="Arial"/>
              </a:rPr>
              <a:t>Behandeling</a:t>
            </a:r>
            <a:r>
              <a:rPr lang="en-US" sz="4000">
                <a:solidFill>
                  <a:schemeClr val="tx1"/>
                </a:solidFill>
                <a:latin typeface="Arial"/>
                <a:cs typeface="Arial"/>
              </a:rPr>
              <a:t> – </a:t>
            </a:r>
            <a:r>
              <a:rPr lang="en-US" sz="4000" err="1">
                <a:solidFill>
                  <a:schemeClr val="tx1"/>
                </a:solidFill>
                <a:latin typeface="Arial"/>
                <a:cs typeface="Arial"/>
              </a:rPr>
              <a:t>drie</a:t>
            </a:r>
            <a:r>
              <a:rPr lang="en-US" sz="40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err="1">
                <a:solidFill>
                  <a:schemeClr val="tx1"/>
                </a:solidFill>
                <a:latin typeface="Arial"/>
                <a:cs typeface="Arial"/>
              </a:rPr>
              <a:t>pijlers</a:t>
            </a:r>
            <a:endParaRPr lang="en-US" sz="40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5C2634-9569-6503-5437-F5979DD6554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52407" y="2286912"/>
            <a:ext cx="10515600" cy="40709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5875" indent="0">
              <a:lnSpc>
                <a:spcPct val="100000"/>
              </a:lnSpc>
              <a:buNone/>
            </a:pPr>
            <a:r>
              <a:rPr lang="nl-BE" sz="1800" dirty="0">
                <a:latin typeface="Arial"/>
                <a:cs typeface="Arial"/>
              </a:rPr>
              <a:t> </a:t>
            </a:r>
            <a:r>
              <a:rPr lang="nl-BE" sz="1800" dirty="0">
                <a:solidFill>
                  <a:srgbClr val="CF078C"/>
                </a:solidFill>
                <a:latin typeface="Arial"/>
                <a:cs typeface="Arial"/>
              </a:rPr>
              <a:t>! gouden regel: altijd eerst omgeving aanpassen (thuis en op school) ! </a:t>
            </a:r>
            <a:endParaRPr lang="en-US" sz="1800" dirty="0">
              <a:solidFill>
                <a:srgbClr val="CF078C"/>
              </a:solidFill>
              <a:latin typeface="Arial"/>
              <a:cs typeface="Arial"/>
            </a:endParaRPr>
          </a:p>
          <a:p>
            <a:pPr marL="15875" indent="0">
              <a:lnSpc>
                <a:spcPct val="100000"/>
              </a:lnSpc>
              <a:buNone/>
            </a:pPr>
            <a:endParaRPr lang="nl-BE" sz="1800" dirty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l-BE" sz="1800" b="1" dirty="0" err="1">
                <a:latin typeface="Arial"/>
                <a:cs typeface="Arial"/>
              </a:rPr>
              <a:t>Psycho</a:t>
            </a:r>
            <a:r>
              <a:rPr lang="nl-BE" sz="1800" b="1" dirty="0">
                <a:latin typeface="Arial"/>
                <a:cs typeface="Arial"/>
              </a:rPr>
              <a:t>-educatie</a:t>
            </a:r>
            <a:endParaRPr lang="nl-BE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buNone/>
            </a:pPr>
            <a:endParaRPr lang="nl-BE" sz="18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l-BE" sz="1800" b="1" dirty="0">
                <a:latin typeface="Arial"/>
                <a:cs typeface="Arial"/>
              </a:rPr>
              <a:t>Gedragsinterventie en/of andere niet-medicamenteuze behandelingen</a:t>
            </a:r>
          </a:p>
          <a:p>
            <a:pPr marL="15875" indent="0">
              <a:lnSpc>
                <a:spcPct val="100000"/>
              </a:lnSpc>
              <a:buNone/>
            </a:pPr>
            <a:endParaRPr lang="nl-BE" sz="1800" dirty="0">
              <a:latin typeface="Arial"/>
              <a:cs typeface="Arial"/>
            </a:endParaRPr>
          </a:p>
          <a:p>
            <a:pPr marL="15875" indent="0">
              <a:lnSpc>
                <a:spcPct val="100000"/>
              </a:lnSpc>
              <a:buNone/>
            </a:pPr>
            <a:r>
              <a:rPr lang="nl-BE" sz="1800" dirty="0">
                <a:latin typeface="Arial"/>
                <a:cs typeface="Arial"/>
              </a:rPr>
              <a:t>=&gt; geeft niet meteen een ingrijpende verandering maar belangrijk ondersteunend effect op lange termijn:  	positiever opvoedingsklimaat - beter omgaan met </a:t>
            </a:r>
            <a:endParaRPr lang="nl-BE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5875" indent="0">
              <a:lnSpc>
                <a:spcPct val="100000"/>
              </a:lnSpc>
              <a:buNone/>
            </a:pPr>
            <a:r>
              <a:rPr lang="nl-BE" sz="1800" dirty="0">
                <a:latin typeface="Arial"/>
                <a:cs typeface="Arial"/>
              </a:rPr>
              <a:t>= de sleutel om op langere termijn bijkomende problemen of stoornissen te voorkomen</a:t>
            </a:r>
            <a:endParaRPr lang="nl-BE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buNone/>
            </a:pPr>
            <a:endParaRPr lang="nl-BE" sz="18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l-BE" sz="1800" b="1" dirty="0">
                <a:solidFill>
                  <a:srgbClr val="000000"/>
                </a:solidFill>
                <a:latin typeface="Arial"/>
                <a:cs typeface="Arial"/>
              </a:rPr>
              <a:t>Medicatie</a:t>
            </a: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6384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609EA6-18A1-C903-3C4B-BD3D4A831D15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753807" y="1941871"/>
            <a:ext cx="10823676" cy="2900516"/>
          </a:xfrm>
        </p:spPr>
        <p:txBody>
          <a:bodyPr/>
          <a:lstStyle/>
          <a:p>
            <a:pPr marL="16067" indent="0">
              <a:buNone/>
            </a:pPr>
            <a:r>
              <a:rPr lang="nl-BE"/>
              <a:t>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1586D33-9A0A-E271-A881-3A6B64D147AA}"/>
              </a:ext>
            </a:extLst>
          </p:cNvPr>
          <p:cNvSpPr txBox="1"/>
          <p:nvPr/>
        </p:nvSpPr>
        <p:spPr>
          <a:xfrm>
            <a:off x="1085418" y="1586205"/>
            <a:ext cx="10016690" cy="23596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Multidisciplinair: (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gedrags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)therapie,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psycho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-educatie en aanpassingen op school, mits dit alles ev. medicatie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Samenwerking huisarts – specialist: 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Specialist: min. 1x/j bij specialist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ikv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FU beeld /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comorbiditeit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en verlenging indicatie, evaluatie effectiviteit en bijwerkingen en attest medicatie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Huisarts: tussentijds monitoren functioneren, effect, nevenwerkingen, opvolgen biometrie, voorschriften</a:t>
            </a:r>
          </a:p>
          <a:p>
            <a:pPr marL="0" indent="0">
              <a:spcBef>
                <a:spcPts val="133"/>
              </a:spcBef>
              <a:buClr>
                <a:srgbClr val="CC0E7D"/>
              </a:buClr>
              <a:buSzPct val="120000"/>
              <a:buNone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pic>
        <p:nvPicPr>
          <p:cNvPr id="2" name="Picture 1" descr="Puzzel Samenwerking Samen · Gratis afbeelding op Pixabay">
            <a:extLst>
              <a:ext uri="{FF2B5EF4-FFF2-40B4-BE49-F238E27FC236}">
                <a16:creationId xmlns:a16="http://schemas.microsoft.com/office/drawing/2014/main" id="{D764A9E3-1CB7-47AF-5DAC-F5EF68E488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2" r="315" b="7210"/>
          <a:stretch>
            <a:fillRect/>
          </a:stretch>
        </p:blipFill>
        <p:spPr>
          <a:xfrm>
            <a:off x="4309782" y="3429000"/>
            <a:ext cx="2828383" cy="261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13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245B29-92C5-EAE6-4115-182498000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6510" marR="6350"/>
            <a:r>
              <a:rPr lang="nl-BE" sz="4000">
                <a:solidFill>
                  <a:schemeClr val="tx1"/>
                </a:solidFill>
                <a:latin typeface="Arial"/>
                <a:cs typeface="Arial"/>
              </a:rPr>
              <a:t>4.2 Behandeling: nieuwe ontwikkelingen</a:t>
            </a:r>
            <a:endParaRPr lang="en-US" sz="40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5625C03-CA78-8754-5722-63908DAC9CFD}"/>
              </a:ext>
            </a:extLst>
          </p:cNvPr>
          <p:cNvSpPr txBox="1"/>
          <p:nvPr/>
        </p:nvSpPr>
        <p:spPr>
          <a:xfrm>
            <a:off x="1053592" y="1859340"/>
            <a:ext cx="8081076" cy="38472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Games als therapie? </a:t>
            </a:r>
            <a:endParaRPr lang="en-US" spc="-33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Klein effect op aandacht.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Zeer klein effect op hyperactiviteit/impulsiviteit.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Klinisch beperkt merkbaar. 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endParaRPr lang="nl-BE" spc="-33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Digitale tools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Hulpmiddelen voor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time-management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(bv.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ADDitude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).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Ondersteunend, geen behandeling.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endParaRPr lang="nl-BE" spc="-33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Virtual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Reality</a:t>
            </a:r>
            <a:endParaRPr lang="nl-BE" spc="-33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Aandacht trainen in virtuele klas.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Enig effect op taakprestaties.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Nog geen duidelijke transfer naar dagelijks functioneren.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A356EA-D01F-75C7-1329-94E9A1B1C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39329" y="2302349"/>
            <a:ext cx="1952542" cy="14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84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B674C1-AB0B-8BB3-AC4E-457B7C885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endParaRPr lang="nl-BE" sz="2600"/>
          </a:p>
          <a:p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96B93C7-ECB0-737E-9585-E3177B56A387}"/>
              </a:ext>
            </a:extLst>
          </p:cNvPr>
          <p:cNvSpPr txBox="1"/>
          <p:nvPr/>
        </p:nvSpPr>
        <p:spPr>
          <a:xfrm>
            <a:off x="1141766" y="1250485"/>
            <a:ext cx="9921993" cy="31572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Brain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stimulation</a:t>
            </a: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800100" lvl="1" indent="-285750">
              <a:spcBef>
                <a:spcPts val="133"/>
              </a:spcBef>
              <a:spcAft>
                <a:spcPts val="800"/>
              </a:spcAft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b="1" spc="-33" dirty="0" err="1">
                <a:solidFill>
                  <a:srgbClr val="231F20"/>
                </a:solidFill>
                <a:latin typeface="Arial"/>
                <a:cs typeface="Arial"/>
              </a:rPr>
              <a:t>rTMS</a:t>
            </a: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(Repetitieve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Transcraniale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magnetische stimulatie = niet-invasieve stimulatie van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spec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hersengebieden) </a:t>
            </a:r>
          </a:p>
          <a:p>
            <a:pPr marL="1257300" lvl="2" indent="-285750">
              <a:spcBef>
                <a:spcPts val="133"/>
              </a:spcBef>
              <a:spcAft>
                <a:spcPts val="800"/>
              </a:spcAft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Effect vooral op aandacht - Veel sessies nodig - Duurzaamheid onzeker.</a:t>
            </a:r>
          </a:p>
          <a:p>
            <a:pPr marL="80010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b="1" spc="-33" dirty="0" err="1">
                <a:solidFill>
                  <a:srgbClr val="231F20"/>
                </a:solidFill>
                <a:latin typeface="Arial"/>
                <a:cs typeface="Arial"/>
              </a:rPr>
              <a:t>tRNS</a:t>
            </a: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Transcraniele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random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noice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stimulation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(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tRNS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)</a:t>
            </a:r>
          </a:p>
          <a:p>
            <a:pPr marL="80010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Nervus trigeminus stimulatie</a:t>
            </a:r>
          </a:p>
          <a:p>
            <a:pPr marL="125730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Stimulatie tijdens slaap - Beloftevol maar nog experimenteel.</a:t>
            </a:r>
          </a:p>
          <a:p>
            <a:pPr marL="125730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/>
              <a:buChar char="§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71450"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=&gt; Geeft allemaal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hersenactivitatie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, wat effect heeft op aandacht, maar onduidelijk waardoor, 	    mogelijks beloftevolle zaken</a:t>
            </a:r>
          </a:p>
        </p:txBody>
      </p:sp>
    </p:spTree>
    <p:extLst>
      <p:ext uri="{BB962C8B-B14F-4D97-AF65-F5344CB8AC3E}">
        <p14:creationId xmlns:p14="http://schemas.microsoft.com/office/powerpoint/2010/main" val="3057413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39473125-3D7B-0961-BDDB-73A314C79FFB}"/>
              </a:ext>
            </a:extLst>
          </p:cNvPr>
          <p:cNvSpPr txBox="1"/>
          <p:nvPr/>
        </p:nvSpPr>
        <p:spPr>
          <a:xfrm>
            <a:off x="1170629" y="1249067"/>
            <a:ext cx="9852399" cy="35445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Voedingssupplementen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Probiotica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/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prebiotica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: onvoldoende bewijs.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Anti-oxidantia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: idem.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Omega-3: meest onderzocht, mogelijk klein effect, globaal niet aanbevolen als standaardbehandeling.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Mindfulness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Kleine positieve effectgrootte bij kinderen.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Niet bij iedereen effectief.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5000000000000000000" pitchFamily="2" charset="2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Medicatie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20B0604020202020204" pitchFamily="34" charset="0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Blijft vaak nodig – zeer effectief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5BC0EA-FA3F-9C75-2E44-EAAB3DEB0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813"/>
          <a:stretch>
            <a:fillRect/>
          </a:stretch>
        </p:blipFill>
        <p:spPr>
          <a:xfrm>
            <a:off x="9022136" y="4414558"/>
            <a:ext cx="2372897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64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D1F456-E1B6-AD0C-95AD-0421F7CD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16510" marR="6350"/>
            <a:r>
              <a:rPr lang="nl-BE" sz="4000">
                <a:solidFill>
                  <a:schemeClr val="tx1"/>
                </a:solidFill>
                <a:latin typeface="Arial"/>
                <a:cs typeface="Arial"/>
              </a:rPr>
              <a:t>4.3 Medicatie</a:t>
            </a:r>
            <a:endParaRPr lang="en-US" sz="40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3FA0A76-2E38-F174-53E3-DDA595A63CA4}"/>
              </a:ext>
            </a:extLst>
          </p:cNvPr>
          <p:cNvSpPr txBox="1"/>
          <p:nvPr/>
        </p:nvSpPr>
        <p:spPr>
          <a:xfrm>
            <a:off x="1056654" y="1694007"/>
            <a:ext cx="10112810" cy="32675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1e keus: Methylfenidaat (</a:t>
            </a: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terugbetaald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)    -   70%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Verschillende vormen, verschil qua werkingsduur:</a:t>
            </a: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 panose="05000000000000000000" pitchFamily="2" charset="2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Kortwerkende </a:t>
            </a:r>
            <a:r>
              <a:rPr lang="nl-BE" b="1" spc="-33" dirty="0" err="1">
                <a:solidFill>
                  <a:srgbClr val="231F20"/>
                </a:solidFill>
                <a:latin typeface="Arial"/>
                <a:cs typeface="Arial"/>
              </a:rPr>
              <a:t>Rilatine</a:t>
            </a: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® / 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Medikinet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®: 3 à 4 uur effect</a:t>
            </a: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 panose="05000000000000000000" pitchFamily="2" charset="2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Langwerkende </a:t>
            </a:r>
            <a:r>
              <a:rPr lang="nl-BE" b="1" spc="-33" dirty="0" err="1">
                <a:solidFill>
                  <a:srgbClr val="231F20"/>
                </a:solidFill>
                <a:latin typeface="Arial"/>
                <a:cs typeface="Arial"/>
              </a:rPr>
              <a:t>Rilatine</a:t>
            </a: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 MR® /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Medikinet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Retard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®: 6 à 8 uur</a:t>
            </a: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 panose="05000000000000000000" pitchFamily="2" charset="2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Langwerkende </a:t>
            </a:r>
            <a:r>
              <a:rPr lang="nl-BE" b="1" spc="-33" dirty="0" err="1">
                <a:solidFill>
                  <a:srgbClr val="231F20"/>
                </a:solidFill>
                <a:latin typeface="Arial"/>
                <a:cs typeface="Arial"/>
              </a:rPr>
              <a:t>Equasym</a:t>
            </a: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 XR®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: ongeveer 8 uur</a:t>
            </a: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Wingdings" panose="05000000000000000000" pitchFamily="2" charset="2"/>
              <a:buChar char="§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Langwerkende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Concerta</a:t>
            </a:r>
            <a:r>
              <a:rPr lang="nl-BE" b="1" spc="-33" dirty="0">
                <a:solidFill>
                  <a:srgbClr val="231F20"/>
                </a:solidFill>
                <a:latin typeface="Arial"/>
                <a:cs typeface="Arial"/>
              </a:rPr>
              <a:t>®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: 10 à 12 uur </a:t>
            </a:r>
          </a:p>
          <a:p>
            <a:pPr lvl="2"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2e keus: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dexamfetamine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  -    70%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Dexamfetamine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5-6u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 panose="05000000000000000000" pitchFamily="2" charset="2"/>
              <a:buChar char="o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Elvanse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10-11u – nieuw! – goed bij adolescenten</a:t>
            </a:r>
          </a:p>
          <a:p>
            <a:pPr lvl="1" indent="-285750"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   =&gt; 90% effectief (effect en goed verdragen) </a:t>
            </a:r>
          </a:p>
        </p:txBody>
      </p:sp>
    </p:spTree>
    <p:extLst>
      <p:ext uri="{BB962C8B-B14F-4D97-AF65-F5344CB8AC3E}">
        <p14:creationId xmlns:p14="http://schemas.microsoft.com/office/powerpoint/2010/main" val="2559951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BC43C7-12DD-66B5-A61F-E4B7DF2F3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endParaRPr lang="nl-BE"/>
          </a:p>
          <a:p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7AF454A-6FE1-C70B-A63F-D9963BB9581A}"/>
              </a:ext>
            </a:extLst>
          </p:cNvPr>
          <p:cNvSpPr txBox="1"/>
          <p:nvPr/>
        </p:nvSpPr>
        <p:spPr>
          <a:xfrm>
            <a:off x="1075985" y="1712886"/>
            <a:ext cx="10054865" cy="2398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Andere mogelijkheden (effectiviteit zakt):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3e keus - 24-uurs effect – geen stimulantia: 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Atomoxetine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(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Strattera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®) (vb. bij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comorbe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angst / …)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Guanfacine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(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Intuniv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®) (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obv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ervaring: bij MR, complexere beelden)</a:t>
            </a:r>
          </a:p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   ev. in combinatie met stimulerende middelen (off-label)</a:t>
            </a:r>
          </a:p>
          <a:p>
            <a:pPr indent="-285750">
              <a:spcBef>
                <a:spcPts val="133"/>
              </a:spcBef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Clonidine (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Dixarit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®)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Courier New"/>
              <a:buChar char="o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Bupropion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(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Wellbutrin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®,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Zyban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®) </a:t>
            </a:r>
          </a:p>
        </p:txBody>
      </p:sp>
    </p:spTree>
    <p:extLst>
      <p:ext uri="{BB962C8B-B14F-4D97-AF65-F5344CB8AC3E}">
        <p14:creationId xmlns:p14="http://schemas.microsoft.com/office/powerpoint/2010/main" val="2913768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DD0B6-FBFB-B62A-3111-BD4A5391D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6510" marR="6350"/>
            <a:r>
              <a:rPr lang="en-US" sz="4750" dirty="0" err="1"/>
              <a:t>Praktisch</a:t>
            </a:r>
            <a:r>
              <a:rPr lang="en-US" sz="4750" dirty="0"/>
              <a:t> – start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D56F2-786B-2238-040F-E2D41489255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64160" indent="-248285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latin typeface="Museo Sans 500"/>
              </a:rPr>
              <a:t>Welk </a:t>
            </a:r>
            <a:r>
              <a:rPr lang="en-US" sz="2000" dirty="0" err="1">
                <a:latin typeface="Museo Sans 500"/>
              </a:rPr>
              <a:t>medicijn</a:t>
            </a:r>
            <a:r>
              <a:rPr lang="en-US" sz="2000" dirty="0">
                <a:latin typeface="Museo Sans 500"/>
              </a:rPr>
              <a:t> en </a:t>
            </a:r>
            <a:r>
              <a:rPr lang="en-US" sz="2000" dirty="0" err="1">
                <a:latin typeface="Museo Sans 500"/>
              </a:rPr>
              <a:t>welke</a:t>
            </a:r>
            <a:r>
              <a:rPr lang="en-US" sz="2000" dirty="0">
                <a:latin typeface="Museo Sans 500"/>
              </a:rPr>
              <a:t> </a:t>
            </a:r>
            <a:r>
              <a:rPr lang="en-US" sz="2000" dirty="0" err="1">
                <a:latin typeface="Museo Sans 500"/>
              </a:rPr>
              <a:t>dosering</a:t>
            </a:r>
            <a:r>
              <a:rPr lang="en-US" sz="2000" dirty="0">
                <a:latin typeface="Museo Sans 500"/>
              </a:rPr>
              <a:t>: </a:t>
            </a:r>
            <a:r>
              <a:rPr lang="en-US" sz="2000" dirty="0" err="1">
                <a:latin typeface="Museo Sans 500"/>
              </a:rPr>
              <a:t>volledig</a:t>
            </a:r>
            <a:r>
              <a:rPr lang="en-US" sz="2000" dirty="0">
                <a:latin typeface="Museo Sans 500"/>
              </a:rPr>
              <a:t> </a:t>
            </a:r>
            <a:r>
              <a:rPr lang="en-US" sz="2000" dirty="0" err="1">
                <a:latin typeface="Museo Sans 500"/>
              </a:rPr>
              <a:t>maatwerk</a:t>
            </a:r>
            <a:r>
              <a:rPr lang="en-US" sz="2000" dirty="0">
                <a:latin typeface="Museo Sans 500"/>
              </a:rPr>
              <a:t> – </a:t>
            </a:r>
            <a:r>
              <a:rPr lang="en-US" sz="2000" dirty="0" err="1">
                <a:latin typeface="Museo Sans 500"/>
              </a:rPr>
              <a:t>geen</a:t>
            </a:r>
            <a:r>
              <a:rPr lang="en-US" sz="2000" dirty="0">
                <a:latin typeface="Museo Sans 500"/>
              </a:rPr>
              <a:t> </a:t>
            </a:r>
            <a:r>
              <a:rPr lang="en-US" sz="2000" dirty="0" err="1">
                <a:latin typeface="Museo Sans 500"/>
              </a:rPr>
              <a:t>voorspellers</a:t>
            </a:r>
            <a:endParaRPr lang="en-US" sz="2000" dirty="0">
              <a:latin typeface="Museo Sans 500"/>
            </a:endParaRPr>
          </a:p>
          <a:p>
            <a:pPr marL="264160" indent="-248285">
              <a:lnSpc>
                <a:spcPct val="120000"/>
              </a:lnSpc>
              <a:spcBef>
                <a:spcPts val="100"/>
              </a:spcBef>
            </a:pPr>
            <a:r>
              <a:rPr lang="en-US" sz="2000" dirty="0" err="1">
                <a:latin typeface="Museo Sans 500"/>
              </a:rPr>
              <a:t>Dosering</a:t>
            </a:r>
            <a:r>
              <a:rPr lang="en-US" sz="2000" dirty="0">
                <a:latin typeface="Museo Sans 500"/>
              </a:rPr>
              <a:t> </a:t>
            </a:r>
            <a:r>
              <a:rPr lang="en-US" sz="2000" dirty="0" err="1">
                <a:latin typeface="Museo Sans 500"/>
              </a:rPr>
              <a:t>niet</a:t>
            </a:r>
            <a:r>
              <a:rPr lang="en-US" sz="2000" dirty="0">
                <a:latin typeface="Museo Sans 500"/>
              </a:rPr>
              <a:t> </a:t>
            </a:r>
            <a:r>
              <a:rPr lang="en-US" sz="2000" dirty="0" err="1">
                <a:latin typeface="Museo Sans 500"/>
              </a:rPr>
              <a:t>te</a:t>
            </a:r>
            <a:r>
              <a:rPr lang="en-US" sz="2000" dirty="0">
                <a:latin typeface="Museo Sans 500"/>
              </a:rPr>
              <a:t> </a:t>
            </a:r>
            <a:r>
              <a:rPr lang="en-US" sz="2000" dirty="0" err="1">
                <a:latin typeface="Museo Sans 500"/>
              </a:rPr>
              <a:t>bepalen</a:t>
            </a:r>
            <a:r>
              <a:rPr lang="en-US" sz="2000" dirty="0">
                <a:latin typeface="Museo Sans 500"/>
              </a:rPr>
              <a:t> </a:t>
            </a:r>
            <a:r>
              <a:rPr lang="en-US" sz="2000" dirty="0" err="1">
                <a:latin typeface="Museo Sans 500"/>
              </a:rPr>
              <a:t>obv</a:t>
            </a:r>
            <a:r>
              <a:rPr lang="en-US" sz="2000" dirty="0">
                <a:latin typeface="Museo Sans 500"/>
              </a:rPr>
              <a:t> </a:t>
            </a:r>
            <a:r>
              <a:rPr lang="en-US" sz="2000" dirty="0" err="1">
                <a:latin typeface="Museo Sans 500"/>
              </a:rPr>
              <a:t>lichaamsgewicht</a:t>
            </a:r>
            <a:endParaRPr lang="en-US" sz="2000" dirty="0">
              <a:latin typeface="Museo Sans 500"/>
            </a:endParaRPr>
          </a:p>
          <a:p>
            <a:pPr marL="264160" indent="-248285">
              <a:lnSpc>
                <a:spcPct val="120000"/>
              </a:lnSpc>
              <a:spcBef>
                <a:spcPts val="100"/>
              </a:spcBef>
            </a:pPr>
            <a:endParaRPr lang="en-US" sz="2000" dirty="0">
              <a:latin typeface="Museo Sans 500"/>
            </a:endParaRPr>
          </a:p>
          <a:p>
            <a:pPr marL="264160" indent="-248285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latin typeface="Museo Sans 500"/>
              </a:rPr>
              <a:t>In de </a:t>
            </a:r>
            <a:r>
              <a:rPr lang="en-US" sz="2000" dirty="0" err="1">
                <a:latin typeface="Museo Sans 500"/>
              </a:rPr>
              <a:t>praktijk</a:t>
            </a:r>
            <a:r>
              <a:rPr lang="en-US" sz="2000" dirty="0">
                <a:latin typeface="Museo Sans 500"/>
              </a:rPr>
              <a:t>:	</a:t>
            </a:r>
          </a:p>
          <a:p>
            <a:pPr marL="912758" lvl="1" indent="-248285">
              <a:lnSpc>
                <a:spcPct val="120000"/>
              </a:lnSpc>
              <a:spcBef>
                <a:spcPts val="100"/>
              </a:spcBef>
            </a:pPr>
            <a:r>
              <a:rPr lang="en-US" sz="1733" dirty="0" err="1">
                <a:latin typeface="Museo Sans 500"/>
              </a:rPr>
              <a:t>Starten</a:t>
            </a:r>
            <a:r>
              <a:rPr lang="en-US" sz="1733" dirty="0">
                <a:latin typeface="Museo Sans 500"/>
              </a:rPr>
              <a:t> met </a:t>
            </a:r>
            <a:r>
              <a:rPr lang="en-US" sz="1733" dirty="0" err="1">
                <a:latin typeface="Museo Sans 500"/>
              </a:rPr>
              <a:t>kortwerkend</a:t>
            </a:r>
            <a:r>
              <a:rPr lang="en-US" sz="1733" dirty="0">
                <a:latin typeface="Museo Sans 500"/>
              </a:rPr>
              <a:t> MPH (</a:t>
            </a:r>
            <a:r>
              <a:rPr lang="en-US" sz="1733" dirty="0" err="1">
                <a:latin typeface="Museo Sans 500"/>
              </a:rPr>
              <a:t>Rilatine</a:t>
            </a:r>
            <a:r>
              <a:rPr lang="en-US" sz="1733" dirty="0">
                <a:latin typeface="Museo Sans 500"/>
              </a:rPr>
              <a:t> ®, </a:t>
            </a:r>
            <a:r>
              <a:rPr lang="en-US" sz="1733" dirty="0" err="1">
                <a:latin typeface="Museo Sans 500"/>
              </a:rPr>
              <a:t>Medikinet</a:t>
            </a:r>
            <a:r>
              <a:rPr lang="en-US" sz="1733" dirty="0">
                <a:latin typeface="Museo Sans 500"/>
              </a:rPr>
              <a:t> ®)</a:t>
            </a:r>
          </a:p>
          <a:p>
            <a:pPr marL="912758" lvl="1" indent="-248285">
              <a:lnSpc>
                <a:spcPct val="120000"/>
              </a:lnSpc>
              <a:spcBef>
                <a:spcPts val="100"/>
              </a:spcBef>
            </a:pPr>
            <a:r>
              <a:rPr lang="en-US" sz="1733" dirty="0" err="1">
                <a:latin typeface="Museo Sans 500"/>
              </a:rPr>
              <a:t>Standaarddosering</a:t>
            </a:r>
            <a:r>
              <a:rPr lang="en-US" sz="1733" dirty="0">
                <a:latin typeface="Museo Sans 500"/>
              </a:rPr>
              <a:t> </a:t>
            </a:r>
            <a:r>
              <a:rPr lang="en-US" sz="1733" dirty="0" err="1">
                <a:latin typeface="Museo Sans 500"/>
              </a:rPr>
              <a:t>werkt</a:t>
            </a:r>
            <a:r>
              <a:rPr lang="en-US" sz="1733" dirty="0">
                <a:latin typeface="Museo Sans 500"/>
              </a:rPr>
              <a:t> </a:t>
            </a:r>
            <a:r>
              <a:rPr lang="en-US" sz="1733" dirty="0" err="1">
                <a:latin typeface="Museo Sans 500"/>
              </a:rPr>
              <a:t>beter</a:t>
            </a:r>
            <a:r>
              <a:rPr lang="en-US" sz="1733" dirty="0">
                <a:latin typeface="Museo Sans 500"/>
              </a:rPr>
              <a:t> dan </a:t>
            </a:r>
            <a:r>
              <a:rPr lang="en-US" sz="1733" dirty="0" err="1">
                <a:latin typeface="Museo Sans 500"/>
              </a:rPr>
              <a:t>maatwerk</a:t>
            </a:r>
            <a:r>
              <a:rPr lang="en-US" sz="1733" dirty="0">
                <a:latin typeface="Museo Sans 500"/>
              </a:rPr>
              <a:t>:</a:t>
            </a:r>
          </a:p>
          <a:p>
            <a:pPr marL="1521983" lvl="2" indent="-304165">
              <a:lnSpc>
                <a:spcPct val="120000"/>
              </a:lnSpc>
              <a:spcBef>
                <a:spcPts val="100"/>
              </a:spcBef>
              <a:buFont typeface="Courier New" panose="020B0604020202020204" pitchFamily="34" charset="0"/>
              <a:buChar char="o"/>
            </a:pPr>
            <a:r>
              <a:rPr lang="en-US" sz="1134" spc="-33" dirty="0">
                <a:solidFill>
                  <a:srgbClr val="231F20"/>
                </a:solidFill>
                <a:latin typeface="Museo Sans 500"/>
              </a:rPr>
              <a:t>Week 1: 3x mg</a:t>
            </a:r>
          </a:p>
          <a:p>
            <a:pPr marL="1521983" lvl="2" indent="-304165">
              <a:lnSpc>
                <a:spcPct val="120000"/>
              </a:lnSpc>
              <a:spcBef>
                <a:spcPts val="100"/>
              </a:spcBef>
              <a:buFont typeface="Courier New" panose="020B0604020202020204" pitchFamily="34" charset="0"/>
              <a:buChar char="o"/>
            </a:pPr>
            <a:r>
              <a:rPr lang="en-US" sz="1134" spc="-33" dirty="0">
                <a:solidFill>
                  <a:srgbClr val="231F20"/>
                </a:solidFill>
                <a:latin typeface="Museo Sans 500"/>
              </a:rPr>
              <a:t>Week 2: </a:t>
            </a:r>
            <a:r>
              <a:rPr lang="en-US" sz="1134" dirty="0">
                <a:latin typeface="Museo Sans 500"/>
              </a:rPr>
              <a:t>3x 10mg</a:t>
            </a:r>
          </a:p>
          <a:p>
            <a:pPr marL="1521983" lvl="2" indent="-304165">
              <a:lnSpc>
                <a:spcPct val="120000"/>
              </a:lnSpc>
              <a:spcBef>
                <a:spcPts val="100"/>
              </a:spcBef>
              <a:buFont typeface="Courier New" panose="020B0604020202020204" pitchFamily="34" charset="0"/>
              <a:buChar char="o"/>
            </a:pPr>
            <a:r>
              <a:rPr lang="en-US" sz="1134" spc="-33" dirty="0">
                <a:solidFill>
                  <a:srgbClr val="231F20"/>
                </a:solidFill>
                <a:latin typeface="Museo Sans 500"/>
              </a:rPr>
              <a:t>Week 3: 3x 15mg</a:t>
            </a:r>
          </a:p>
          <a:p>
            <a:pPr marL="1521983" lvl="2" indent="-304165">
              <a:lnSpc>
                <a:spcPct val="120000"/>
              </a:lnSpc>
              <a:spcBef>
                <a:spcPts val="100"/>
              </a:spcBef>
              <a:buFont typeface="Courier New" panose="020B0604020202020204" pitchFamily="34" charset="0"/>
              <a:buChar char="o"/>
            </a:pPr>
            <a:r>
              <a:rPr lang="en-US" sz="1134" spc="-33" dirty="0">
                <a:solidFill>
                  <a:srgbClr val="231F20"/>
                </a:solidFill>
                <a:latin typeface="Museo Sans 500"/>
              </a:rPr>
              <a:t>Week:  3x 20mg (max.)</a:t>
            </a:r>
          </a:p>
          <a:p>
            <a:pPr marL="1217818" lvl="2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1200" spc="-33" dirty="0" err="1">
                <a:solidFill>
                  <a:srgbClr val="231F20"/>
                </a:solidFill>
                <a:latin typeface="Museo Sans 500"/>
              </a:rPr>
              <a:t>Tenzij</a:t>
            </a:r>
            <a:r>
              <a:rPr lang="en-US" sz="1200" spc="-33" dirty="0">
                <a:solidFill>
                  <a:srgbClr val="231F20"/>
                </a:solidFill>
                <a:latin typeface="Museo Sans 500"/>
              </a:rPr>
              <a:t> </a:t>
            </a:r>
            <a:r>
              <a:rPr lang="en-US" sz="1200" spc="-33" dirty="0" err="1">
                <a:solidFill>
                  <a:srgbClr val="231F20"/>
                </a:solidFill>
                <a:latin typeface="Museo Sans 500"/>
              </a:rPr>
              <a:t>nevenwerkingen</a:t>
            </a:r>
            <a:endParaRPr lang="en-US" sz="1200" spc="-33" dirty="0">
              <a:solidFill>
                <a:srgbClr val="231F20"/>
              </a:solidFill>
              <a:latin typeface="Museo Sans 500"/>
            </a:endParaRPr>
          </a:p>
          <a:p>
            <a:pPr marL="15875" indent="0">
              <a:buNone/>
            </a:pP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650948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9370A6-CE78-DFA5-3D97-281C6E4C3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 Praktisch – vervolg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99FB24-E800-9BC7-BD12-96D33095DD9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Ivm</a:t>
            </a:r>
            <a:r>
              <a:rPr lang="nl-B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nl-BE" sz="1800" u="sng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</a:t>
            </a:r>
            <a:r>
              <a:rPr lang="nl-BE" sz="1800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valuatie</a:t>
            </a:r>
            <a:r>
              <a:rPr lang="nl-B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Leerkrachten zeer betrouwbare informatiebronnen voor evaluatie effect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Bij </a:t>
            </a:r>
            <a:r>
              <a:rPr lang="nl-BE" sz="1800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overschakeling</a:t>
            </a:r>
            <a:r>
              <a:rPr lang="nl-B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van kortwerkend naar langwerkend je niet puur omrekenen van dosis van IR naar MR wegens andere verdeling bij vergeving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Lange termij</a:t>
            </a:r>
            <a:r>
              <a:rPr lang="nl-B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 (studies van heel grondige opvolging van 2j)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nl-BE" sz="1533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 algemeen veilig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nl-BE" sz="1533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Alleen bloeddruk en pols: lichte verhoging: opvolgen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600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Hoe lang </a:t>
            </a:r>
            <a:r>
              <a:rPr lang="nl-BE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doorgeven?</a:t>
            </a:r>
          </a:p>
          <a:p>
            <a:pPr marL="16067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BE" sz="16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	N</a:t>
            </a:r>
            <a:r>
              <a:rPr lang="nl-BE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 2j afbouwen: </a:t>
            </a:r>
          </a:p>
          <a:p>
            <a:pPr marL="16067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BE" sz="16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		op </a:t>
            </a:r>
            <a:r>
              <a:rPr lang="nl-BE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groepsniveau: minder goed</a:t>
            </a:r>
          </a:p>
          <a:p>
            <a:pPr marL="16067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BE" sz="16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		</a:t>
            </a:r>
            <a:r>
              <a:rPr lang="nl-BE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op individueel niveau: sommigen even goed zonder medicatie</a:t>
            </a:r>
          </a:p>
          <a:p>
            <a:pPr marL="16067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BE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	=&gt; heel goed evalueren per kind of verderzetting nodig is </a:t>
            </a:r>
          </a:p>
          <a:p>
            <a:pPr marL="16067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BE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	=&gt; periodiek 1-2-3w stoppen, best in schooljaar, want in vakantie niet goed te beoordelen</a:t>
            </a:r>
          </a:p>
          <a:p>
            <a:pPr lvl="1">
              <a:lnSpc>
                <a:spcPct val="115000"/>
              </a:lnSpc>
              <a:spcAft>
                <a:spcPts val="800"/>
              </a:spcAft>
            </a:pPr>
            <a:endParaRPr lang="nl-BE" sz="1533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BE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67680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609D48-5CC1-BDD5-14EE-4E560F393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16510" marR="6350"/>
            <a:r>
              <a:rPr lang="nl-BE" sz="4000" dirty="0">
                <a:solidFill>
                  <a:schemeClr val="tx1"/>
                </a:solidFill>
                <a:latin typeface="Arial"/>
                <a:cs typeface="Arial"/>
              </a:rPr>
              <a:t>Praktisch: de referentie</a:t>
            </a:r>
            <a:endParaRPr lang="en-US" sz="4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3CB8CF-9CDD-76B5-F9AB-1A5B5128B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BE">
              <a:solidFill>
                <a:srgbClr val="00706F"/>
              </a:solidFill>
              <a:latin typeface="Source Sans Pro" panose="020F0502020204030204" pitchFamily="34" charset="0"/>
            </a:endParaRPr>
          </a:p>
          <a:p>
            <a:pPr marL="0" indent="0">
              <a:buNone/>
            </a:pPr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25973F5-5186-A55A-89DB-605028D113CE}"/>
              </a:ext>
            </a:extLst>
          </p:cNvPr>
          <p:cNvSpPr txBox="1"/>
          <p:nvPr/>
        </p:nvSpPr>
        <p:spPr>
          <a:xfrm>
            <a:off x="1050359" y="2219332"/>
            <a:ext cx="10098067" cy="16927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BE" sz="3200" b="1" dirty="0" err="1">
                <a:solidFill>
                  <a:srgbClr val="0070C0"/>
                </a:solidFill>
                <a:latin typeface="Arial"/>
                <a:cs typeface="Arial"/>
              </a:rPr>
              <a:t>ZorgpadADHD</a:t>
            </a:r>
            <a:r>
              <a:rPr lang="nl-BE" sz="3200" b="1" dirty="0">
                <a:solidFill>
                  <a:srgbClr val="0070C0"/>
                </a:solidFill>
                <a:latin typeface="Arial"/>
                <a:cs typeface="Arial"/>
              </a:rPr>
              <a:t>     via      </a:t>
            </a:r>
            <a:r>
              <a:rPr lang="nl-BE" sz="3200" b="1" dirty="0">
                <a:solidFill>
                  <a:srgbClr val="0070C0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www.adhd-traject.be/nl</a:t>
            </a:r>
            <a:endParaRPr lang="nl-BE" sz="3200" b="1" dirty="0">
              <a:solidFill>
                <a:srgbClr val="0070C0"/>
              </a:solidFill>
              <a:latin typeface="Arial"/>
              <a:ea typeface="Calibri" panose="020F0502020204030204"/>
              <a:cs typeface="Arial"/>
            </a:endParaRPr>
          </a:p>
          <a:p>
            <a:endParaRPr lang="nl-BE" dirty="0">
              <a:latin typeface="Arial"/>
              <a:cs typeface="Arial"/>
            </a:endParaRPr>
          </a:p>
          <a:p>
            <a:endParaRPr lang="nl-BE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nl-BE" b="0" i="0" dirty="0">
                <a:effectLst/>
                <a:latin typeface="Arial"/>
                <a:cs typeface="Arial"/>
              </a:rPr>
              <a:t>Het </a:t>
            </a:r>
            <a:r>
              <a:rPr lang="nl-BE" b="0" i="0" dirty="0" err="1">
                <a:effectLst/>
                <a:latin typeface="Arial"/>
                <a:cs typeface="Arial"/>
              </a:rPr>
              <a:t>zorgpad</a:t>
            </a:r>
            <a:r>
              <a:rPr lang="nl-BE" b="0" i="0" dirty="0">
                <a:effectLst/>
                <a:latin typeface="Arial"/>
                <a:cs typeface="Arial"/>
              </a:rPr>
              <a:t> </a:t>
            </a:r>
            <a:r>
              <a:rPr lang="nl-BE" b="1" i="0" u="sng" dirty="0">
                <a:effectLst/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ADHD</a:t>
            </a:r>
            <a:r>
              <a:rPr lang="nl-BE" b="0" i="0" dirty="0">
                <a:effectLst/>
                <a:latin typeface="Arial"/>
                <a:cs typeface="Arial"/>
              </a:rPr>
              <a:t> volgt de geldende </a:t>
            </a:r>
            <a:r>
              <a:rPr lang="nl-BE" b="1" i="0" u="sng" dirty="0">
                <a:effectLst/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richtlijnen van de Hoge Gezondheidsraad</a:t>
            </a:r>
            <a:r>
              <a:rPr lang="nl-BE" b="0" i="0" dirty="0">
                <a:effectLst/>
                <a:latin typeface="Arial"/>
                <a:cs typeface="Arial"/>
              </a:rPr>
              <a:t> en voegt informatie uit </a:t>
            </a:r>
            <a:r>
              <a:rPr lang="nl-BE" b="1" i="0" u="sng" dirty="0">
                <a:effectLst/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andere (</a:t>
            </a:r>
            <a:r>
              <a:rPr lang="nl-BE" b="1" i="0" u="sng" dirty="0" err="1">
                <a:effectLst/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</a:t>
            </a:r>
            <a:r>
              <a:rPr lang="nl-BE" b="1" i="0" u="sng" dirty="0">
                <a:effectLst/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)nationale richtlijnen</a:t>
            </a:r>
            <a:r>
              <a:rPr lang="nl-BE" b="0" i="0" dirty="0">
                <a:effectLst/>
                <a:latin typeface="Arial"/>
                <a:cs typeface="Arial"/>
              </a:rPr>
              <a:t> toe</a:t>
            </a:r>
          </a:p>
        </p:txBody>
      </p:sp>
    </p:spTree>
    <p:extLst>
      <p:ext uri="{BB962C8B-B14F-4D97-AF65-F5344CB8AC3E}">
        <p14:creationId xmlns:p14="http://schemas.microsoft.com/office/powerpoint/2010/main" val="379094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overdekt, muur, persoon, kleding">
            <a:extLst>
              <a:ext uri="{FF2B5EF4-FFF2-40B4-BE49-F238E27FC236}">
                <a16:creationId xmlns:a16="http://schemas.microsoft.com/office/drawing/2014/main" id="{660A7A23-4ACF-1A42-93AF-107E8BAA276E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065" b="8065"/>
          <a:stretch/>
        </p:blipFill>
        <p:spPr>
          <a:xfrm>
            <a:off x="2024743" y="1882266"/>
            <a:ext cx="7371184" cy="3420183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26770D4-74DF-5F0B-6348-0CE691776C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775265"/>
            <a:ext cx="10515600" cy="110331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16510" marR="6350"/>
            <a:r>
              <a:rPr lang="nl-BE" sz="4800" b="1">
                <a:solidFill>
                  <a:srgbClr val="CF078C"/>
                </a:solidFill>
                <a:latin typeface="Arial"/>
                <a:cs typeface="Arial"/>
              </a:rPr>
              <a:t>5.</a:t>
            </a:r>
            <a:r>
              <a:rPr lang="nl-BE" sz="4800" b="1" i="0">
                <a:solidFill>
                  <a:srgbClr val="CF078C"/>
                </a:solidFill>
                <a:effectLst/>
                <a:latin typeface="Arial"/>
                <a:cs typeface="Arial"/>
              </a:rPr>
              <a:t> Rol van de huisarts</a:t>
            </a:r>
            <a:br>
              <a:rPr lang="nl-BE" sz="4800" b="1" i="0">
                <a:effectLst/>
                <a:latin typeface="Arial"/>
                <a:cs typeface="Arial"/>
              </a:rPr>
            </a:br>
            <a:endParaRPr lang="nl-BE" sz="4800">
              <a:latin typeface="Arial"/>
              <a:cs typeface="Arial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EED6008-68DA-88B0-3622-82348EF0229B}"/>
              </a:ext>
            </a:extLst>
          </p:cNvPr>
          <p:cNvSpPr txBox="1"/>
          <p:nvPr/>
        </p:nvSpPr>
        <p:spPr>
          <a:xfrm>
            <a:off x="3789006" y="6087737"/>
            <a:ext cx="662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>
                <a:hlinkClick r:id="rId3" tooltip="https://www.medicalfacts.nl/category/zorg-ict/"/>
              </a:rPr>
              <a:t>Deze foto</a:t>
            </a:r>
            <a:r>
              <a:rPr lang="nl-BE" sz="900"/>
              <a:t> van Onbekende auteur is </a:t>
            </a:r>
            <a:r>
              <a:rPr lang="nl-BE" sz="900" err="1"/>
              <a:t>gelicentieerd</a:t>
            </a:r>
            <a:r>
              <a:rPr lang="nl-BE" sz="900"/>
              <a:t> onder </a:t>
            </a:r>
            <a:r>
              <a:rPr lang="nl-BE" sz="900">
                <a:hlinkClick r:id="rId4" tooltip="https://creativecommons.org/licenses/by-nc-sa/3.0/"/>
              </a:rPr>
              <a:t>CC BY-SA-NC</a:t>
            </a:r>
            <a:endParaRPr lang="nl-BE" sz="900"/>
          </a:p>
        </p:txBody>
      </p:sp>
    </p:spTree>
    <p:extLst>
      <p:ext uri="{BB962C8B-B14F-4D97-AF65-F5344CB8AC3E}">
        <p14:creationId xmlns:p14="http://schemas.microsoft.com/office/powerpoint/2010/main" val="1220022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38D546-257F-9762-74AA-664C9FDA9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marL="16510" marR="6350"/>
            <a:r>
              <a:rPr lang="nl-BE" sz="4800">
                <a:solidFill>
                  <a:srgbClr val="CF078C"/>
                </a:solidFill>
                <a:latin typeface="Arial"/>
                <a:cs typeface="Arial"/>
              </a:rPr>
              <a:t>Rol van de huisarts</a:t>
            </a:r>
            <a:endParaRPr lang="en-US" sz="4800">
              <a:solidFill>
                <a:srgbClr val="CF078C"/>
              </a:solidFill>
              <a:latin typeface="Arial"/>
              <a:cs typeface="Arial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BA384D-1246-807E-EB9D-CA4602021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15875" indent="0">
              <a:buNone/>
            </a:pPr>
            <a:r>
              <a:rPr lang="nl-BE" sz="2900"/>
              <a:t> </a:t>
            </a:r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E0F27DC-9517-6229-9531-79F4594AA11F}"/>
              </a:ext>
            </a:extLst>
          </p:cNvPr>
          <p:cNvSpPr txBox="1"/>
          <p:nvPr/>
        </p:nvSpPr>
        <p:spPr>
          <a:xfrm>
            <a:off x="1065436" y="2373230"/>
            <a:ext cx="10054272" cy="29649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Eerste aanspreekpunt voor ouders en kind bij vermoeden van ADHD </a:t>
            </a:r>
            <a:endParaRPr lang="en-US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Signaleren en eerste aanpak van symptomen en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comorbiditeiten</a:t>
            </a: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Psycho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-educatie (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zorgpad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ADHD, Zitstil.be)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Eerste interventies</a:t>
            </a: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Niet-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medicamenteuse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adviezen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ivm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leefstijladviezen: voldoende beweging, regelmatige structuur en slaap </a:t>
            </a: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Kidcool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??</a:t>
            </a: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Vb. inslaapproblemen R/ melatonine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Samenwerken met scholen, specialisten en andere hulpverleners 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Opvolgen biometrie (l en LG), cardiovasculair (pols, bloeddruk)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18EE304-0EDA-46BF-747A-361B77F6E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085" y="1139476"/>
            <a:ext cx="444817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77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61F41-6B09-B0B3-548F-573CCA472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973926"/>
            <a:ext cx="10515600" cy="110353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16510" marR="6350"/>
            <a:r>
              <a:rPr lang="nl-BE" sz="4800" dirty="0">
                <a:solidFill>
                  <a:srgbClr val="CF078C"/>
                </a:solidFill>
                <a:latin typeface="Arial"/>
                <a:cs typeface="Arial"/>
              </a:rPr>
              <a:t>6. Belangrijkste conclusies </a:t>
            </a:r>
            <a:br>
              <a:rPr lang="nl-BE" sz="4800" dirty="0">
                <a:solidFill>
                  <a:srgbClr val="CF078C"/>
                </a:solidFill>
                <a:latin typeface="Arial"/>
                <a:cs typeface="Arial"/>
              </a:rPr>
            </a:br>
            <a:r>
              <a:rPr lang="nl-BE" sz="4800" dirty="0">
                <a:solidFill>
                  <a:srgbClr val="CF078C"/>
                </a:solidFill>
                <a:latin typeface="Arial"/>
                <a:cs typeface="Arial"/>
              </a:rPr>
              <a:t>   update ADHD</a:t>
            </a:r>
            <a:br>
              <a:rPr lang="nl-BE" sz="4800" dirty="0">
                <a:latin typeface="Arial"/>
                <a:cs typeface="Arial"/>
              </a:rPr>
            </a:br>
            <a:endParaRPr lang="nl-BE" sz="4800" dirty="0">
              <a:solidFill>
                <a:srgbClr val="CF078C"/>
              </a:solidFill>
              <a:latin typeface="Arial"/>
              <a:cs typeface="Arial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ADA4A2-8E68-849E-E56C-49A2BCF47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16067" indent="0">
              <a:buNone/>
            </a:pPr>
            <a:r>
              <a:rPr lang="nl-BE"/>
              <a:t>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51A499D-C76A-E92A-7B63-C940A643054C}"/>
              </a:ext>
            </a:extLst>
          </p:cNvPr>
          <p:cNvSpPr txBox="1"/>
          <p:nvPr/>
        </p:nvSpPr>
        <p:spPr>
          <a:xfrm>
            <a:off x="1050030" y="2693428"/>
            <a:ext cx="10091939" cy="26622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buFont typeface="+mj-lt"/>
              <a:buAutoNum type="arabicPeriod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ADHD is dimensioneel, behandeling wel categoriaal</a:t>
            </a:r>
          </a:p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buFont typeface="+mj-lt"/>
              <a:buAutoNum type="arabicPeriod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Diagnostiek blijft klinisch —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biomarkers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, AI en imaging zijn nog niet betrouwbaar genoeg.</a:t>
            </a:r>
          </a:p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buFont typeface="+mj-lt"/>
              <a:buAutoNum type="arabicPeriod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ADHD is sterk genetisch, met rol voor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epigenetica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</a:p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buFont typeface="+mj-lt"/>
              <a:buAutoNum type="arabicPeriod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Hoge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comorbiditeit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wordt deels verklaard door de gemeenschappelijke genetische aanleg met andere stoornissen</a:t>
            </a:r>
          </a:p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buFont typeface="+mj-lt"/>
              <a:buAutoNum type="arabicPeriod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Schermen veroorzaken geen ADHD; genetische kwetsbaarheid speelt grotere rol.</a:t>
            </a:r>
          </a:p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buFont typeface="+mj-lt"/>
              <a:buAutoNum type="arabicPeriod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Psycho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-educatie en niet-medicamenteus ingrijpen belangrijk - nieuwe behandelingen tonen kleine effecten - medicatie blijft uiteindelijk belangrijke interventie.</a:t>
            </a:r>
          </a:p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buAutoNum type="arabicPeriod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Huisartsen belangrijke rol als centrale zorgfiguur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cfr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andere ziektes (signalering, context, FU, …)</a:t>
            </a:r>
          </a:p>
        </p:txBody>
      </p:sp>
    </p:spTree>
    <p:extLst>
      <p:ext uri="{BB962C8B-B14F-4D97-AF65-F5344CB8AC3E}">
        <p14:creationId xmlns:p14="http://schemas.microsoft.com/office/powerpoint/2010/main" val="3722853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61F41-6B09-B0B3-548F-573CCA472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973926"/>
            <a:ext cx="10515600" cy="110353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16510" marR="6350"/>
            <a:r>
              <a:rPr lang="nl-BE" sz="4800" dirty="0">
                <a:solidFill>
                  <a:srgbClr val="CF078C"/>
                </a:solidFill>
                <a:latin typeface="Arial"/>
                <a:cs typeface="Arial"/>
              </a:rPr>
              <a:t>6. Belangrijkste conclusies </a:t>
            </a:r>
            <a:br>
              <a:rPr lang="nl-BE" sz="4800" dirty="0">
                <a:solidFill>
                  <a:srgbClr val="CF078C"/>
                </a:solidFill>
                <a:latin typeface="Arial"/>
                <a:cs typeface="Arial"/>
              </a:rPr>
            </a:br>
            <a:r>
              <a:rPr lang="nl-BE" sz="4800" dirty="0">
                <a:solidFill>
                  <a:srgbClr val="CF078C"/>
                </a:solidFill>
                <a:latin typeface="Arial"/>
                <a:cs typeface="Arial"/>
              </a:rPr>
              <a:t>   rol van de huisarts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ADA4A2-8E68-849E-E56C-49A2BCF47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16067" indent="0">
              <a:buNone/>
            </a:pPr>
            <a:r>
              <a:rPr lang="nl-BE"/>
              <a:t>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51A499D-C76A-E92A-7B63-C940A643054C}"/>
              </a:ext>
            </a:extLst>
          </p:cNvPr>
          <p:cNvSpPr txBox="1"/>
          <p:nvPr/>
        </p:nvSpPr>
        <p:spPr>
          <a:xfrm>
            <a:off x="1054999" y="2357822"/>
            <a:ext cx="10083340" cy="56784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Huisartsen belangrijke rol als centrale zorgfiguur </a:t>
            </a: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cfr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andere ziektes (signalering, context, FU, …)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Tx/>
              <a:buChar char="-"/>
              <a:tabLst>
                <a:tab pos="265528" algn="l"/>
              </a:tabLst>
            </a:pPr>
            <a:r>
              <a:rPr lang="nl-BE" spc="-33" dirty="0" err="1">
                <a:solidFill>
                  <a:srgbClr val="231F20"/>
                </a:solidFill>
                <a:latin typeface="Arial"/>
                <a:cs typeface="Arial"/>
              </a:rPr>
              <a:t>Zorgpad</a:t>
            </a:r>
            <a:r>
              <a:rPr lang="nl-BE" spc="-33" dirty="0">
                <a:solidFill>
                  <a:srgbClr val="231F20"/>
                </a:solidFill>
                <a:latin typeface="Arial"/>
                <a:cs typeface="Arial"/>
              </a:rPr>
              <a:t> ADHD </a:t>
            </a:r>
            <a:r>
              <a:rPr lang="nl-BE" sz="1800" b="1" dirty="0">
                <a:solidFill>
                  <a:srgbClr val="0070C0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www.adhd-traject.be/nl</a:t>
            </a:r>
            <a:endParaRPr lang="nl-BE" sz="1800" b="1" dirty="0">
              <a:solidFill>
                <a:srgbClr val="0070C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Tx/>
              <a:buChar char="-"/>
              <a:tabLst>
                <a:tab pos="265528" algn="l"/>
              </a:tabLst>
            </a:pPr>
            <a:r>
              <a:rPr lang="nl-BE" b="1" spc="-33" dirty="0">
                <a:solidFill>
                  <a:srgbClr val="0070C0"/>
                </a:solidFill>
                <a:latin typeface="Arial"/>
                <a:cs typeface="Arial"/>
              </a:rPr>
              <a:t>Zitstil.be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Tx/>
              <a:buChar char="-"/>
              <a:tabLst>
                <a:tab pos="265528" algn="l"/>
              </a:tabLst>
            </a:pPr>
            <a:r>
              <a:rPr lang="nl-BE" b="1" spc="-33" dirty="0">
                <a:solidFill>
                  <a:srgbClr val="0070C0"/>
                </a:solidFill>
                <a:latin typeface="Arial"/>
                <a:cs typeface="Arial"/>
              </a:rPr>
              <a:t>Interventies niet- en medicamenteus (</a:t>
            </a:r>
            <a:r>
              <a:rPr lang="nl-BE" b="1" spc="-33" dirty="0" err="1">
                <a:solidFill>
                  <a:srgbClr val="0070C0"/>
                </a:solidFill>
                <a:latin typeface="Arial"/>
                <a:cs typeface="Arial"/>
              </a:rPr>
              <a:t>Kidcool</a:t>
            </a:r>
            <a:r>
              <a:rPr lang="nl-BE" b="1" spc="-33" dirty="0">
                <a:solidFill>
                  <a:srgbClr val="0070C0"/>
                </a:solidFill>
                <a:latin typeface="Arial"/>
                <a:cs typeface="Arial"/>
              </a:rPr>
              <a:t>? melatonine, …)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Tx/>
              <a:buChar char="-"/>
              <a:tabLst>
                <a:tab pos="265528" algn="l"/>
              </a:tabLst>
            </a:pPr>
            <a:r>
              <a:rPr lang="nl-BE" b="1" spc="-33" dirty="0">
                <a:solidFill>
                  <a:srgbClr val="0070C0"/>
                </a:solidFill>
                <a:latin typeface="Arial"/>
                <a:cs typeface="Arial"/>
              </a:rPr>
              <a:t>Verwijzen naar en samenwerking met andere hulpverleners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Tx/>
              <a:buChar char="-"/>
              <a:tabLst>
                <a:tab pos="265528" algn="l"/>
              </a:tabLst>
            </a:pPr>
            <a:r>
              <a:rPr lang="nl-BE" b="1" spc="-33" dirty="0">
                <a:solidFill>
                  <a:srgbClr val="0070C0"/>
                </a:solidFill>
                <a:latin typeface="Arial"/>
                <a:cs typeface="Arial"/>
              </a:rPr>
              <a:t>Medicamenteus: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Tx/>
              <a:buChar char="-"/>
              <a:tabLst>
                <a:tab pos="265528" algn="l"/>
              </a:tabLst>
            </a:pPr>
            <a:r>
              <a:rPr lang="nl-BE" b="1" spc="-33" dirty="0">
                <a:solidFill>
                  <a:srgbClr val="0070C0"/>
                </a:solidFill>
                <a:latin typeface="Arial"/>
                <a:cs typeface="Arial"/>
              </a:rPr>
              <a:t>Lengte, gewicht, bloeddruk, pols, belasting epilepsie en hartritmestoornissen?</a:t>
            </a: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Tx/>
              <a:buChar char="-"/>
              <a:tabLst>
                <a:tab pos="265528" algn="l"/>
              </a:tabLst>
            </a:pPr>
            <a:r>
              <a:rPr lang="nl-BE" b="1" spc="-33" dirty="0">
                <a:solidFill>
                  <a:srgbClr val="0070C0"/>
                </a:solidFill>
                <a:latin typeface="Arial"/>
                <a:cs typeface="Arial"/>
              </a:rPr>
              <a:t>Eerste keuze: MPH:  </a:t>
            </a:r>
            <a:r>
              <a:rPr lang="nl-BE" b="1" spc="-33" dirty="0" err="1">
                <a:solidFill>
                  <a:srgbClr val="0070C0"/>
                </a:solidFill>
                <a:latin typeface="Arial"/>
                <a:cs typeface="Arial"/>
              </a:rPr>
              <a:t>Medikinet</a:t>
            </a:r>
            <a:r>
              <a:rPr lang="nl-BE" b="1" spc="-33" dirty="0">
                <a:solidFill>
                  <a:srgbClr val="0070C0"/>
                </a:solidFill>
                <a:latin typeface="Arial"/>
                <a:cs typeface="Arial"/>
              </a:rPr>
              <a:t> (goedkoopste zolang geen terugbetaling)</a:t>
            </a:r>
          </a:p>
          <a:p>
            <a:pPr marL="264160" indent="-248285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latin typeface="Museo Sans 500"/>
              </a:rPr>
              <a:t>		</a:t>
            </a:r>
            <a:r>
              <a:rPr lang="en-US" sz="1400" dirty="0" err="1">
                <a:latin typeface="Museo Sans 500"/>
              </a:rPr>
              <a:t>Standaarddosering</a:t>
            </a:r>
            <a:endParaRPr lang="en-US" sz="1400" dirty="0">
              <a:latin typeface="Museo Sans 500"/>
            </a:endParaRPr>
          </a:p>
          <a:p>
            <a:pPr marL="1521983" lvl="2" indent="-304165">
              <a:lnSpc>
                <a:spcPct val="120000"/>
              </a:lnSpc>
              <a:spcBef>
                <a:spcPts val="100"/>
              </a:spcBef>
              <a:buFont typeface="Courier New" panose="020B0604020202020204" pitchFamily="34" charset="0"/>
              <a:buChar char="o"/>
            </a:pPr>
            <a:r>
              <a:rPr lang="en-US" sz="1400" spc="-33" dirty="0">
                <a:solidFill>
                  <a:srgbClr val="231F20"/>
                </a:solidFill>
                <a:latin typeface="Museo Sans 500"/>
              </a:rPr>
              <a:t>Week 1: 3x mg</a:t>
            </a:r>
          </a:p>
          <a:p>
            <a:pPr marL="1521983" lvl="2" indent="-304165">
              <a:lnSpc>
                <a:spcPct val="120000"/>
              </a:lnSpc>
              <a:spcBef>
                <a:spcPts val="100"/>
              </a:spcBef>
              <a:buFont typeface="Courier New" panose="020B0604020202020204" pitchFamily="34" charset="0"/>
              <a:buChar char="o"/>
            </a:pPr>
            <a:r>
              <a:rPr lang="en-US" sz="1400" spc="-33" dirty="0">
                <a:solidFill>
                  <a:srgbClr val="231F20"/>
                </a:solidFill>
                <a:latin typeface="Museo Sans 500"/>
              </a:rPr>
              <a:t>Week 2: </a:t>
            </a:r>
            <a:r>
              <a:rPr lang="en-US" sz="1400" dirty="0">
                <a:latin typeface="Museo Sans 500"/>
              </a:rPr>
              <a:t>3x 10mg</a:t>
            </a:r>
          </a:p>
          <a:p>
            <a:pPr marL="1521983" lvl="2" indent="-304165">
              <a:lnSpc>
                <a:spcPct val="120000"/>
              </a:lnSpc>
              <a:spcBef>
                <a:spcPts val="100"/>
              </a:spcBef>
              <a:buFont typeface="Courier New" panose="020B0604020202020204" pitchFamily="34" charset="0"/>
              <a:buChar char="o"/>
            </a:pPr>
            <a:r>
              <a:rPr lang="en-US" sz="1400" spc="-33" dirty="0">
                <a:solidFill>
                  <a:srgbClr val="231F20"/>
                </a:solidFill>
                <a:latin typeface="Museo Sans 500"/>
              </a:rPr>
              <a:t>Week 3: 3x 15mg</a:t>
            </a:r>
          </a:p>
          <a:p>
            <a:pPr marL="1521983" lvl="2" indent="-304165">
              <a:lnSpc>
                <a:spcPct val="120000"/>
              </a:lnSpc>
              <a:spcBef>
                <a:spcPts val="100"/>
              </a:spcBef>
              <a:buFont typeface="Courier New" panose="020B0604020202020204" pitchFamily="34" charset="0"/>
              <a:buChar char="o"/>
            </a:pPr>
            <a:r>
              <a:rPr lang="en-US" sz="1400" spc="-33" dirty="0">
                <a:solidFill>
                  <a:srgbClr val="231F20"/>
                </a:solidFill>
                <a:latin typeface="Museo Sans 500"/>
              </a:rPr>
              <a:t>Week:  3x 20mg (max.)</a:t>
            </a:r>
          </a:p>
          <a:p>
            <a:pPr marL="1217818" lvl="2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1400" spc="-33" dirty="0" err="1">
                <a:solidFill>
                  <a:srgbClr val="231F20"/>
                </a:solidFill>
                <a:latin typeface="Museo Sans 500"/>
              </a:rPr>
              <a:t>Tenzij</a:t>
            </a:r>
            <a:r>
              <a:rPr lang="en-US" sz="1400" spc="-33" dirty="0">
                <a:solidFill>
                  <a:srgbClr val="231F20"/>
                </a:solidFill>
                <a:latin typeface="Museo Sans 500"/>
              </a:rPr>
              <a:t> </a:t>
            </a:r>
            <a:r>
              <a:rPr lang="en-US" sz="1400" spc="-33" dirty="0" err="1">
                <a:solidFill>
                  <a:srgbClr val="231F20"/>
                </a:solidFill>
                <a:latin typeface="Museo Sans 500"/>
              </a:rPr>
              <a:t>nevenwerkingen</a:t>
            </a:r>
            <a:endParaRPr lang="en-US" sz="1400" spc="-33" dirty="0">
              <a:solidFill>
                <a:srgbClr val="231F20"/>
              </a:solidFill>
              <a:latin typeface="Museo Sans 500"/>
            </a:endParaRPr>
          </a:p>
          <a:p>
            <a:pPr marL="1217818" lvl="2" indent="0">
              <a:lnSpc>
                <a:spcPct val="120000"/>
              </a:lnSpc>
              <a:spcBef>
                <a:spcPts val="100"/>
              </a:spcBef>
              <a:buNone/>
            </a:pPr>
            <a:endParaRPr lang="en-US" sz="2000" spc="-33" dirty="0">
              <a:solidFill>
                <a:srgbClr val="231F20"/>
              </a:solidFill>
              <a:latin typeface="Museo Sans 500"/>
            </a:endParaRPr>
          </a:p>
          <a:p>
            <a:pPr marL="1200150" lvl="2" indent="-285750">
              <a:spcBef>
                <a:spcPts val="133"/>
              </a:spcBef>
              <a:buClr>
                <a:srgbClr val="CC0E7D"/>
              </a:buClr>
              <a:buSzPct val="120000"/>
              <a:buFontTx/>
              <a:buChar char="-"/>
              <a:tabLst>
                <a:tab pos="265528" algn="l"/>
              </a:tabLst>
            </a:pPr>
            <a:endParaRPr lang="nl-BE" b="1" spc="-33" dirty="0">
              <a:solidFill>
                <a:srgbClr val="0070C0"/>
              </a:solidFill>
              <a:latin typeface="Arial"/>
              <a:cs typeface="Arial"/>
            </a:endParaRPr>
          </a:p>
          <a:p>
            <a:pPr marL="742950" lvl="1" indent="-285750">
              <a:spcBef>
                <a:spcPts val="133"/>
              </a:spcBef>
              <a:buClr>
                <a:srgbClr val="CC0E7D"/>
              </a:buClr>
              <a:buSzPct val="120000"/>
              <a:buFontTx/>
              <a:buChar char="-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 dirty="0">
              <a:solidFill>
                <a:srgbClr val="231F2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8253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20F49-49F8-05BF-2975-23D197BE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6510" marR="6350"/>
            <a:r>
              <a:rPr lang="en-US" sz="4750" err="1">
                <a:latin typeface="Arial"/>
                <a:cs typeface="Arial"/>
              </a:rPr>
              <a:t>Vragen</a:t>
            </a:r>
            <a:r>
              <a:rPr lang="en-US" sz="4750">
                <a:latin typeface="Arial"/>
                <a:cs typeface="Arial"/>
              </a:rPr>
              <a:t>?</a:t>
            </a:r>
          </a:p>
        </p:txBody>
      </p:sp>
      <p:pic>
        <p:nvPicPr>
          <p:cNvPr id="4" name="Picture 3" descr="Leestekens Vraagteken Probleem · Gratis afbeelding op Pixabay">
            <a:extLst>
              <a:ext uri="{FF2B5EF4-FFF2-40B4-BE49-F238E27FC236}">
                <a16:creationId xmlns:a16="http://schemas.microsoft.com/office/drawing/2014/main" id="{6BF6FF19-8BE8-43D1-4F84-B8FA10E60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089" y="1683152"/>
            <a:ext cx="3781064" cy="37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12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6E26C-7837-E646-B8F3-58F5EEF0D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6510" marR="6350"/>
            <a:r>
              <a:rPr lang="en-US" sz="4750">
                <a:cs typeface="Arial"/>
              </a:rPr>
              <a:t>Extra info</a:t>
            </a:r>
          </a:p>
        </p:txBody>
      </p:sp>
    </p:spTree>
    <p:extLst>
      <p:ext uri="{BB962C8B-B14F-4D97-AF65-F5344CB8AC3E}">
        <p14:creationId xmlns:p14="http://schemas.microsoft.com/office/powerpoint/2010/main" val="1034605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18401E-BD69-9567-9C94-5DBAF606F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478" y="390483"/>
            <a:ext cx="10515600" cy="1103538"/>
          </a:xfrm>
        </p:spPr>
        <p:txBody>
          <a:bodyPr>
            <a:normAutofit/>
          </a:bodyPr>
          <a:lstStyle/>
          <a:p>
            <a:pPr marL="16510" marR="6350"/>
            <a:r>
              <a:rPr lang="nl-BE" sz="4750">
                <a:cs typeface="Arial"/>
              </a:rPr>
              <a:t>Ziekte?</a:t>
            </a:r>
            <a:endParaRPr lang="en-US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7C785C44-EFFE-BB94-C8B1-F392F6AA065E}"/>
              </a:ext>
            </a:extLst>
          </p:cNvPr>
          <p:cNvSpPr>
            <a:spLocks noGrp="1"/>
          </p:cNvSpPr>
          <p:nvPr/>
        </p:nvSpPr>
        <p:spPr>
          <a:xfrm>
            <a:off x="1033397" y="1795397"/>
            <a:ext cx="10250465" cy="17465040"/>
          </a:xfr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264682" indent="-248615" algn="l" defTabSz="1217706" rtl="0" eaLnBrk="1" latinLnBrk="0" hangingPunct="1">
              <a:lnSpc>
                <a:spcPts val="3489"/>
              </a:lnSpc>
              <a:spcBef>
                <a:spcPts val="133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265528" algn="l"/>
              </a:tabLst>
              <a:defRPr lang="en-GB" sz="2930" b="0" i="0" kern="1200" spc="-33" smtClean="0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913280" indent="-304427" algn="l" defTabSz="1217706" rtl="0" eaLnBrk="1" latinLnBrk="0" hangingPunct="1">
              <a:lnSpc>
                <a:spcPct val="90000"/>
              </a:lnSpc>
              <a:spcBef>
                <a:spcPts val="666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663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522133" indent="-304427" algn="l" defTabSz="1217706" rtl="0" eaLnBrk="1" latinLnBrk="0" hangingPunct="1">
              <a:lnSpc>
                <a:spcPct val="90000"/>
              </a:lnSpc>
              <a:spcBef>
                <a:spcPts val="666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397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2130986" indent="-304427" algn="l" defTabSz="1217706" rtl="0" eaLnBrk="1" latinLnBrk="0" hangingPunct="1">
              <a:lnSpc>
                <a:spcPct val="90000"/>
              </a:lnSpc>
              <a:spcBef>
                <a:spcPts val="666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131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739840" indent="-304427" algn="l" defTabSz="1217706" rtl="0" eaLnBrk="1" latinLnBrk="0" hangingPunct="1">
              <a:lnSpc>
                <a:spcPct val="90000"/>
              </a:lnSpc>
              <a:spcBef>
                <a:spcPts val="666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64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3348693" indent="-304427" algn="l" defTabSz="1217706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7546" indent="-304427" algn="l" defTabSz="1217706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6399" indent="-304427" algn="l" defTabSz="1217706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5253" indent="-304427" algn="l" defTabSz="1217706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lnSpc>
                <a:spcPct val="100000"/>
              </a:lnSpc>
              <a:buFont typeface="Arial,Sans-Serif" panose="020B0604020202020204" pitchFamily="34" charset="0"/>
            </a:pPr>
            <a:r>
              <a:rPr lang="nl-BE" sz="1800" dirty="0">
                <a:latin typeface="Arial"/>
                <a:cs typeface="Arial"/>
              </a:rPr>
              <a:t>Duidelijk sterk genetisch bepaald (70-80%, </a:t>
            </a:r>
            <a:r>
              <a:rPr lang="nl-BE" sz="1800" dirty="0" err="1">
                <a:latin typeface="Arial"/>
                <a:cs typeface="Arial"/>
              </a:rPr>
              <a:t>polygenetisch</a:t>
            </a:r>
            <a:r>
              <a:rPr lang="nl-BE" sz="1800" dirty="0">
                <a:latin typeface="Arial"/>
                <a:cs typeface="Arial"/>
              </a:rPr>
              <a:t>, 20% </a:t>
            </a:r>
            <a:r>
              <a:rPr lang="nl-BE" sz="1800" dirty="0" err="1">
                <a:latin typeface="Arial"/>
                <a:cs typeface="Arial"/>
              </a:rPr>
              <a:t>vd</a:t>
            </a:r>
            <a:r>
              <a:rPr lang="nl-BE" sz="1800" dirty="0">
                <a:latin typeface="Arial"/>
                <a:cs typeface="Arial"/>
              </a:rPr>
              <a:t> genen al gedetecteerd)</a:t>
            </a:r>
            <a:endParaRPr lang="en-US" sz="1800" dirty="0">
              <a:latin typeface="Arial"/>
              <a:cs typeface="Arial"/>
            </a:endParaRPr>
          </a:p>
          <a:p>
            <a:pPr marL="264160" indent="-285750" defTabSz="914400">
              <a:lnSpc>
                <a:spcPct val="100000"/>
              </a:lnSpc>
              <a:buFont typeface="Arial,Sans-Serif" panose="020B0604020202020204" pitchFamily="34" charset="0"/>
            </a:pPr>
            <a:r>
              <a:rPr lang="nl-BE" sz="1800" dirty="0">
                <a:latin typeface="Arial"/>
                <a:cs typeface="Arial"/>
              </a:rPr>
              <a:t>Andere hersenstructuur</a:t>
            </a:r>
          </a:p>
          <a:p>
            <a:pPr marL="264160" indent="-285750" defTabSz="914400">
              <a:lnSpc>
                <a:spcPct val="100000"/>
              </a:lnSpc>
              <a:buFont typeface="Arial,Sans-Serif" panose="020B0604020202020204" pitchFamily="34" charset="0"/>
            </a:pPr>
            <a:r>
              <a:rPr lang="nl-BE" sz="1800" dirty="0">
                <a:latin typeface="Arial"/>
                <a:cs typeface="Arial"/>
              </a:rPr>
              <a:t>Buitenkant ‘hyper’ (snel reageren op </a:t>
            </a:r>
            <a:r>
              <a:rPr lang="nl-BE" sz="1800" dirty="0" err="1">
                <a:latin typeface="Arial"/>
                <a:cs typeface="Arial"/>
              </a:rPr>
              <a:t>vanalles</a:t>
            </a:r>
            <a:r>
              <a:rPr lang="nl-BE" sz="1800" dirty="0">
                <a:latin typeface="Arial"/>
                <a:cs typeface="Arial"/>
              </a:rPr>
              <a:t>) → cognitieve informatieverwerking verloopt minder adequaat: kleinere signaaldetectie, tragere verwerkingstijd, minder hersenstimulatie als antwoord op stimuli van buitenaf door onderliggend </a:t>
            </a:r>
            <a:r>
              <a:rPr lang="nl-BE" sz="1800" dirty="0" err="1">
                <a:latin typeface="Arial"/>
                <a:cs typeface="Arial"/>
              </a:rPr>
              <a:t>ONDERstimulatie</a:t>
            </a:r>
            <a:endParaRPr lang="nl-BE" sz="1800" dirty="0">
              <a:latin typeface="Arial"/>
              <a:cs typeface="Arial"/>
            </a:endParaRPr>
          </a:p>
          <a:p>
            <a:pPr marL="264160" indent="-285750" defTabSz="914400">
              <a:lnSpc>
                <a:spcPct val="100000"/>
              </a:lnSpc>
              <a:buFont typeface="Arial,Sans-Serif" panose="020B0604020202020204" pitchFamily="34" charset="0"/>
            </a:pPr>
            <a:r>
              <a:rPr lang="nl-BE" sz="1800" dirty="0">
                <a:latin typeface="Arial"/>
                <a:cs typeface="Arial"/>
              </a:rPr>
              <a:t>Verschil qua hersenfunctie: te weinig inhibitie</a:t>
            </a:r>
          </a:p>
          <a:p>
            <a:pPr marL="264160" indent="-285750" defTabSz="914400">
              <a:lnSpc>
                <a:spcPct val="100000"/>
              </a:lnSpc>
              <a:buFont typeface="Arial,Sans-Serif" panose="020B0604020202020204" pitchFamily="34" charset="0"/>
            </a:pPr>
            <a:r>
              <a:rPr lang="nl-BE" sz="1800" dirty="0">
                <a:latin typeface="Arial"/>
                <a:cs typeface="Arial"/>
              </a:rPr>
              <a:t>Schakeling naar:</a:t>
            </a:r>
            <a:endParaRPr lang="en-US" sz="1800" dirty="0">
              <a:latin typeface="Arial"/>
              <a:cs typeface="Arial"/>
            </a:endParaRPr>
          </a:p>
          <a:p>
            <a:pPr marL="913130" lvl="1" indent="-285750" defTabSz="914400">
              <a:lnSpc>
                <a:spcPct val="100000"/>
              </a:lnSpc>
              <a:spcBef>
                <a:spcPts val="133"/>
              </a:spcBef>
              <a:buFont typeface="Courier New,monospace" panose="020B0604020202020204" pitchFamily="34" charset="0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TAAK-ORIËNTATIE netwerk loopt moeizamer (in gang schieten)</a:t>
            </a:r>
            <a:endParaRPr lang="en-US" sz="1800" spc="-33" dirty="0">
              <a:solidFill>
                <a:srgbClr val="231F20"/>
              </a:solidFill>
              <a:latin typeface="Arial"/>
              <a:cs typeface="Arial"/>
            </a:endParaRPr>
          </a:p>
          <a:p>
            <a:pPr marL="913130" lvl="1" indent="-285750" defTabSz="914400">
              <a:lnSpc>
                <a:spcPct val="100000"/>
              </a:lnSpc>
              <a:spcBef>
                <a:spcPts val="133"/>
              </a:spcBef>
              <a:buFont typeface="Courier New,monospace" panose="020B0604020202020204" pitchFamily="34" charset="0"/>
              <a:buChar char="o"/>
              <a:tabLst>
                <a:tab pos="265528" algn="l"/>
              </a:tabLst>
            </a:pP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Dimensioneel (want </a:t>
            </a:r>
            <a:r>
              <a:rPr lang="nl-BE" sz="1800" spc="-33" dirty="0" err="1">
                <a:solidFill>
                  <a:srgbClr val="231F20"/>
                </a:solidFill>
                <a:latin typeface="Arial"/>
                <a:cs typeface="Arial"/>
              </a:rPr>
              <a:t>polygenetisc</a:t>
            </a: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) </a:t>
            </a:r>
            <a:r>
              <a:rPr lang="nl-BE" sz="1800" spc="-33" dirty="0" err="1">
                <a:solidFill>
                  <a:srgbClr val="231F20"/>
                </a:solidFill>
                <a:latin typeface="Arial"/>
                <a:cs typeface="Arial"/>
              </a:rPr>
              <a:t>cfr</a:t>
            </a: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. Hypertensie: aan het uiteinde </a:t>
            </a:r>
            <a:r>
              <a:rPr lang="nl-BE" sz="1800" spc="-33" dirty="0" err="1">
                <a:solidFill>
                  <a:srgbClr val="231F20"/>
                </a:solidFill>
                <a:latin typeface="Arial"/>
                <a:cs typeface="Arial"/>
              </a:rPr>
              <a:t>vh</a:t>
            </a:r>
            <a:r>
              <a:rPr lang="nl-BE" sz="1800" spc="-33" dirty="0">
                <a:solidFill>
                  <a:srgbClr val="231F20"/>
                </a:solidFill>
                <a:latin typeface="Arial"/>
                <a:cs typeface="Arial"/>
              </a:rPr>
              <a:t> spectrum veel risico’s en behandeling nodig </a:t>
            </a:r>
            <a:endParaRPr lang="en-US" sz="1800" spc="-33" dirty="0">
              <a:solidFill>
                <a:srgbClr val="231F2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9845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6DC9CE-948D-EDEC-ED2F-31AB532A7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6510" marR="6350"/>
            <a:r>
              <a:rPr lang="nl-BE" sz="4750">
                <a:latin typeface="Arial"/>
                <a:cs typeface="Arial"/>
              </a:rPr>
              <a:t>ADHD bij volwassenen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2C06E9-6E2E-CEF8-E404-EE3D12ED9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16067" indent="0">
              <a:buNone/>
            </a:pPr>
            <a:r>
              <a:rPr lang="nl-BE"/>
              <a:t>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6CFD3BC-E80B-C3CD-3F7D-F9A3EC992C49}"/>
              </a:ext>
            </a:extLst>
          </p:cNvPr>
          <p:cNvSpPr txBox="1"/>
          <p:nvPr/>
        </p:nvSpPr>
        <p:spPr>
          <a:xfrm>
            <a:off x="1138377" y="2243865"/>
            <a:ext cx="9913141" cy="23852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Prevalentie: 3-4% (50-50 man/vrouw) </a:t>
            </a:r>
          </a:p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  = helft van bij de kinderen: 3 tot 9 jongens/1meisje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87%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vd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volwassenen  ‘diagnose de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novo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’: geen diagnose op kinderleeftijd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Diagnose op kinderleeftijd vervalt vaak op latere leeftijd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Mogelijks aparte concepten of toch gelijkaardig probleem maar lang gecompenseerd als kind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Klinisch interview gouden standaard – Vragenlijsten =&gt; veel vals positieven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Belang van diagnose: ook hier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owv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comorbiditeit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en ADHD-stuk goed te behandelen (angst x5, depressie x5, 8x bipolair, MM x5), neg impact op ouderschap! Neg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ouder-kind-relatie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16686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2299C4-08A1-7DB0-A790-B12AB37D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6510" marR="6350"/>
            <a:r>
              <a:rPr lang="nl-BE" sz="4750" dirty="0">
                <a:latin typeface="Arial"/>
                <a:cs typeface="Arial"/>
              </a:rPr>
              <a:t>Behandeling volwassenen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E23744D-D3CC-40BF-A310-56A8E1CB3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067" indent="0">
              <a:buNone/>
            </a:pPr>
            <a:r>
              <a:rPr lang="nl-BE"/>
              <a:t>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953A59E-862F-D4CE-C157-B9E7EE884889}"/>
              </a:ext>
            </a:extLst>
          </p:cNvPr>
          <p:cNvSpPr txBox="1"/>
          <p:nvPr/>
        </p:nvSpPr>
        <p:spPr>
          <a:xfrm>
            <a:off x="1129004" y="2374203"/>
            <a:ext cx="9925738" cy="21082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Medicatie 60% effectief</a:t>
            </a:r>
            <a:endParaRPr lang="en-US" spc="-33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Minder groot verschil tussen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stim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en non-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stim</a:t>
            </a:r>
            <a:endParaRPr lang="nl-BE" spc="-33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Geen terugbetaling voor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volw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!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Zwangerschap: geen duidelijk gerelateerd risico, dus als echt nodig, verder behandelen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Verhoogd risico op Parkinson? Voorlopig geen overtuigend bewijs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Cardiovasculair risico: verhoogde RR en pols: per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patient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opvolgen, geen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over-all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groot effect</a:t>
            </a:r>
          </a:p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>
              <a:solidFill>
                <a:srgbClr val="231F2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6008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2DA910-A1FF-FCBE-FABA-A2030D36E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067" indent="0">
              <a:buNone/>
            </a:pPr>
            <a:r>
              <a:rPr lang="nl-BE"/>
              <a:t>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86324BE-DC90-F143-9DCB-09AF86E68248}"/>
              </a:ext>
            </a:extLst>
          </p:cNvPr>
          <p:cNvSpPr txBox="1"/>
          <p:nvPr/>
        </p:nvSpPr>
        <p:spPr>
          <a:xfrm>
            <a:off x="1144609" y="2011173"/>
            <a:ext cx="9897027" cy="26622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285750">
              <a:spcBef>
                <a:spcPts val="133"/>
              </a:spcBef>
              <a:buClr>
                <a:srgbClr val="CC0E7D"/>
              </a:buClr>
              <a:buSzPct val="120000"/>
              <a:tabLst>
                <a:tab pos="265528" algn="l"/>
              </a:tabLst>
            </a:pPr>
            <a:endParaRPr lang="nl-BE" spc="-33">
              <a:solidFill>
                <a:srgbClr val="231F2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P-factor = reëel genetisch onderliggend construct dat de genetische associatie tussen alle verschillende psychiatrische beelden capteert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Daarbij zien we dat de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onaandachtigheid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de hoogste scorende is op de p-factor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Dus gedeelde genetische kwetsbaarheid voor psych stoornis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Deel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vd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comorbiditeit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tussen alle stoornissen is uiting van de P-factor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En zeker bij mensen met ADHD gezien omdat de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onaandachtigheidsfactor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zo’n grote kwetsbaarheid (p-factor) geeft</a:t>
            </a:r>
          </a:p>
          <a:p>
            <a:pPr marL="285750" indent="-285750">
              <a:spcBef>
                <a:spcPts val="133"/>
              </a:spcBef>
              <a:buClr>
                <a:srgbClr val="CC0E7D"/>
              </a:buClr>
              <a:buSzPct val="120000"/>
              <a:buFont typeface="Arial"/>
              <a:buChar char="•"/>
              <a:tabLst>
                <a:tab pos="265528" algn="l"/>
              </a:tabLst>
            </a:pP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Dus veel </a:t>
            </a:r>
            <a:r>
              <a:rPr lang="nl-BE" spc="-33" err="1">
                <a:solidFill>
                  <a:srgbClr val="231F20"/>
                </a:solidFill>
                <a:latin typeface="Arial"/>
                <a:cs typeface="Arial"/>
              </a:rPr>
              <a:t>comorbiditeit</a:t>
            </a:r>
            <a:r>
              <a:rPr lang="nl-BE" spc="-33">
                <a:solidFill>
                  <a:srgbClr val="231F20"/>
                </a:solidFill>
                <a:latin typeface="Arial"/>
                <a:cs typeface="Arial"/>
              </a:rPr>
              <a:t> bij ADHD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4B066920-5FF1-80D6-04FA-86AF89340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07" y="587707"/>
            <a:ext cx="10515600" cy="11035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6510" marR="6350"/>
            <a:r>
              <a:rPr lang="nl-BE" sz="4750">
                <a:latin typeface="Arial"/>
                <a:cs typeface="Arial"/>
              </a:rPr>
              <a:t>P-factor – comorbiditeit </a:t>
            </a:r>
            <a:endParaRPr lang="en-US" sz="475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232439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 MAGEN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</Template>
  <TotalTime>169</TotalTime>
  <Words>1799</Words>
  <Application>Microsoft Office PowerPoint</Application>
  <PresentationFormat>Breedbeeld</PresentationFormat>
  <Paragraphs>280</Paragraphs>
  <Slides>32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12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32</vt:i4>
      </vt:variant>
    </vt:vector>
  </HeadingPairs>
  <TitlesOfParts>
    <vt:vector size="46" baseType="lpstr">
      <vt:lpstr>Aptos</vt:lpstr>
      <vt:lpstr>Arial</vt:lpstr>
      <vt:lpstr>Arial,Sans-Serif</vt:lpstr>
      <vt:lpstr>Calibri</vt:lpstr>
      <vt:lpstr>Courier New</vt:lpstr>
      <vt:lpstr>Courier New,monospace</vt:lpstr>
      <vt:lpstr>Inter</vt:lpstr>
      <vt:lpstr>Museo Sans 500</vt:lpstr>
      <vt:lpstr>MuseoSans-500</vt:lpstr>
      <vt:lpstr>MuseoSans-900</vt:lpstr>
      <vt:lpstr>Source Sans Pro</vt:lpstr>
      <vt:lpstr>Wingdings</vt:lpstr>
      <vt:lpstr>Custom Design</vt:lpstr>
      <vt:lpstr>Custom Design MAGENTA</vt:lpstr>
      <vt:lpstr>PowerPoint-presentatie</vt:lpstr>
      <vt:lpstr>ADHD bij kinderen en jongeren overzicht en update huisartsen </vt:lpstr>
      <vt:lpstr>Menu </vt:lpstr>
      <vt:lpstr>1. Diagnose  1.1 Criteria </vt:lpstr>
      <vt:lpstr>  1. Diagnose  1.2 Concept : categoriaal vs dimensioneel</vt:lpstr>
      <vt:lpstr>1. Diagnose 1.2 Concept </vt:lpstr>
      <vt:lpstr>1. Diagnose 1.2 Concept </vt:lpstr>
      <vt:lpstr>2. Diagnostiek </vt:lpstr>
      <vt:lpstr>2. Diagnostiek – evolutie?  </vt:lpstr>
      <vt:lpstr>3. Etiologie</vt:lpstr>
      <vt:lpstr>PowerPoint-presentatie</vt:lpstr>
      <vt:lpstr>4. Behandeling en begeleiding </vt:lpstr>
      <vt:lpstr>4.1 Behandeling – drie pijlers</vt:lpstr>
      <vt:lpstr>PowerPoint-presentatie</vt:lpstr>
      <vt:lpstr>4.2 Behandeling: nieuwe ontwikkelingen</vt:lpstr>
      <vt:lpstr>PowerPoint-presentatie</vt:lpstr>
      <vt:lpstr>PowerPoint-presentatie</vt:lpstr>
      <vt:lpstr>4.3 Medicatie</vt:lpstr>
      <vt:lpstr>PowerPoint-presentatie</vt:lpstr>
      <vt:lpstr>Praktisch – start </vt:lpstr>
      <vt:lpstr> Praktisch – vervolg</vt:lpstr>
      <vt:lpstr>Praktisch: de referentie</vt:lpstr>
      <vt:lpstr>5. Rol van de huisarts </vt:lpstr>
      <vt:lpstr>Rol van de huisarts</vt:lpstr>
      <vt:lpstr>6. Belangrijkste conclusies     update ADHD </vt:lpstr>
      <vt:lpstr>6. Belangrijkste conclusies     rol van de huisarts</vt:lpstr>
      <vt:lpstr>Vragen?</vt:lpstr>
      <vt:lpstr>Extra info</vt:lpstr>
      <vt:lpstr>Ziekte?</vt:lpstr>
      <vt:lpstr>ADHD bij volwassenen</vt:lpstr>
      <vt:lpstr>Behandeling volwassenen</vt:lpstr>
      <vt:lpstr>P-factor – comorbiditeit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Liesbet Debaere</dc:creator>
  <cp:lastModifiedBy>Kathleen Verspreet</cp:lastModifiedBy>
  <cp:revision>15</cp:revision>
  <dcterms:created xsi:type="dcterms:W3CDTF">2026-02-19T11:20:33Z</dcterms:created>
  <dcterms:modified xsi:type="dcterms:W3CDTF">2026-03-03T09:27:36Z</dcterms:modified>
</cp:coreProperties>
</file>