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88" r:id="rId5"/>
    <p:sldId id="260" r:id="rId6"/>
    <p:sldId id="261" r:id="rId7"/>
    <p:sldId id="270" r:id="rId8"/>
    <p:sldId id="269" r:id="rId9"/>
    <p:sldId id="259" r:id="rId10"/>
    <p:sldId id="283" r:id="rId11"/>
    <p:sldId id="287" r:id="rId12"/>
    <p:sldId id="302" r:id="rId13"/>
    <p:sldId id="303" r:id="rId14"/>
    <p:sldId id="263" r:id="rId15"/>
    <p:sldId id="265" r:id="rId16"/>
    <p:sldId id="285" r:id="rId17"/>
    <p:sldId id="267" r:id="rId18"/>
    <p:sldId id="284" r:id="rId19"/>
    <p:sldId id="268" r:id="rId20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02" autoAdjust="0"/>
    <p:restoredTop sz="84867" autoAdjust="0"/>
  </p:normalViewPr>
  <p:slideViewPr>
    <p:cSldViewPr>
      <p:cViewPr varScale="1">
        <p:scale>
          <a:sx n="83" d="100"/>
          <a:sy n="83" d="100"/>
        </p:scale>
        <p:origin x="1454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39F-8EFF-426A-8547-4E8249C93A66}" type="datetimeFigureOut">
              <a:rPr lang="nl-NL" smtClean="0"/>
              <a:pPr/>
              <a:t>4-5-2026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DDD20-D189-40F7-899A-82FA43DD2130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39F-8EFF-426A-8547-4E8249C93A66}" type="datetimeFigureOut">
              <a:rPr lang="nl-NL" smtClean="0"/>
              <a:pPr/>
              <a:t>4-5-2026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DDD20-D189-40F7-899A-82FA43DD2130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39F-8EFF-426A-8547-4E8249C93A66}" type="datetimeFigureOut">
              <a:rPr lang="nl-NL" smtClean="0"/>
              <a:pPr/>
              <a:t>4-5-2026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DDD20-D189-40F7-899A-82FA43DD2130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39F-8EFF-426A-8547-4E8249C93A66}" type="datetimeFigureOut">
              <a:rPr lang="nl-NL" smtClean="0"/>
              <a:pPr/>
              <a:t>4-5-2026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DDD20-D189-40F7-899A-82FA43DD2130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39F-8EFF-426A-8547-4E8249C93A66}" type="datetimeFigureOut">
              <a:rPr lang="nl-NL" smtClean="0"/>
              <a:pPr/>
              <a:t>4-5-2026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DDD20-D189-40F7-899A-82FA43DD2130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39F-8EFF-426A-8547-4E8249C93A66}" type="datetimeFigureOut">
              <a:rPr lang="nl-NL" smtClean="0"/>
              <a:pPr/>
              <a:t>4-5-2026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DDD20-D189-40F7-899A-82FA43DD2130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39F-8EFF-426A-8547-4E8249C93A66}" type="datetimeFigureOut">
              <a:rPr lang="nl-NL" smtClean="0"/>
              <a:pPr/>
              <a:t>4-5-2026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DDD20-D189-40F7-899A-82FA43DD2130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39F-8EFF-426A-8547-4E8249C93A66}" type="datetimeFigureOut">
              <a:rPr lang="nl-NL" smtClean="0"/>
              <a:pPr/>
              <a:t>4-5-2026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DDD20-D189-40F7-899A-82FA43DD2130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39F-8EFF-426A-8547-4E8249C93A66}" type="datetimeFigureOut">
              <a:rPr lang="nl-NL" smtClean="0"/>
              <a:pPr/>
              <a:t>4-5-2026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DDD20-D189-40F7-899A-82FA43DD2130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39F-8EFF-426A-8547-4E8249C93A66}" type="datetimeFigureOut">
              <a:rPr lang="nl-NL" smtClean="0"/>
              <a:pPr/>
              <a:t>4-5-2026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DDD20-D189-40F7-899A-82FA43DD2130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239F-8EFF-426A-8547-4E8249C93A66}" type="datetimeFigureOut">
              <a:rPr lang="nl-NL" smtClean="0"/>
              <a:pPr/>
              <a:t>4-5-2026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9DDD20-D189-40F7-899A-82FA43DD2130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6239F-8EFF-426A-8547-4E8249C93A66}" type="datetimeFigureOut">
              <a:rPr lang="nl-NL" smtClean="0"/>
              <a:pPr/>
              <a:t>4-5-2026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DDD20-D189-40F7-899A-82FA43DD2130}" type="slidenum">
              <a:rPr lang="nl-NL" smtClean="0"/>
              <a:pPr/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0.jpeg"/><Relationship Id="rId5" Type="http://schemas.openxmlformats.org/officeDocument/2006/relationships/image" Target="../media/image5.jpeg"/><Relationship Id="rId10" Type="http://schemas.openxmlformats.org/officeDocument/2006/relationships/image" Target="../media/image9.jpeg"/><Relationship Id="rId4" Type="http://schemas.openxmlformats.org/officeDocument/2006/relationships/image" Target="../media/image4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cid:7720c429-e99d-4447-aa1b-80eaa2437a6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cid:7720c429-e99d-4447-aa1b-80eaa2437a62" TargetMode="Externa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1944215"/>
          </a:xfrm>
        </p:spPr>
        <p:txBody>
          <a:bodyPr/>
          <a:lstStyle/>
          <a:p>
            <a:r>
              <a:rPr lang="nl-BE" dirty="0"/>
              <a:t>Dienst Fysische geneeskunde en Revalidatie VITAZ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Erkend revalidatiecentrum 9.50</a:t>
            </a:r>
          </a:p>
          <a:p>
            <a:endParaRPr lang="nl-NL" dirty="0"/>
          </a:p>
          <a:p>
            <a:r>
              <a:rPr lang="nl-NL" dirty="0"/>
              <a:t>www.trev.be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540" y="5445224"/>
            <a:ext cx="1275395" cy="1274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853"/>
          </a:xfrm>
        </p:spPr>
        <p:txBody>
          <a:bodyPr>
            <a:normAutofit fontScale="90000"/>
          </a:bodyPr>
          <a:lstStyle/>
          <a:p>
            <a:r>
              <a:rPr lang="nl-BE" dirty="0"/>
              <a:t>Medisch Kader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909502"/>
            <a:ext cx="8229600" cy="5216662"/>
          </a:xfrm>
        </p:spPr>
        <p:txBody>
          <a:bodyPr/>
          <a:lstStyle/>
          <a:p>
            <a:pPr lvl="1"/>
            <a:r>
              <a:rPr lang="nl-BE" dirty="0"/>
              <a:t>8 artsen</a:t>
            </a:r>
          </a:p>
          <a:p>
            <a:pPr lvl="1"/>
            <a:r>
              <a:rPr lang="nl-BE" dirty="0"/>
              <a:t>2 assistenten</a:t>
            </a:r>
            <a:endParaRPr lang="nl-NL" dirty="0"/>
          </a:p>
        </p:txBody>
      </p:sp>
      <p:pic>
        <p:nvPicPr>
          <p:cNvPr id="12290" name="Picture 2" descr="Artsen — Trev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" y="-5486400"/>
            <a:ext cx="261214" cy="365760"/>
          </a:xfrm>
          <a:prstGeom prst="rect">
            <a:avLst/>
          </a:prstGeom>
          <a:noFill/>
        </p:spPr>
      </p:pic>
      <p:pic>
        <p:nvPicPr>
          <p:cNvPr id="12292" name="Picture 4" descr="Artsen — Trev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7207" y="2182166"/>
            <a:ext cx="1542531" cy="2159903"/>
          </a:xfrm>
          <a:prstGeom prst="rect">
            <a:avLst/>
          </a:prstGeom>
          <a:noFill/>
        </p:spPr>
      </p:pic>
      <p:pic>
        <p:nvPicPr>
          <p:cNvPr id="12294" name="Picture 6" descr="Artsen — Trev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7092" y="2190044"/>
            <a:ext cx="1552793" cy="2174272"/>
          </a:xfrm>
          <a:prstGeom prst="rect">
            <a:avLst/>
          </a:prstGeom>
          <a:noFill/>
        </p:spPr>
      </p:pic>
      <p:pic>
        <p:nvPicPr>
          <p:cNvPr id="12296" name="Picture 8" descr="Artsen — Trev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5208" y="2187183"/>
            <a:ext cx="1542771" cy="2160240"/>
          </a:xfrm>
          <a:prstGeom prst="rect">
            <a:avLst/>
          </a:prstGeom>
          <a:noFill/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746" y="2190044"/>
            <a:ext cx="1515142" cy="2157379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95215" y="5696287"/>
            <a:ext cx="1131584" cy="1130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97" y="4446083"/>
            <a:ext cx="1386211" cy="1946942"/>
          </a:xfrm>
          <a:prstGeom prst="rect">
            <a:avLst/>
          </a:prstGeom>
        </p:spPr>
      </p:pic>
      <p:pic>
        <p:nvPicPr>
          <p:cNvPr id="1026" name="Afbeelding 4" descr="image00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328" y="4446083"/>
            <a:ext cx="1514728" cy="191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Afbeelding 7" descr="Afbeelding met Menselijk gezicht, kleding, persoon, portret&#10;&#10;Door AI gegenereerde inhoud is mogelijk onjuist.">
            <a:extLst>
              <a:ext uri="{FF2B5EF4-FFF2-40B4-BE49-F238E27FC236}">
                <a16:creationId xmlns:a16="http://schemas.microsoft.com/office/drawing/2014/main" id="{5D989022-DBEF-ACC8-4A9B-A35ABA5FD00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282" y="4446083"/>
            <a:ext cx="1576495" cy="1914585"/>
          </a:xfrm>
          <a:prstGeom prst="rect">
            <a:avLst/>
          </a:prstGeom>
        </p:spPr>
      </p:pic>
      <p:pic>
        <p:nvPicPr>
          <p:cNvPr id="10" name="Afbeelding 9" descr="Afbeelding met Menselijk gezicht, glimlach, persoon, kleding&#10;&#10;Door AI gegenereerde inhoud is mogelijk onjuist.">
            <a:extLst>
              <a:ext uri="{FF2B5EF4-FFF2-40B4-BE49-F238E27FC236}">
                <a16:creationId xmlns:a16="http://schemas.microsoft.com/office/drawing/2014/main" id="{642AEABC-18E0-FA07-F278-8070FF73119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449" y="4446083"/>
            <a:ext cx="1824077" cy="19145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Paramedisch kader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l-BE" dirty="0"/>
          </a:p>
          <a:p>
            <a:pPr lvl="1"/>
            <a:r>
              <a:rPr lang="nl-BE" dirty="0"/>
              <a:t>Diensthoofd en 3 adjunct-diensthoofden</a:t>
            </a:r>
          </a:p>
          <a:p>
            <a:pPr lvl="1"/>
            <a:r>
              <a:rPr lang="nl-BE" dirty="0"/>
              <a:t>Ergotherapeuten</a:t>
            </a:r>
          </a:p>
          <a:p>
            <a:pPr lvl="1"/>
            <a:r>
              <a:rPr lang="nl-BE" dirty="0"/>
              <a:t>Psychologen</a:t>
            </a:r>
          </a:p>
          <a:p>
            <a:pPr lvl="1"/>
            <a:r>
              <a:rPr lang="nl-BE" dirty="0"/>
              <a:t>Logopedisten</a:t>
            </a:r>
          </a:p>
          <a:p>
            <a:pPr lvl="1"/>
            <a:r>
              <a:rPr lang="nl-BE" dirty="0"/>
              <a:t>Kinesitherapeuten</a:t>
            </a:r>
          </a:p>
          <a:p>
            <a:pPr lvl="1"/>
            <a:r>
              <a:rPr lang="nl-BE" dirty="0"/>
              <a:t>Sociaal assistent</a:t>
            </a:r>
          </a:p>
          <a:p>
            <a:pPr lvl="1"/>
            <a:endParaRPr lang="nl-BE" dirty="0"/>
          </a:p>
          <a:p>
            <a:pPr lvl="1"/>
            <a:r>
              <a:rPr lang="nl-BE" dirty="0"/>
              <a:t>Totale groep van &gt; 110 therapeuten</a:t>
            </a:r>
          </a:p>
          <a:p>
            <a:pPr lvl="1"/>
            <a:endParaRPr lang="nl-N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422" y="5301208"/>
            <a:ext cx="1419513" cy="1418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303" y="2716825"/>
            <a:ext cx="1575377" cy="22058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3EC41A-8810-CE0C-D83D-D3F663566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Bereikbaarheid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11F76C7-FAE0-2A0F-D310-B627BD20E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4865"/>
            <a:ext cx="8229600" cy="3168352"/>
          </a:xfrm>
        </p:spPr>
        <p:txBody>
          <a:bodyPr/>
          <a:lstStyle/>
          <a:p>
            <a:r>
              <a:rPr lang="nl-BE" dirty="0"/>
              <a:t>Telefoonnummer enkel huisartsen : </a:t>
            </a:r>
          </a:p>
          <a:p>
            <a:pPr lvl="1"/>
            <a:r>
              <a:rPr lang="nl-BE" dirty="0"/>
              <a:t>03/760 74 87 </a:t>
            </a:r>
          </a:p>
          <a:p>
            <a:r>
              <a:rPr lang="nl-BE" dirty="0"/>
              <a:t>Mail : trev@vitaz.be</a:t>
            </a:r>
          </a:p>
          <a:p>
            <a:r>
              <a:rPr lang="nl-BE" dirty="0" err="1"/>
              <a:t>Vitranet</a:t>
            </a:r>
            <a:r>
              <a:rPr lang="nl-BE" dirty="0"/>
              <a:t> : professional</a:t>
            </a:r>
          </a:p>
          <a:p>
            <a:r>
              <a:rPr lang="nl-BE" dirty="0"/>
              <a:t>www.trev.be</a:t>
            </a:r>
          </a:p>
          <a:p>
            <a:endParaRPr lang="nl-B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5C86D9F-3B49-08C7-6DDB-96239E321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5524795"/>
            <a:ext cx="1203592" cy="120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7646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Locaties FGR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l-BE" dirty="0"/>
          </a:p>
          <a:p>
            <a:r>
              <a:rPr lang="nl-BE" dirty="0"/>
              <a:t>Beveren : </a:t>
            </a:r>
          </a:p>
          <a:p>
            <a:pPr lvl="1"/>
            <a:r>
              <a:rPr lang="nl-BE" dirty="0"/>
              <a:t>SP dienst hospitalisatie 46 bedden:</a:t>
            </a:r>
          </a:p>
          <a:p>
            <a:pPr lvl="2"/>
            <a:r>
              <a:rPr lang="nl-BE" dirty="0"/>
              <a:t>Neurologische revalidatie</a:t>
            </a:r>
          </a:p>
          <a:p>
            <a:pPr lvl="2"/>
            <a:r>
              <a:rPr lang="nl-BE" dirty="0"/>
              <a:t>Orthopedische revalidatie</a:t>
            </a:r>
          </a:p>
          <a:p>
            <a:pPr lvl="2"/>
            <a:r>
              <a:rPr lang="nl-BE" dirty="0"/>
              <a:t>Amputaties</a:t>
            </a:r>
          </a:p>
          <a:p>
            <a:pPr lvl="1"/>
            <a:r>
              <a:rPr lang="nl-BE" dirty="0"/>
              <a:t>Ambulante revalidatie:</a:t>
            </a:r>
          </a:p>
          <a:p>
            <a:pPr lvl="2"/>
            <a:r>
              <a:rPr lang="nl-BE" dirty="0"/>
              <a:t>Multidisciplinair </a:t>
            </a:r>
          </a:p>
          <a:p>
            <a:pPr lvl="2"/>
            <a:r>
              <a:rPr lang="nl-BE" dirty="0"/>
              <a:t>Monodisciplinair kine</a:t>
            </a:r>
          </a:p>
          <a:p>
            <a:pPr lvl="1"/>
            <a:endParaRPr lang="nl-BE" dirty="0"/>
          </a:p>
          <a:p>
            <a:endParaRPr lang="nl-N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5524795"/>
            <a:ext cx="1203592" cy="120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36714"/>
            <a:ext cx="1295317" cy="170811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244919"/>
            <a:ext cx="2386608" cy="1854999"/>
          </a:xfrm>
          <a:prstGeom prst="rect">
            <a:avLst/>
          </a:prstGeom>
        </p:spPr>
      </p:pic>
      <p:pic>
        <p:nvPicPr>
          <p:cNvPr id="13" name="Grafiek 2" descr="image0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760" y="1417638"/>
            <a:ext cx="2386608" cy="1502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Locaties FGR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nl-BE" dirty="0"/>
              <a:t>Sint-Niklaas : Moerlandstraat , straat 777</a:t>
            </a:r>
          </a:p>
          <a:p>
            <a:endParaRPr lang="nl-BE" dirty="0"/>
          </a:p>
          <a:p>
            <a:pPr lvl="1"/>
            <a:r>
              <a:rPr lang="nl-BE" dirty="0"/>
              <a:t>Ambulante multidisciplinaire revalidatie :</a:t>
            </a:r>
          </a:p>
          <a:p>
            <a:pPr lvl="2"/>
            <a:r>
              <a:rPr lang="nl-BE" dirty="0"/>
              <a:t>Neurorevalidatie</a:t>
            </a:r>
          </a:p>
          <a:p>
            <a:pPr lvl="2"/>
            <a:r>
              <a:rPr lang="nl-BE" dirty="0"/>
              <a:t>Amputaties</a:t>
            </a:r>
          </a:p>
          <a:p>
            <a:pPr lvl="2"/>
            <a:r>
              <a:rPr lang="nl-BE" dirty="0"/>
              <a:t>Orthopedische revalidatie</a:t>
            </a:r>
          </a:p>
          <a:p>
            <a:pPr lvl="2"/>
            <a:r>
              <a:rPr lang="nl-BE" dirty="0"/>
              <a:t>CRPS</a:t>
            </a:r>
          </a:p>
          <a:p>
            <a:pPr lvl="2"/>
            <a:endParaRPr lang="nl-BE" dirty="0"/>
          </a:p>
          <a:p>
            <a:pPr lvl="1"/>
            <a:r>
              <a:rPr lang="nl-BE" dirty="0"/>
              <a:t>Groepsbehandelingen : </a:t>
            </a:r>
          </a:p>
          <a:p>
            <a:pPr lvl="2"/>
            <a:r>
              <a:rPr lang="nl-BE" dirty="0"/>
              <a:t>Respiratoire revalidatie</a:t>
            </a:r>
          </a:p>
          <a:p>
            <a:pPr lvl="2"/>
            <a:r>
              <a:rPr lang="nl-BE" dirty="0"/>
              <a:t>Cardiale revalidatie</a:t>
            </a:r>
          </a:p>
          <a:p>
            <a:pPr lvl="2"/>
            <a:r>
              <a:rPr lang="nl-BE" dirty="0" err="1"/>
              <a:t>Oncorevalidatie</a:t>
            </a:r>
            <a:r>
              <a:rPr lang="nl-BE" dirty="0"/>
              <a:t> vanaf diagnose tot </a:t>
            </a:r>
            <a:r>
              <a:rPr lang="nl-BE" dirty="0" err="1"/>
              <a:t>tria</a:t>
            </a:r>
            <a:r>
              <a:rPr lang="nl-BE" dirty="0"/>
              <a:t>+</a:t>
            </a:r>
          </a:p>
          <a:p>
            <a:pPr lvl="2"/>
            <a:r>
              <a:rPr lang="nl-BE" dirty="0"/>
              <a:t>Metabole revalidatie , inclusief kinderobesitas</a:t>
            </a:r>
          </a:p>
          <a:p>
            <a:pPr lvl="2"/>
            <a:r>
              <a:rPr lang="nl-BE" dirty="0"/>
              <a:t>Parkinson revalidatie</a:t>
            </a:r>
          </a:p>
          <a:p>
            <a:pPr lvl="2"/>
            <a:r>
              <a:rPr lang="nl-BE" dirty="0"/>
              <a:t>MKCP</a:t>
            </a:r>
          </a:p>
          <a:p>
            <a:pPr lvl="2"/>
            <a:r>
              <a:rPr lang="nl-BE" dirty="0"/>
              <a:t>Osteoporose revalidatie </a:t>
            </a:r>
          </a:p>
          <a:p>
            <a:pPr lvl="1"/>
            <a:endParaRPr lang="nl-BE" dirty="0"/>
          </a:p>
          <a:p>
            <a:pPr lvl="1"/>
            <a:r>
              <a:rPr lang="nl-BE" dirty="0"/>
              <a:t>Hospitalisatie-afdelingen</a:t>
            </a:r>
          </a:p>
          <a:p>
            <a:pPr lvl="2"/>
            <a:endParaRPr lang="nl-N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540" y="5445224"/>
            <a:ext cx="1275395" cy="1274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789" y="2143524"/>
            <a:ext cx="1457475" cy="182184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789" y="4174221"/>
            <a:ext cx="1920616" cy="19206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Locaties FGR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91633" y="1410683"/>
            <a:ext cx="8229600" cy="4708525"/>
          </a:xfrm>
        </p:spPr>
        <p:txBody>
          <a:bodyPr>
            <a:normAutofit/>
          </a:bodyPr>
          <a:lstStyle/>
          <a:p>
            <a:r>
              <a:rPr lang="nl-BE" sz="2800" dirty="0"/>
              <a:t>Sint-Niklaas : </a:t>
            </a:r>
            <a:r>
              <a:rPr lang="nl-BE" sz="2800" dirty="0" err="1"/>
              <a:t>Trev</a:t>
            </a:r>
            <a:r>
              <a:rPr lang="nl-BE" sz="2800" dirty="0"/>
              <a:t>. Hospitaalstraat  10</a:t>
            </a:r>
          </a:p>
          <a:p>
            <a:pPr marL="0" indent="0">
              <a:buNone/>
            </a:pPr>
            <a:endParaRPr lang="nl-BE" sz="2800" dirty="0"/>
          </a:p>
          <a:p>
            <a:pPr marL="0" indent="0">
              <a:buNone/>
            </a:pPr>
            <a:r>
              <a:rPr lang="nl-BE" sz="2800" dirty="0"/>
              <a:t>- Axiale revalidatie :</a:t>
            </a:r>
          </a:p>
          <a:p>
            <a:pPr lvl="2"/>
            <a:r>
              <a:rPr lang="nl-BE" dirty="0"/>
              <a:t>Pre-DBC</a:t>
            </a:r>
          </a:p>
          <a:p>
            <a:pPr lvl="2"/>
            <a:r>
              <a:rPr lang="nl-BE" dirty="0"/>
              <a:t>Stabilisatie-oefeningen</a:t>
            </a:r>
          </a:p>
          <a:p>
            <a:pPr lvl="2"/>
            <a:r>
              <a:rPr lang="nl-BE" dirty="0"/>
              <a:t>DBC</a:t>
            </a:r>
          </a:p>
          <a:p>
            <a:pPr lvl="2"/>
            <a:r>
              <a:rPr lang="nl-BE" dirty="0"/>
              <a:t>Onderhoudsgroep</a:t>
            </a:r>
          </a:p>
          <a:p>
            <a:pPr lvl="1"/>
            <a:endParaRPr lang="nl-BE" dirty="0"/>
          </a:p>
          <a:p>
            <a:pPr lvl="2"/>
            <a:r>
              <a:rPr lang="nl-BE" dirty="0"/>
              <a:t>Alternatief : </a:t>
            </a:r>
          </a:p>
          <a:p>
            <a:pPr lvl="3"/>
            <a:r>
              <a:rPr lang="nl-BE" dirty="0"/>
              <a:t>Red </a:t>
            </a:r>
            <a:r>
              <a:rPr lang="nl-BE" dirty="0" err="1"/>
              <a:t>cord</a:t>
            </a:r>
            <a:r>
              <a:rPr lang="nl-BE" dirty="0"/>
              <a:t>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256" y="2204864"/>
            <a:ext cx="2808312" cy="1867457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256" y="4475504"/>
            <a:ext cx="2808312" cy="1868804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2360" y="5574365"/>
            <a:ext cx="1255040" cy="1254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46122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/>
              <a:t>Locaties FGR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lvl="1"/>
            <a:r>
              <a:rPr lang="nl-BE" dirty="0"/>
              <a:t>David back concept (DBC) rug- en nekrevalidatie :</a:t>
            </a:r>
          </a:p>
          <a:p>
            <a:pPr lvl="2"/>
            <a:r>
              <a:rPr lang="nl-BE" dirty="0"/>
              <a:t>Multidisciplinair :</a:t>
            </a:r>
          </a:p>
          <a:p>
            <a:pPr lvl="3"/>
            <a:r>
              <a:rPr lang="nl-BE" dirty="0"/>
              <a:t>36 sessies, 2/week</a:t>
            </a:r>
          </a:p>
          <a:p>
            <a:pPr lvl="3"/>
            <a:r>
              <a:rPr lang="nl-BE" dirty="0" err="1"/>
              <a:t>Krachttesting</a:t>
            </a:r>
            <a:r>
              <a:rPr lang="nl-BE" dirty="0"/>
              <a:t> : begin, na 6 weken, na 3 maand</a:t>
            </a:r>
          </a:p>
          <a:p>
            <a:pPr lvl="3"/>
            <a:r>
              <a:rPr lang="nl-BE" dirty="0"/>
              <a:t>Elke sessie : 2 uur</a:t>
            </a:r>
          </a:p>
          <a:p>
            <a:pPr lvl="4"/>
            <a:r>
              <a:rPr lang="nl-BE" dirty="0"/>
              <a:t>1 uur krachtuithouding buik- en </a:t>
            </a:r>
            <a:r>
              <a:rPr lang="nl-BE" dirty="0" err="1"/>
              <a:t>rugmusculatuur</a:t>
            </a:r>
            <a:r>
              <a:rPr lang="nl-BE" dirty="0"/>
              <a:t> op de toestellen </a:t>
            </a:r>
            <a:r>
              <a:rPr lang="nl-BE" dirty="0" err="1"/>
              <a:t>adhv</a:t>
            </a:r>
            <a:r>
              <a:rPr lang="nl-BE" dirty="0"/>
              <a:t> eigen testwaarden</a:t>
            </a:r>
          </a:p>
          <a:p>
            <a:pPr lvl="4"/>
            <a:r>
              <a:rPr lang="nl-BE" dirty="0"/>
              <a:t>1 uur lesprogramma met </a:t>
            </a:r>
            <a:r>
              <a:rPr lang="nl-BE" dirty="0" err="1"/>
              <a:t>ergosessies</a:t>
            </a:r>
            <a:r>
              <a:rPr lang="nl-BE" dirty="0"/>
              <a:t> in kader van energiemanagement, slaapadvies,  werkplek, anatomie, tiltechnieken,  </a:t>
            </a:r>
            <a:r>
              <a:rPr lang="nl-BE" dirty="0" err="1"/>
              <a:t>psychosessies</a:t>
            </a:r>
            <a:r>
              <a:rPr lang="nl-BE" dirty="0"/>
              <a:t> in kader van pijn- en  stressmanagement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540" y="5589240"/>
            <a:ext cx="1090259" cy="1089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Tijdelijke aanduiding voor inhoud 3" descr="Image"/>
          <p:cNvPicPr>
            <a:picLocks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49205" y="4121505"/>
            <a:ext cx="2889681" cy="2088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881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Locaties FGR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98370"/>
            <a:ext cx="8888016" cy="4525963"/>
          </a:xfrm>
        </p:spPr>
        <p:txBody>
          <a:bodyPr>
            <a:normAutofit/>
          </a:bodyPr>
          <a:lstStyle/>
          <a:p>
            <a:pPr lvl="1"/>
            <a:r>
              <a:rPr lang="nl-BE" dirty="0"/>
              <a:t>Monodisciplinair : </a:t>
            </a:r>
          </a:p>
          <a:p>
            <a:pPr lvl="2"/>
            <a:r>
              <a:rPr lang="nl-BE" dirty="0"/>
              <a:t>Red </a:t>
            </a:r>
            <a:r>
              <a:rPr lang="nl-BE" dirty="0" err="1"/>
              <a:t>cord</a:t>
            </a:r>
            <a:endParaRPr lang="nl-BE" dirty="0"/>
          </a:p>
          <a:p>
            <a:pPr lvl="2"/>
            <a:r>
              <a:rPr lang="nl-BE" dirty="0" err="1"/>
              <a:t>Sensopro</a:t>
            </a:r>
            <a:endParaRPr lang="nl-BE" dirty="0"/>
          </a:p>
          <a:p>
            <a:pPr lvl="2"/>
            <a:r>
              <a:rPr lang="nl-BE" dirty="0" err="1"/>
              <a:t>Restricted</a:t>
            </a:r>
            <a:r>
              <a:rPr lang="nl-BE" dirty="0"/>
              <a:t>  </a:t>
            </a:r>
            <a:r>
              <a:rPr lang="nl-BE" dirty="0" err="1"/>
              <a:t>blood</a:t>
            </a:r>
            <a:r>
              <a:rPr lang="nl-BE" dirty="0"/>
              <a:t> flow </a:t>
            </a:r>
            <a:r>
              <a:rPr lang="nl-BE" dirty="0" err="1"/>
              <a:t>therapy</a:t>
            </a:r>
            <a:r>
              <a:rPr lang="nl-BE" dirty="0"/>
              <a:t> </a:t>
            </a:r>
          </a:p>
          <a:p>
            <a:pPr lvl="2"/>
            <a:r>
              <a:rPr lang="nl-BE" dirty="0"/>
              <a:t>Dry </a:t>
            </a:r>
            <a:r>
              <a:rPr lang="nl-BE" dirty="0" err="1"/>
              <a:t>needling</a:t>
            </a:r>
            <a:r>
              <a:rPr lang="nl-BE" dirty="0"/>
              <a:t> </a:t>
            </a:r>
          </a:p>
          <a:p>
            <a:pPr lvl="2"/>
            <a:r>
              <a:rPr lang="nl-BE" dirty="0"/>
              <a:t>Excentrische training vliegwiel</a:t>
            </a:r>
          </a:p>
          <a:p>
            <a:pPr lvl="2"/>
            <a:endParaRPr lang="nl-NL" dirty="0"/>
          </a:p>
          <a:p>
            <a:endParaRPr lang="nl-BE" sz="2800" dirty="0"/>
          </a:p>
          <a:p>
            <a:endParaRPr lang="nl-BE" sz="2800" dirty="0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10242" name="AutoShape 2" descr="Het Trev. verhuist – AZ Nikolaas – Infus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0244" name="AutoShape 4" descr="Het Trev. verhuist – AZ Nikolaas – Infus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376504"/>
            <a:ext cx="1298613" cy="2167947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1675" y="5146737"/>
            <a:ext cx="1419513" cy="1418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Tijdelijke aanduiding voor inhoud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195" y="4372234"/>
            <a:ext cx="1468621" cy="220293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30" y="4372234"/>
            <a:ext cx="1418309" cy="2193005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836" y="4372234"/>
            <a:ext cx="1504036" cy="219300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26785" y="1628800"/>
            <a:ext cx="8229600" cy="4525963"/>
          </a:xfrm>
        </p:spPr>
        <p:txBody>
          <a:bodyPr/>
          <a:lstStyle/>
          <a:p>
            <a:r>
              <a:rPr lang="nl-BE" dirty="0"/>
              <a:t>Specifieke therapieën :</a:t>
            </a:r>
          </a:p>
          <a:p>
            <a:endParaRPr lang="nl-BE" dirty="0"/>
          </a:p>
          <a:p>
            <a:pPr lvl="1"/>
            <a:r>
              <a:rPr lang="nl-BE" dirty="0"/>
              <a:t>Bekkenbodemkine</a:t>
            </a:r>
          </a:p>
          <a:p>
            <a:pPr lvl="1"/>
            <a:endParaRPr lang="nl-BE" dirty="0"/>
          </a:p>
          <a:p>
            <a:pPr lvl="1"/>
            <a:r>
              <a:rPr lang="nl-BE" dirty="0"/>
              <a:t>AH kine met hartcoherentie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5373216"/>
            <a:ext cx="1346844" cy="1346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13463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5398F0-59F2-30AC-9ACF-BBC20808F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Locaties FGR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7DF97D5-B5BC-D78C-64B1-EBC3CE85C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dirty="0"/>
              <a:t>Lokeren: sinds 1/7/24</a:t>
            </a:r>
          </a:p>
          <a:p>
            <a:pPr lvl="1"/>
            <a:r>
              <a:rPr lang="nl-BE" dirty="0"/>
              <a:t>Multidisciplinaire revalidatie : </a:t>
            </a:r>
          </a:p>
          <a:p>
            <a:pPr lvl="2"/>
            <a:r>
              <a:rPr lang="nl-BE" dirty="0"/>
              <a:t>DBC</a:t>
            </a:r>
          </a:p>
          <a:p>
            <a:pPr lvl="2"/>
            <a:r>
              <a:rPr lang="nl-BE" dirty="0"/>
              <a:t>Orthopedische revalidatie</a:t>
            </a:r>
          </a:p>
          <a:p>
            <a:pPr lvl="2"/>
            <a:r>
              <a:rPr lang="nl-BE" dirty="0"/>
              <a:t>Handrevalidatie/</a:t>
            </a:r>
            <a:r>
              <a:rPr lang="nl-BE" dirty="0" err="1"/>
              <a:t>upper</a:t>
            </a:r>
            <a:r>
              <a:rPr lang="nl-BE" dirty="0"/>
              <a:t> </a:t>
            </a:r>
            <a:r>
              <a:rPr lang="nl-BE" dirty="0" err="1"/>
              <a:t>limb</a:t>
            </a:r>
            <a:r>
              <a:rPr lang="nl-BE" dirty="0"/>
              <a:t> revalidatie</a:t>
            </a:r>
          </a:p>
          <a:p>
            <a:pPr lvl="1"/>
            <a:r>
              <a:rPr lang="nl-BE" dirty="0"/>
              <a:t>Groepsbehandelingen: </a:t>
            </a:r>
          </a:p>
          <a:p>
            <a:pPr lvl="2"/>
            <a:r>
              <a:rPr lang="nl-BE" dirty="0" err="1"/>
              <a:t>Oncorevalidatie</a:t>
            </a:r>
            <a:endParaRPr lang="nl-BE" dirty="0"/>
          </a:p>
          <a:p>
            <a:pPr lvl="2"/>
            <a:r>
              <a:rPr lang="nl-BE" dirty="0"/>
              <a:t>Osteoporoserevalidatie</a:t>
            </a:r>
          </a:p>
          <a:p>
            <a:pPr lvl="2"/>
            <a:r>
              <a:rPr lang="nl-BE" dirty="0"/>
              <a:t>Metabole revalidatie</a:t>
            </a:r>
          </a:p>
          <a:p>
            <a:pPr lvl="1"/>
            <a:r>
              <a:rPr lang="nl-BE" dirty="0"/>
              <a:t>Monodisciplinair</a:t>
            </a:r>
          </a:p>
          <a:p>
            <a:pPr lvl="1"/>
            <a:r>
              <a:rPr lang="nl-BE" dirty="0"/>
              <a:t>Hospitalisatie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23F574-80FD-5649-246F-4B99D1AF1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40660" y="5589240"/>
            <a:ext cx="1131276" cy="1130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8865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Afbeelding 6">
            <a:extLst>
              <a:ext uri="{FF2B5EF4-FFF2-40B4-BE49-F238E27FC236}">
                <a16:creationId xmlns:a16="http://schemas.microsoft.com/office/drawing/2014/main" id="{C211892B-12E1-4D0E-A42C-880CEC76C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8156399" cy="4587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F475693-7882-4C10-A89B-0DD2FC182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660" y="5589240"/>
            <a:ext cx="1131276" cy="1130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9113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Afbeelding 6">
            <a:extLst>
              <a:ext uri="{FF2B5EF4-FFF2-40B4-BE49-F238E27FC236}">
                <a16:creationId xmlns:a16="http://schemas.microsoft.com/office/drawing/2014/main" id="{67354A6B-ADC9-4C50-93C0-6DB18E347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04" y="692696"/>
            <a:ext cx="8100392" cy="455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FFD0861-7525-37EB-C04D-AC9A8C4598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8344" y="5516974"/>
            <a:ext cx="1203592" cy="120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68313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Testing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nl-BE" dirty="0" err="1"/>
              <a:t>Hylyght</a:t>
            </a:r>
            <a:endParaRPr lang="nl-BE" dirty="0"/>
          </a:p>
          <a:p>
            <a:pPr lvl="1"/>
            <a:r>
              <a:rPr lang="nl-BE" dirty="0"/>
              <a:t>DBC</a:t>
            </a:r>
          </a:p>
          <a:p>
            <a:pPr lvl="1"/>
            <a:r>
              <a:rPr lang="nl-BE" dirty="0"/>
              <a:t>Red </a:t>
            </a:r>
            <a:r>
              <a:rPr lang="nl-BE" dirty="0" err="1"/>
              <a:t>cord</a:t>
            </a:r>
            <a:endParaRPr lang="nl-BE" dirty="0"/>
          </a:p>
          <a:p>
            <a:pPr lvl="1"/>
            <a:r>
              <a:rPr lang="nl-BE" dirty="0"/>
              <a:t>Prothese </a:t>
            </a:r>
            <a:r>
              <a:rPr lang="nl-BE" dirty="0" err="1"/>
              <a:t>testing</a:t>
            </a:r>
            <a:r>
              <a:rPr lang="nl-BE" dirty="0"/>
              <a:t> </a:t>
            </a:r>
          </a:p>
          <a:p>
            <a:pPr lvl="1"/>
            <a:r>
              <a:rPr lang="nl-BE" dirty="0"/>
              <a:t>Ganganalyse</a:t>
            </a:r>
          </a:p>
          <a:p>
            <a:pPr lvl="1"/>
            <a:r>
              <a:rPr lang="nl-BE" dirty="0"/>
              <a:t>Lactaat inspanningstest</a:t>
            </a:r>
          </a:p>
          <a:p>
            <a:pPr lvl="1"/>
            <a:r>
              <a:rPr lang="nl-BE" dirty="0" err="1"/>
              <a:t>Powerbreath</a:t>
            </a:r>
            <a:endParaRPr lang="nl-BE" dirty="0"/>
          </a:p>
          <a:p>
            <a:pPr lvl="1"/>
            <a:endParaRPr lang="nl-BE" dirty="0"/>
          </a:p>
          <a:p>
            <a:pPr lvl="1"/>
            <a:endParaRPr lang="nl-B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5516974"/>
            <a:ext cx="1203592" cy="1202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524" y="1951047"/>
            <a:ext cx="1493770" cy="2090403"/>
          </a:xfrm>
          <a:prstGeom prst="rect">
            <a:avLst/>
          </a:prstGeom>
        </p:spPr>
      </p:pic>
      <p:pic>
        <p:nvPicPr>
          <p:cNvPr id="6" name="Tijdelijke aanduiding voor inhoud 3" descr="Image"/>
          <p:cNvPicPr>
            <a:picLocks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637554" y="2191487"/>
            <a:ext cx="2090402" cy="160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76" y="4266127"/>
            <a:ext cx="1542031" cy="21568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Consultaties artsen Sint-Niklaas  Beveren en Lokeren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 fontScale="47500" lnSpcReduction="20000"/>
          </a:bodyPr>
          <a:lstStyle/>
          <a:p>
            <a:r>
              <a:rPr lang="nl-BE" dirty="0"/>
              <a:t>Consultatiewerking : </a:t>
            </a:r>
          </a:p>
          <a:p>
            <a:pPr lvl="1"/>
            <a:r>
              <a:rPr lang="nl-BE" dirty="0"/>
              <a:t>Alle neurologische en locomotorische pathologie, sportletsels</a:t>
            </a:r>
          </a:p>
          <a:p>
            <a:pPr lvl="1"/>
            <a:r>
              <a:rPr lang="nl-BE" dirty="0"/>
              <a:t>Aanmaken rolstoeldossiers en VAPH dossiers, speciale erkenning</a:t>
            </a:r>
          </a:p>
          <a:p>
            <a:pPr lvl="1"/>
            <a:r>
              <a:rPr lang="nl-BE" dirty="0"/>
              <a:t>Hulpmiddelenadvies en orthesen</a:t>
            </a:r>
          </a:p>
          <a:p>
            <a:pPr lvl="1"/>
            <a:r>
              <a:rPr lang="nl-BE" dirty="0"/>
              <a:t>Osteoporose</a:t>
            </a:r>
          </a:p>
          <a:p>
            <a:pPr lvl="1"/>
            <a:endParaRPr lang="nl-BE" dirty="0"/>
          </a:p>
          <a:p>
            <a:pPr lvl="1"/>
            <a:endParaRPr lang="nl-BE" dirty="0"/>
          </a:p>
          <a:p>
            <a:r>
              <a:rPr lang="nl-BE" dirty="0"/>
              <a:t>Technische onderzoeken : </a:t>
            </a:r>
          </a:p>
          <a:p>
            <a:pPr lvl="1"/>
            <a:r>
              <a:rPr lang="nl-BE" dirty="0"/>
              <a:t>Echografie</a:t>
            </a:r>
          </a:p>
          <a:p>
            <a:pPr lvl="1"/>
            <a:r>
              <a:rPr lang="nl-BE" dirty="0" err="1"/>
              <a:t>Emg</a:t>
            </a:r>
            <a:endParaRPr lang="nl-BE" dirty="0"/>
          </a:p>
          <a:p>
            <a:pPr lvl="1"/>
            <a:r>
              <a:rPr lang="nl-BE" dirty="0"/>
              <a:t>Sep</a:t>
            </a:r>
          </a:p>
          <a:p>
            <a:pPr lvl="1"/>
            <a:endParaRPr lang="nl-BE" dirty="0"/>
          </a:p>
          <a:p>
            <a:r>
              <a:rPr lang="nl-BE" dirty="0"/>
              <a:t>Behandelingen : </a:t>
            </a:r>
          </a:p>
          <a:p>
            <a:pPr lvl="1"/>
            <a:r>
              <a:rPr lang="nl-BE" dirty="0"/>
              <a:t>PRP onder echo</a:t>
            </a:r>
          </a:p>
          <a:p>
            <a:pPr lvl="1"/>
            <a:r>
              <a:rPr lang="nl-BE" dirty="0"/>
              <a:t>HZ infiltraties onder echo</a:t>
            </a:r>
          </a:p>
          <a:p>
            <a:pPr lvl="1"/>
            <a:r>
              <a:rPr lang="nl-BE" dirty="0"/>
              <a:t>ESWT onder echo</a:t>
            </a:r>
          </a:p>
          <a:p>
            <a:pPr lvl="1"/>
            <a:r>
              <a:rPr lang="nl-BE" dirty="0"/>
              <a:t>Manipulaties</a:t>
            </a:r>
          </a:p>
          <a:p>
            <a:pPr lvl="1"/>
            <a:r>
              <a:rPr lang="nl-BE" dirty="0"/>
              <a:t>Botox (spasticiteit)</a:t>
            </a:r>
          </a:p>
          <a:p>
            <a:pPr lvl="1"/>
            <a:r>
              <a:rPr lang="nl-BE" dirty="0"/>
              <a:t>Baclofenpomp opvolging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5301104"/>
            <a:ext cx="1419616" cy="1418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654" y="4691250"/>
            <a:ext cx="1124438" cy="1686658"/>
          </a:xfrm>
          <a:prstGeom prst="rect">
            <a:avLst/>
          </a:prstGeom>
        </p:spPr>
      </p:pic>
      <p:pic>
        <p:nvPicPr>
          <p:cNvPr id="6" name="Tijdelijke aanduiding voor inhoud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852936"/>
            <a:ext cx="1581229" cy="1581229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4" y="2852936"/>
            <a:ext cx="1054153" cy="1581229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325" y="4694019"/>
            <a:ext cx="2133693" cy="1423157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687" y="1417638"/>
            <a:ext cx="2266681" cy="150964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Laatste nieuwigheden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1"/>
            <a:ext cx="7427168" cy="3976508"/>
          </a:xfrm>
        </p:spPr>
        <p:txBody>
          <a:bodyPr/>
          <a:lstStyle/>
          <a:p>
            <a:r>
              <a:rPr lang="nl-BE" sz="2400" dirty="0" err="1"/>
              <a:t>Upper</a:t>
            </a:r>
            <a:r>
              <a:rPr lang="nl-BE" sz="2400" dirty="0"/>
              <a:t> </a:t>
            </a:r>
            <a:r>
              <a:rPr lang="nl-BE" sz="2400" dirty="0" err="1"/>
              <a:t>limb</a:t>
            </a:r>
            <a:r>
              <a:rPr lang="nl-BE" sz="2400" dirty="0"/>
              <a:t> revalidatie Lokeren en Sint-Niklaas</a:t>
            </a:r>
          </a:p>
          <a:p>
            <a:endParaRPr lang="nl-BE" sz="2400" dirty="0"/>
          </a:p>
          <a:p>
            <a:r>
              <a:rPr lang="nl-BE" sz="2400" dirty="0" err="1"/>
              <a:t>Nerve</a:t>
            </a:r>
            <a:r>
              <a:rPr lang="nl-BE" sz="2400" dirty="0"/>
              <a:t> </a:t>
            </a:r>
            <a:r>
              <a:rPr lang="nl-BE" sz="2400" dirty="0" err="1"/>
              <a:t>clinic</a:t>
            </a:r>
            <a:r>
              <a:rPr lang="nl-BE" sz="2400" dirty="0"/>
              <a:t> : </a:t>
            </a:r>
            <a:r>
              <a:rPr lang="nl-BE" sz="2400" dirty="0" err="1"/>
              <a:t>zorgpad</a:t>
            </a:r>
            <a:r>
              <a:rPr lang="nl-BE" sz="2400" dirty="0"/>
              <a:t> waarbij FGR zenuwechografie en EMG uitvoert bij </a:t>
            </a:r>
            <a:r>
              <a:rPr lang="nl-BE" sz="2400" dirty="0" err="1"/>
              <a:t>polytraumapatiënten</a:t>
            </a:r>
            <a:r>
              <a:rPr lang="nl-BE" sz="2400" dirty="0"/>
              <a:t> met vermoeden zenuwletsel en bijhorende revalidatie coördineert</a:t>
            </a:r>
          </a:p>
          <a:p>
            <a:endParaRPr lang="nl-BE" sz="2400" dirty="0"/>
          </a:p>
          <a:p>
            <a:r>
              <a:rPr lang="nl-BE" sz="2400" dirty="0"/>
              <a:t>FLS zilveren label: </a:t>
            </a:r>
            <a:r>
              <a:rPr lang="nl-BE" sz="2400" dirty="0" err="1"/>
              <a:t>zorgpad</a:t>
            </a:r>
            <a:r>
              <a:rPr lang="nl-BE" sz="2400" dirty="0"/>
              <a:t> osteoporose</a:t>
            </a:r>
          </a:p>
          <a:p>
            <a:endParaRPr lang="nl-B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28120" y="5576708"/>
            <a:ext cx="1143816" cy="1143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92467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Meerwaarde van de revalidatie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BE" dirty="0"/>
              <a:t>K nomenclatuur : </a:t>
            </a:r>
          </a:p>
          <a:p>
            <a:pPr lvl="1"/>
            <a:r>
              <a:rPr lang="nl-BE" dirty="0"/>
              <a:t>K20-K15 mono : 30 min</a:t>
            </a:r>
          </a:p>
          <a:p>
            <a:pPr lvl="1"/>
            <a:r>
              <a:rPr lang="nl-BE" dirty="0"/>
              <a:t>K30 </a:t>
            </a:r>
            <a:r>
              <a:rPr lang="nl-BE" dirty="0" err="1"/>
              <a:t>multi</a:t>
            </a:r>
            <a:r>
              <a:rPr lang="nl-BE" dirty="0"/>
              <a:t> : 1u</a:t>
            </a:r>
          </a:p>
          <a:p>
            <a:pPr lvl="1"/>
            <a:r>
              <a:rPr lang="nl-BE" dirty="0"/>
              <a:t>K45 </a:t>
            </a:r>
            <a:r>
              <a:rPr lang="nl-BE" dirty="0" err="1"/>
              <a:t>multi</a:t>
            </a:r>
            <a:r>
              <a:rPr lang="nl-BE" dirty="0"/>
              <a:t> :1u30</a:t>
            </a:r>
          </a:p>
          <a:p>
            <a:pPr lvl="1"/>
            <a:r>
              <a:rPr lang="nl-BE" dirty="0"/>
              <a:t>K60 </a:t>
            </a:r>
            <a:r>
              <a:rPr lang="nl-BE" dirty="0" err="1"/>
              <a:t>multi</a:t>
            </a:r>
            <a:r>
              <a:rPr lang="nl-BE" dirty="0"/>
              <a:t> :2u</a:t>
            </a:r>
          </a:p>
          <a:p>
            <a:pPr lvl="1"/>
            <a:r>
              <a:rPr lang="nl-BE" dirty="0"/>
              <a:t>Geen interferentie met de privé kine nomenclatuur, alle beurten daar blijven behouden</a:t>
            </a:r>
          </a:p>
          <a:p>
            <a:pPr lvl="1"/>
            <a:r>
              <a:rPr lang="nl-BE" dirty="0"/>
              <a:t>Behandelduur langer dan bij privé kine</a:t>
            </a:r>
          </a:p>
          <a:p>
            <a:pPr lvl="1"/>
            <a:r>
              <a:rPr lang="nl-BE" dirty="0"/>
              <a:t>Verschillende disciplines ingeschakeld : ergo, kine, </a:t>
            </a:r>
            <a:r>
              <a:rPr lang="nl-BE" dirty="0" err="1"/>
              <a:t>psycho</a:t>
            </a:r>
            <a:r>
              <a:rPr lang="nl-BE" dirty="0"/>
              <a:t>, </a:t>
            </a:r>
            <a:r>
              <a:rPr lang="nl-BE" dirty="0" err="1"/>
              <a:t>logo,..indien</a:t>
            </a:r>
            <a:r>
              <a:rPr lang="nl-BE" dirty="0"/>
              <a:t> nodig</a:t>
            </a:r>
          </a:p>
          <a:p>
            <a:r>
              <a:rPr lang="nl-BE" dirty="0"/>
              <a:t>Uitgebreide materiële omkadering </a:t>
            </a:r>
          </a:p>
          <a:p>
            <a:endParaRPr lang="nl-B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08304" y="5157192"/>
            <a:ext cx="1563632" cy="1562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0463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Meerwaarde van de revalidatie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Forfait :</a:t>
            </a:r>
          </a:p>
          <a:p>
            <a:pPr lvl="1"/>
            <a:r>
              <a:rPr lang="nl-BE" dirty="0"/>
              <a:t>9.50 conventie </a:t>
            </a:r>
          </a:p>
          <a:p>
            <a:pPr lvl="1"/>
            <a:r>
              <a:rPr lang="nl-BE" dirty="0"/>
              <a:t>Bepaalde </a:t>
            </a:r>
            <a:r>
              <a:rPr lang="nl-BE" dirty="0" err="1"/>
              <a:t>pathologieën</a:t>
            </a:r>
            <a:endParaRPr lang="nl-B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373062"/>
            <a:ext cx="1347608" cy="134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7092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Meerwaarde van de revalidatie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sz="2800" dirty="0"/>
              <a:t>Regelmatig nazicht van de wetenschappelijke literatuur met de therapeuten</a:t>
            </a:r>
          </a:p>
          <a:p>
            <a:r>
              <a:rPr lang="nl-BE" sz="2800" dirty="0"/>
              <a:t>Groepsbehandelingen met specifieke opbouw, opvolging indicatoren tijdens therapie en regelmatige </a:t>
            </a:r>
            <a:r>
              <a:rPr lang="nl-BE" sz="2800" dirty="0" err="1"/>
              <a:t>testing</a:t>
            </a:r>
            <a:r>
              <a:rPr lang="nl-BE" sz="2800" dirty="0"/>
              <a:t> ovv inspanningstest, kracht, uithouding,… afhankelijk van de pathologie</a:t>
            </a:r>
          </a:p>
          <a:p>
            <a:r>
              <a:rPr lang="nl-BE" sz="2800" dirty="0"/>
              <a:t>Specifieke brochures per pathologie ook te vinden op de website www.trev.be</a:t>
            </a:r>
          </a:p>
          <a:p>
            <a:pPr lvl="1"/>
            <a:endParaRPr lang="nl-B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5373062"/>
            <a:ext cx="1347608" cy="134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5489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1604</TotalTime>
  <Words>481</Words>
  <Application>Microsoft Office PowerPoint</Application>
  <PresentationFormat>Diavoorstelling (4:3)</PresentationFormat>
  <Paragraphs>149</Paragraphs>
  <Slides>19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Office-thema</vt:lpstr>
      <vt:lpstr>Dienst Fysische geneeskunde en Revalidatie VITAZ</vt:lpstr>
      <vt:lpstr>Medisch Kader</vt:lpstr>
      <vt:lpstr>Paramedisch kader</vt:lpstr>
      <vt:lpstr>Bereikbaarheid</vt:lpstr>
      <vt:lpstr>Locaties FGR</vt:lpstr>
      <vt:lpstr>Locaties FGR</vt:lpstr>
      <vt:lpstr>Locaties FGR</vt:lpstr>
      <vt:lpstr>Locaties FGR</vt:lpstr>
      <vt:lpstr>Locaties FGR</vt:lpstr>
      <vt:lpstr>PowerPoint-presentatie</vt:lpstr>
      <vt:lpstr>Locaties FGR</vt:lpstr>
      <vt:lpstr>PowerPoint-presentatie</vt:lpstr>
      <vt:lpstr>PowerPoint-presentatie</vt:lpstr>
      <vt:lpstr>Testing</vt:lpstr>
      <vt:lpstr>Consultaties artsen Sint-Niklaas  Beveren en Lokeren</vt:lpstr>
      <vt:lpstr>Laatste nieuwigheden</vt:lpstr>
      <vt:lpstr>Meerwaarde van de revalidatie</vt:lpstr>
      <vt:lpstr>Meerwaarde van de revalidatie</vt:lpstr>
      <vt:lpstr>Meerwaarde van de revalidatie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Fysische geneeskunde en revalidatie</dc:title>
  <dc:creator>An</dc:creator>
  <cp:lastModifiedBy>An Hofman</cp:lastModifiedBy>
  <cp:revision>73</cp:revision>
  <dcterms:created xsi:type="dcterms:W3CDTF">2021-03-21T07:07:10Z</dcterms:created>
  <dcterms:modified xsi:type="dcterms:W3CDTF">2026-05-04T06:32:25Z</dcterms:modified>
</cp:coreProperties>
</file>