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87" r:id="rId2"/>
  </p:sldMasterIdLst>
  <p:notesMasterIdLst>
    <p:notesMasterId r:id="rId91"/>
  </p:notesMasterIdLst>
  <p:sldIdLst>
    <p:sldId id="256" r:id="rId3"/>
    <p:sldId id="258" r:id="rId4"/>
    <p:sldId id="361" r:id="rId5"/>
    <p:sldId id="290" r:id="rId6"/>
    <p:sldId id="363" r:id="rId7"/>
    <p:sldId id="257" r:id="rId8"/>
    <p:sldId id="324" r:id="rId9"/>
    <p:sldId id="293" r:id="rId10"/>
    <p:sldId id="259" r:id="rId11"/>
    <p:sldId id="364" r:id="rId12"/>
    <p:sldId id="291" r:id="rId13"/>
    <p:sldId id="330" r:id="rId14"/>
    <p:sldId id="325" r:id="rId15"/>
    <p:sldId id="365" r:id="rId16"/>
    <p:sldId id="302" r:id="rId17"/>
    <p:sldId id="292" r:id="rId18"/>
    <p:sldId id="294" r:id="rId19"/>
    <p:sldId id="326" r:id="rId20"/>
    <p:sldId id="295" r:id="rId21"/>
    <p:sldId id="296" r:id="rId22"/>
    <p:sldId id="297" r:id="rId23"/>
    <p:sldId id="298" r:id="rId24"/>
    <p:sldId id="328" r:id="rId25"/>
    <p:sldId id="327" r:id="rId26"/>
    <p:sldId id="329" r:id="rId27"/>
    <p:sldId id="366" r:id="rId28"/>
    <p:sldId id="260" r:id="rId29"/>
    <p:sldId id="303" r:id="rId30"/>
    <p:sldId id="312" r:id="rId31"/>
    <p:sldId id="311" r:id="rId32"/>
    <p:sldId id="321" r:id="rId33"/>
    <p:sldId id="310" r:id="rId34"/>
    <p:sldId id="314" r:id="rId35"/>
    <p:sldId id="313" r:id="rId36"/>
    <p:sldId id="263" r:id="rId37"/>
    <p:sldId id="367" r:id="rId38"/>
    <p:sldId id="264" r:id="rId39"/>
    <p:sldId id="319" r:id="rId40"/>
    <p:sldId id="333" r:id="rId41"/>
    <p:sldId id="368" r:id="rId42"/>
    <p:sldId id="332" r:id="rId43"/>
    <p:sldId id="306" r:id="rId44"/>
    <p:sldId id="334" r:id="rId45"/>
    <p:sldId id="307" r:id="rId46"/>
    <p:sldId id="304" r:id="rId47"/>
    <p:sldId id="371" r:id="rId48"/>
    <p:sldId id="370" r:id="rId49"/>
    <p:sldId id="322" r:id="rId50"/>
    <p:sldId id="323" r:id="rId51"/>
    <p:sldId id="369" r:id="rId52"/>
    <p:sldId id="301" r:id="rId53"/>
    <p:sldId id="305" r:id="rId54"/>
    <p:sldId id="375" r:id="rId55"/>
    <p:sldId id="335" r:id="rId56"/>
    <p:sldId id="265" r:id="rId57"/>
    <p:sldId id="372" r:id="rId58"/>
    <p:sldId id="374" r:id="rId59"/>
    <p:sldId id="266" r:id="rId60"/>
    <p:sldId id="308" r:id="rId61"/>
    <p:sldId id="373" r:id="rId62"/>
    <p:sldId id="336" r:id="rId63"/>
    <p:sldId id="309" r:id="rId64"/>
    <p:sldId id="340" r:id="rId65"/>
    <p:sldId id="341" r:id="rId66"/>
    <p:sldId id="317" r:id="rId67"/>
    <p:sldId id="338" r:id="rId68"/>
    <p:sldId id="342" r:id="rId69"/>
    <p:sldId id="339" r:id="rId70"/>
    <p:sldId id="376" r:id="rId71"/>
    <p:sldId id="337" r:id="rId72"/>
    <p:sldId id="318" r:id="rId73"/>
    <p:sldId id="343" r:id="rId74"/>
    <p:sldId id="344" r:id="rId75"/>
    <p:sldId id="349" r:id="rId76"/>
    <p:sldId id="350" r:id="rId77"/>
    <p:sldId id="347" r:id="rId78"/>
    <p:sldId id="348" r:id="rId79"/>
    <p:sldId id="352" r:id="rId80"/>
    <p:sldId id="353" r:id="rId81"/>
    <p:sldId id="320" r:id="rId82"/>
    <p:sldId id="355" r:id="rId83"/>
    <p:sldId id="358" r:id="rId84"/>
    <p:sldId id="359" r:id="rId85"/>
    <p:sldId id="356" r:id="rId86"/>
    <p:sldId id="357" r:id="rId87"/>
    <p:sldId id="354" r:id="rId88"/>
    <p:sldId id="331" r:id="rId89"/>
    <p:sldId id="360" r:id="rId90"/>
  </p:sldIdLst>
  <p:sldSz cx="9144000" cy="5149850"/>
  <p:notesSz cx="9144000" cy="514985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5EA"/>
    <a:srgbClr val="CC0E7D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06" autoAdjust="0"/>
    <p:restoredTop sz="79346" autoAdjust="0"/>
  </p:normalViewPr>
  <p:slideViewPr>
    <p:cSldViewPr>
      <p:cViewPr varScale="1">
        <p:scale>
          <a:sx n="115" d="100"/>
          <a:sy n="115" d="100"/>
        </p:scale>
        <p:origin x="109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tableStyles" Target="tableStyle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F41D7-C6C6-43A7-B85C-1E76206F2BA3}" type="datetimeFigureOut">
              <a:t>22-06-2026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030538" y="644525"/>
            <a:ext cx="308292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9EAB6-AC7F-448B-9C06-313EE3D07CDE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2721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yewiki.org/Myelin_Oligodendrocyte_Glycoprotein_(MOG)_Optic_Neuritis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Casus </a:t>
            </a:r>
            <a:r>
              <a:rPr lang="en-US" dirty="0" err="1">
                <a:ea typeface="Calibri"/>
                <a:cs typeface="Calibri"/>
              </a:rPr>
              <a:t>Willockx</a:t>
            </a:r>
            <a:r>
              <a:rPr lang="en-US" dirty="0">
                <a:ea typeface="Calibri"/>
                <a:cs typeface="Calibri"/>
              </a:rPr>
              <a:t> Francine °22/09/1939; oculus sinister, oculus dexter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7168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8AD1F-D74F-B09E-7440-2F3BFD45B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EA12CB8-3177-BAF5-CB43-3BCA6D5E81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63CD349-9EE4-5F2C-4D55-FDC7A5601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Casus Willockx Francine °22/09/1939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D3FBB2-5FEA-EA0B-FDE5-C9C9859412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3129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Omliggende netvlies kleurt bleek door de ischemie; </a:t>
            </a:r>
            <a:r>
              <a:rPr lang="nl-BE" dirty="0" err="1"/>
              <a:t>fovea</a:t>
            </a:r>
            <a:r>
              <a:rPr lang="nl-BE" dirty="0"/>
              <a:t> blijft vitaal doordat die gevoed wordt door de onderliggende </a:t>
            </a:r>
            <a:r>
              <a:rPr lang="nl-BE" dirty="0" err="1"/>
              <a:t>chororidea</a:t>
            </a:r>
            <a:r>
              <a:rPr lang="nl-BE" dirty="0"/>
              <a:t>; er is geen overliggende GCL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61771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Optic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neuritis (ON) is most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</a:t>
            </a:r>
            <a:r>
              <a:rPr lang="nl-B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multiple sclerosis (MS), but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autoimmune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disorders,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including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neuromyelitis optica spectrum disorder (NMOSD)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myelin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oligodendrocyte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glycoprotein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antibody-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dis­ease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(MOGAD)</a:t>
            </a:r>
            <a:br>
              <a:rPr lang="nl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</a:br>
            <a:endParaRPr lang="nl-BE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3"/>
            </a:endParaRPr>
          </a:p>
          <a:p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6584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Bij MS: IV steroïden 3-5 dagen, dan stop alle therapie</a:t>
            </a:r>
          </a:p>
          <a:p>
            <a:r>
              <a:rPr lang="nl-NL" dirty="0"/>
              <a:t>Bij NMO: initieel IV steroïden maar dan altijd overschakelen naar blijvende immunotherapie anders hoge kans op relapse (als steroïden niet aanslaan dan </a:t>
            </a:r>
            <a:r>
              <a:rPr lang="nl-NL" dirty="0" err="1"/>
              <a:t>plasmaferese</a:t>
            </a:r>
            <a:r>
              <a:rPr lang="nl-NL" dirty="0"/>
              <a:t>)</a:t>
            </a:r>
          </a:p>
          <a:p>
            <a:r>
              <a:rPr lang="nl-NL" dirty="0"/>
              <a:t>Bij MOGAD: initieel IV steroïden en dan naar peroraal en traag afbouwen (anders kans op snelle relapse); als niet werkt dan </a:t>
            </a:r>
            <a:r>
              <a:rPr lang="nl-NL" dirty="0" err="1"/>
              <a:t>plasmaferese</a:t>
            </a:r>
            <a:r>
              <a:rPr lang="nl-NL" dirty="0"/>
              <a:t> of IVIG, enkel bij relapse dan start </a:t>
            </a:r>
            <a:r>
              <a:rPr lang="nl-NL" dirty="0" err="1"/>
              <a:t>onderhoudsteherapie</a:t>
            </a:r>
            <a:r>
              <a:rPr lang="nl-NL" dirty="0"/>
              <a:t> </a:t>
            </a:r>
            <a:r>
              <a:rPr lang="nl-NL" dirty="0" err="1"/>
              <a:t>immunosupp</a:t>
            </a:r>
            <a:r>
              <a:rPr lang="nl-NL" dirty="0"/>
              <a:t> therapie</a:t>
            </a:r>
          </a:p>
          <a:p>
            <a:endParaRPr lang="nl-NL" dirty="0"/>
          </a:p>
          <a:p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Optic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neuritis (ON) is most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</a:t>
            </a:r>
            <a:r>
              <a:rPr lang="nl-B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multiple sclerosis (MS), but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autoimmune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disorders,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including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neuromyelitis optica spectrum disorder (NMOSD)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myelin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oligodendrocyte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glycoprotein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antibody-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dis­ease</a:t>
            </a:r>
            <a:r>
              <a:rPr lang="nl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(MOGAD)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82076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A. </a:t>
            </a:r>
            <a:r>
              <a:rPr lang="nl-BE" dirty="0" err="1"/>
              <a:t>Cilioretinalis</a:t>
            </a:r>
            <a:r>
              <a:rPr lang="nl-BE" dirty="0"/>
              <a:t> bij ca. 15-30%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rPr lang="nl-BE" smtClean="0"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15186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2 beelden zien , dus niet wazig zien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rPr lang="nl-BE" smtClean="0"/>
              <a:t>42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66750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Antihistaminica: </a:t>
            </a:r>
            <a:r>
              <a:rPr lang="nl-BE" dirty="0" err="1"/>
              <a:t>ketotifen</a:t>
            </a:r>
            <a:r>
              <a:rPr lang="nl-BE" dirty="0"/>
              <a:t> (</a:t>
            </a:r>
            <a:r>
              <a:rPr lang="nl-BE" dirty="0" err="1"/>
              <a:t>altriabak</a:t>
            </a:r>
            <a:r>
              <a:rPr lang="nl-BE" dirty="0"/>
              <a:t>, </a:t>
            </a:r>
            <a:r>
              <a:rPr lang="nl-BE" dirty="0" err="1"/>
              <a:t>ketazed</a:t>
            </a:r>
            <a:r>
              <a:rPr lang="nl-BE" dirty="0"/>
              <a:t>)/ azelastine (</a:t>
            </a:r>
            <a:r>
              <a:rPr lang="nl-BE" dirty="0" err="1"/>
              <a:t>azelergo</a:t>
            </a:r>
            <a:r>
              <a:rPr lang="nl-BE" dirty="0"/>
              <a:t>, </a:t>
            </a:r>
            <a:r>
              <a:rPr lang="nl-BE" dirty="0" err="1"/>
              <a:t>pollival</a:t>
            </a:r>
            <a:r>
              <a:rPr lang="nl-BE" dirty="0"/>
              <a:t>) =&gt; effect na enkele minuten</a:t>
            </a:r>
          </a:p>
          <a:p>
            <a:r>
              <a:rPr lang="nl-BE" dirty="0"/>
              <a:t>Inhibitoren </a:t>
            </a:r>
            <a:r>
              <a:rPr lang="nl-BE" dirty="0" err="1"/>
              <a:t>mediatorenvrijsteling</a:t>
            </a:r>
            <a:r>
              <a:rPr lang="nl-BE" dirty="0"/>
              <a:t>: </a:t>
            </a:r>
            <a:r>
              <a:rPr lang="nl-BE" dirty="0" err="1"/>
              <a:t>cromoglicaat</a:t>
            </a:r>
            <a:r>
              <a:rPr lang="nl-BE" dirty="0"/>
              <a:t> (</a:t>
            </a:r>
            <a:r>
              <a:rPr lang="nl-BE" dirty="0" err="1"/>
              <a:t>lecrolyn</a:t>
            </a:r>
            <a:r>
              <a:rPr lang="nl-BE" dirty="0"/>
              <a:t>, </a:t>
            </a:r>
            <a:r>
              <a:rPr lang="nl-BE" dirty="0" err="1"/>
              <a:t>allergoCOMOD</a:t>
            </a:r>
            <a:r>
              <a:rPr lang="nl-BE" dirty="0"/>
              <a:t>) =&gt; effect na 3-5 dagen, eerder preventief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rPr lang="nl-BE" smtClean="0"/>
              <a:t>45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62805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30D59-7426-64F8-6039-69B934C2E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C63EB0E-2352-E62A-49BB-23EFD0F280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EE01161-B948-5674-D537-2663ACDF24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B9D58D3-06D4-83F9-0BA9-4A652F6A47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rPr lang="nl-BE" smtClean="0"/>
              <a:t>46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8252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Fucithalmic</a:t>
            </a:r>
            <a:r>
              <a:rPr lang="nl-BE" dirty="0"/>
              <a:t> eerste keuze (tegen </a:t>
            </a:r>
            <a:r>
              <a:rPr lang="nl-BE" dirty="0" err="1"/>
              <a:t>staphylokokken</a:t>
            </a:r>
            <a:r>
              <a:rPr lang="nl-BE" dirty="0"/>
              <a:t>)</a:t>
            </a:r>
          </a:p>
          <a:p>
            <a:r>
              <a:rPr lang="nl-BE" dirty="0"/>
              <a:t>CL </a:t>
            </a:r>
            <a:r>
              <a:rPr lang="nl-BE" dirty="0" err="1"/>
              <a:t>related</a:t>
            </a:r>
            <a:r>
              <a:rPr lang="nl-BE" dirty="0"/>
              <a:t> </a:t>
            </a:r>
            <a:r>
              <a:rPr lang="nl-BE" dirty="0" err="1"/>
              <a:t>trafloxal</a:t>
            </a:r>
            <a:r>
              <a:rPr lang="nl-BE" dirty="0"/>
              <a:t> (FQ </a:t>
            </a:r>
            <a:r>
              <a:rPr lang="nl-BE" dirty="0" err="1"/>
              <a:t>cave</a:t>
            </a:r>
            <a:r>
              <a:rPr lang="nl-BE" dirty="0"/>
              <a:t> resistentie gebruik beperken )+ </a:t>
            </a:r>
            <a:r>
              <a:rPr lang="nl-BE" dirty="0" err="1"/>
              <a:t>tobrex</a:t>
            </a:r>
            <a:r>
              <a:rPr lang="nl-BE" dirty="0"/>
              <a:t>  (aminoglycoside tegen gram neg </a:t>
            </a:r>
            <a:r>
              <a:rPr lang="nl-BE" dirty="0" err="1"/>
              <a:t>bijv</a:t>
            </a:r>
            <a:r>
              <a:rPr lang="nl-BE" dirty="0"/>
              <a:t> pseudomonas en gram pos </a:t>
            </a:r>
            <a:r>
              <a:rPr lang="nl-BE" dirty="0" err="1"/>
              <a:t>bijv</a:t>
            </a:r>
            <a:r>
              <a:rPr lang="nl-BE" dirty="0"/>
              <a:t> </a:t>
            </a:r>
            <a:r>
              <a:rPr lang="nl-BE" dirty="0" err="1"/>
              <a:t>staph</a:t>
            </a:r>
            <a:r>
              <a:rPr lang="nl-BE" dirty="0"/>
              <a:t> kok)</a:t>
            </a:r>
          </a:p>
          <a:p>
            <a:r>
              <a:rPr lang="nl-BE" dirty="0"/>
              <a:t>Terramycine = </a:t>
            </a:r>
            <a:r>
              <a:rPr lang="nl-BE" dirty="0" err="1"/>
              <a:t>teytracycline</a:t>
            </a:r>
            <a:r>
              <a:rPr lang="nl-BE" dirty="0"/>
              <a:t> = breedspectrum = tegen gram neg en gram pos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rPr lang="nl-BE" smtClean="0"/>
              <a:t>52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47488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Bijv</a:t>
            </a:r>
            <a:r>
              <a:rPr lang="nl-BE" dirty="0"/>
              <a:t> </a:t>
            </a:r>
            <a:r>
              <a:rPr lang="nl-BE" dirty="0" err="1"/>
              <a:t>Fucithalmic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rPr lang="nl-BE" smtClean="0"/>
              <a:t>56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6618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F1AE7-20B5-79F5-6D6C-9B8E8EF71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3F1FCDC-6A2D-6F20-D2F5-C79FAF840F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22FCAF0-93F8-EB8D-DABB-22B2C80C95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AADE529-E0CF-5377-BEDD-B005D850D1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rPr lang="nl-BE" smtClean="0"/>
              <a:t>57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41578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Flucloxacilline = smalspectrum </a:t>
            </a:r>
            <a:r>
              <a:rPr lang="nl-BE" dirty="0" err="1"/>
              <a:t>peni</a:t>
            </a:r>
            <a:r>
              <a:rPr lang="nl-BE" dirty="0"/>
              <a:t> AB</a:t>
            </a:r>
          </a:p>
          <a:p>
            <a:endParaRPr lang="nl-BE" dirty="0"/>
          </a:p>
          <a:p>
            <a:r>
              <a:rPr lang="nl-BE" dirty="0"/>
              <a:t>Maxitrol = neomycine = breedspectrum aminoglycoside + </a:t>
            </a:r>
            <a:r>
              <a:rPr lang="nl-BE" dirty="0" err="1"/>
              <a:t>dexametasone</a:t>
            </a:r>
            <a:r>
              <a:rPr lang="nl-BE" dirty="0"/>
              <a:t> + polymyxine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rPr lang="nl-BE" smtClean="0"/>
              <a:t>64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53992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9EAB6-AC7F-448B-9C06-313EE3D07CDE}" type="slidenum">
              <a:rPr lang="nl-BE" smtClean="0"/>
              <a:t>78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75047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AD92874-79C4-0C4B-80E9-61D70E8964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5" b="26928"/>
          <a:stretch/>
        </p:blipFill>
        <p:spPr>
          <a:xfrm>
            <a:off x="1143000" y="669925"/>
            <a:ext cx="6674008" cy="33528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3BEF55C-245D-7648-B5E7-49D4A9AF57F6}"/>
              </a:ext>
            </a:extLst>
          </p:cNvPr>
          <p:cNvSpPr/>
          <p:nvPr userDrawn="1"/>
        </p:nvSpPr>
        <p:spPr>
          <a:xfrm>
            <a:off x="0" y="4403725"/>
            <a:ext cx="22098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16592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84326"/>
            <a:ext cx="5715000" cy="1219200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4000" b="1" kern="1200" cap="all" spc="-65" baseline="0">
                <a:solidFill>
                  <a:srgbClr val="CC0E7D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889251"/>
            <a:ext cx="6553200" cy="14314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2500" kern="1200" cap="all" spc="-45" baseline="0" dirty="0">
                <a:solidFill>
                  <a:schemeClr val="tx1"/>
                </a:solidFill>
                <a:latin typeface="MuseoSans-500"/>
                <a:ea typeface="+mn-ea"/>
                <a:cs typeface="MuseoSans-50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381C43-335F-7744-94F6-AC1EA6F6BD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9000" y="828180"/>
            <a:ext cx="6350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09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79599"/>
            <a:ext cx="7886700" cy="284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57047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1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ED12BD2-01E8-024C-AF85-36DA32E9508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9305" y="1479197"/>
            <a:ext cx="7886700" cy="284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755892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2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F32F-8DAF-8F49-98C9-D4A06CD6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C56EB3-6D93-E646-BD91-7D57EF791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305" y="1479198"/>
            <a:ext cx="3858895" cy="28483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EB78353-C063-6F49-8704-A5514324D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6805" y="1479198"/>
            <a:ext cx="3859200" cy="28483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29192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9184-246A-ED42-B71E-62050D9F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970854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523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aflopend met teks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2150E6C-956F-FE4A-8C77-B3EA973B90E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643996" y="0"/>
            <a:ext cx="4500004" cy="42605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8813F9D-44CF-3D43-B591-61116C4DFC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42308" y="1736725"/>
            <a:ext cx="3274899" cy="248430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Third level</a:t>
            </a:r>
            <a:endParaRPr lang="en-BE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BAD8B01-C249-C249-A66A-0674CD49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308" y="559553"/>
            <a:ext cx="3657697" cy="1201738"/>
          </a:xfrm>
          <a:prstGeom prst="rect">
            <a:avLst/>
          </a:prstGeom>
        </p:spPr>
        <p:txBody>
          <a:bodyPr anchor="t" anchorCtr="0"/>
          <a:lstStyle>
            <a:lvl1pPr>
              <a:defRPr lang="en-BE" sz="3600" b="1" kern="1200" spc="-40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2873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aflopend met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2150E6C-956F-FE4A-8C77-B3EA973B90E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4500004" cy="42605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3808CB4-23D7-174E-B230-BC81FC6560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30000" y="1736725"/>
            <a:ext cx="3274899" cy="248430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Third level</a:t>
            </a:r>
            <a:endParaRPr lang="en-BE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B57BCA4-CCDA-9848-AFC4-92FDC076D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000" y="559553"/>
            <a:ext cx="4034492" cy="1201738"/>
          </a:xfrm>
          <a:prstGeom prst="rect">
            <a:avLst/>
          </a:prstGeom>
        </p:spPr>
        <p:txBody>
          <a:bodyPr anchor="t" anchorCtr="0"/>
          <a:lstStyle>
            <a:lvl1pPr>
              <a:defRPr lang="en-BE" sz="3600" b="1" kern="1200" spc="-40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98628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t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3808CB4-23D7-174E-B230-BC81FC6560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30000" y="1736725"/>
            <a:ext cx="3274899" cy="248430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Third level</a:t>
            </a:r>
            <a:endParaRPr lang="en-BE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B57BCA4-CCDA-9848-AFC4-92FDC076D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000" y="559553"/>
            <a:ext cx="4034492" cy="1201738"/>
          </a:xfrm>
          <a:prstGeom prst="rect">
            <a:avLst/>
          </a:prstGeom>
        </p:spPr>
        <p:txBody>
          <a:bodyPr anchor="t" anchorCtr="0"/>
          <a:lstStyle>
            <a:lvl1pPr>
              <a:defRPr lang="en-BE" sz="3600" b="1" kern="1200" spc="-40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99998" y="647992"/>
            <a:ext cx="3600006" cy="3612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7358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99998" y="647992"/>
            <a:ext cx="3600006" cy="3612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648034" y="647992"/>
            <a:ext cx="3600006" cy="3612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1983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99998" y="647992"/>
            <a:ext cx="3600006" cy="3612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648034" y="6479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42BFACC-9939-714A-B23F-4B6AAD99F34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4648034" y="25325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2063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648034" y="6479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42BFACC-9939-714A-B23F-4B6AAD99F34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4648034" y="25325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2CEBC28-88AE-FC4D-9656-C68455871036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899999" y="6479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0095432-DDA1-2749-854E-7A330A78928B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99999" y="25325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0520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t witte band ondera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57BF9A-5CF2-CB44-9B80-3AD06FE2CAE7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0" y="0"/>
            <a:ext cx="9144000" cy="42479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5747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57BF9A-5CF2-CB44-9B80-3AD06FE2CAE7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0" y="0"/>
            <a:ext cx="9144000" cy="5149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6622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84325"/>
            <a:ext cx="5715000" cy="1304925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4000" b="1" kern="1200" cap="all" spc="-65" baseline="0">
                <a:solidFill>
                  <a:schemeClr val="bg1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889251"/>
            <a:ext cx="4419600" cy="143143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2500" kern="1200" cap="all" spc="-45" baseline="0" dirty="0">
                <a:solidFill>
                  <a:schemeClr val="bg1"/>
                </a:solidFill>
                <a:latin typeface="MuseoSans-500"/>
                <a:ea typeface="+mn-ea"/>
                <a:cs typeface="MuseoSans-50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B4E7C-E554-2441-B8F4-C104D41083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11406" y="828180"/>
            <a:ext cx="6350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402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5" y="1479599"/>
            <a:ext cx="7886700" cy="284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217773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1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329854-84EF-7341-BEB5-41B42FB2AF0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9305" y="1479599"/>
            <a:ext cx="7886700" cy="284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728746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2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F32F-8DAF-8F49-98C9-D4A06CD6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C56EB3-6D93-E646-BD91-7D57EF791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305" y="1479198"/>
            <a:ext cx="3858895" cy="28483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EB78353-C063-6F49-8704-A5514324D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6805" y="1479198"/>
            <a:ext cx="3859200" cy="28483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714747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9184-246A-ED42-B71E-62050D9F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78508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7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AE1CC70-F93A-1649-ABE4-D2F9047502EF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905" y="4606285"/>
            <a:ext cx="787400" cy="177800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5B3D296-4ECB-6143-A48C-984C5AC6059C}"/>
              </a:ext>
            </a:extLst>
          </p:cNvPr>
          <p:cNvSpPr txBox="1">
            <a:spLocks/>
          </p:cNvSpPr>
          <p:nvPr userDrawn="1"/>
        </p:nvSpPr>
        <p:spPr>
          <a:xfrm>
            <a:off x="381000" y="4626000"/>
            <a:ext cx="309768" cy="14170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25"/>
              </a:spcBef>
            </a:pPr>
            <a:fld id="{A07A7B7F-DAD4-3B4E-885A-5F1DE5E7B969}" type="slidenum">
              <a:rPr lang="en-BE" sz="900" b="1" i="0" smtClean="0">
                <a:solidFill>
                  <a:schemeClr val="bg1"/>
                </a:solidFill>
                <a:latin typeface="Museo Sans 500" panose="02000000000000000000" pitchFamily="2" charset="77"/>
              </a:rPr>
              <a:pPr marL="12700" algn="r">
                <a:spcBef>
                  <a:spcPts val="25"/>
                </a:spcBef>
              </a:pPr>
              <a:t>‹nr.›</a:t>
            </a:fld>
            <a:endParaRPr lang="en-BE" sz="900" b="1" i="0" dirty="0">
              <a:solidFill>
                <a:schemeClr val="bg1"/>
              </a:solidFill>
              <a:latin typeface="Museo Sans 500" panose="02000000000000000000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611C85-8DD1-244E-8CAF-352802D3B51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936000" y="4500000"/>
            <a:ext cx="673100" cy="279400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3A802F5-F4E5-D24B-A003-1B4C7809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89730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8" r:id="rId2"/>
    <p:sldLayoutId id="2147483679" r:id="rId3"/>
    <p:sldLayoutId id="2147483668" r:id="rId4"/>
    <p:sldLayoutId id="2147483670" r:id="rId5"/>
    <p:sldLayoutId id="2147483672" r:id="rId6"/>
    <p:sldLayoutId id="2147483673" r:id="rId7"/>
    <p:sldLayoutId id="2147483680" r:id="rId8"/>
    <p:sldLayoutId id="2147483681" r:id="rId9"/>
    <p:sldLayoutId id="2147483674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  <p:txStyles>
    <p:titleStyle>
      <a:lvl1pPr marL="12700" marR="5080" algn="l" defTabSz="914400" rtl="0" eaLnBrk="1" latinLnBrk="0" hangingPunct="1">
        <a:lnSpc>
          <a:spcPts val="3600"/>
        </a:lnSpc>
        <a:spcBef>
          <a:spcPts val="820"/>
        </a:spcBef>
        <a:buNone/>
        <a:defRPr lang="en-BE" sz="3600" b="1" kern="1200" spc="-40" dirty="0">
          <a:solidFill>
            <a:srgbClr val="CC0E7D"/>
          </a:solidFill>
          <a:latin typeface="MuseoSans-900"/>
          <a:ea typeface="+mj-ea"/>
          <a:cs typeface="+mn-cs"/>
        </a:defRPr>
      </a:lvl1pPr>
    </p:titleStyle>
    <p:bodyStyle>
      <a:lvl1pPr marL="198755" indent="-186690" algn="l" defTabSz="914400" rtl="0" eaLnBrk="1" latinLnBrk="0" hangingPunct="1">
        <a:lnSpc>
          <a:spcPts val="2620"/>
        </a:lnSpc>
        <a:spcBef>
          <a:spcPts val="100"/>
        </a:spcBef>
        <a:buClr>
          <a:srgbClr val="CC0E7D"/>
        </a:buClr>
        <a:buSzPct val="120000"/>
        <a:buFont typeface="Arial" panose="020B0604020202020204" pitchFamily="34" charset="0"/>
        <a:buChar char="•"/>
        <a:tabLst>
          <a:tab pos="199390" algn="l"/>
        </a:tabLst>
        <a:defRPr lang="en-GB" sz="2200" b="0" i="0" kern="1200" spc="-25" smtClean="0">
          <a:solidFill>
            <a:srgbClr val="231F20"/>
          </a:solidFill>
          <a:latin typeface="Museo Sans 500" panose="02000000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3A4013D-19DE-8E4D-ABA8-3A96A1EFEFF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6350"/>
            <a:ext cx="9144000" cy="514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EEF827-BCEC-CE46-B34E-3BB12911CA0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4606285"/>
            <a:ext cx="787400" cy="177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5B42C3-98FE-BA40-B4B2-9A62CC6C835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36000" y="4500000"/>
            <a:ext cx="673100" cy="279400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5B3D296-4ECB-6143-A48C-984C5AC6059C}"/>
              </a:ext>
            </a:extLst>
          </p:cNvPr>
          <p:cNvSpPr txBox="1">
            <a:spLocks/>
          </p:cNvSpPr>
          <p:nvPr userDrawn="1"/>
        </p:nvSpPr>
        <p:spPr>
          <a:xfrm>
            <a:off x="381000" y="4626000"/>
            <a:ext cx="309768" cy="14170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25"/>
              </a:spcBef>
            </a:pPr>
            <a:fld id="{A07A7B7F-DAD4-3B4E-885A-5F1DE5E7B969}" type="slidenum">
              <a:rPr lang="en-BE" sz="900" b="1" i="0" smtClean="0">
                <a:solidFill>
                  <a:srgbClr val="CC0E7D"/>
                </a:solidFill>
                <a:latin typeface="Museo Sans 500" panose="02000000000000000000" pitchFamily="2" charset="77"/>
              </a:rPr>
              <a:pPr marL="12700" algn="r">
                <a:spcBef>
                  <a:spcPts val="25"/>
                </a:spcBef>
              </a:pPr>
              <a:t>‹nr.›</a:t>
            </a:fld>
            <a:endParaRPr lang="en-BE" sz="900" b="1" i="0" dirty="0">
              <a:solidFill>
                <a:srgbClr val="CC0E7D"/>
              </a:solidFill>
              <a:latin typeface="Museo Sans 500" panose="02000000000000000000" pitchFamily="2" charset="77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3A802F5-F4E5-D24B-A003-1B4C7809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05621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1" r:id="rId2"/>
    <p:sldLayoutId id="2147483690" r:id="rId3"/>
    <p:sldLayoutId id="2147483692" r:id="rId4"/>
    <p:sldLayoutId id="2147483693" r:id="rId5"/>
  </p:sldLayoutIdLst>
  <p:txStyles>
    <p:titleStyle>
      <a:lvl1pPr marL="12700" marR="5080" algn="l" defTabSz="914400" rtl="0" eaLnBrk="1" latinLnBrk="0" hangingPunct="1">
        <a:lnSpc>
          <a:spcPts val="3600"/>
        </a:lnSpc>
        <a:spcBef>
          <a:spcPts val="820"/>
        </a:spcBef>
        <a:buNone/>
        <a:defRPr lang="en-BE" sz="3600" b="1" kern="1200" spc="-40" dirty="0">
          <a:solidFill>
            <a:schemeClr val="bg1"/>
          </a:solidFill>
          <a:latin typeface="MuseoSans-900"/>
          <a:ea typeface="+mj-ea"/>
          <a:cs typeface="+mn-cs"/>
        </a:defRPr>
      </a:lvl1pPr>
    </p:titleStyle>
    <p:bodyStyle>
      <a:lvl1pPr marL="198755" indent="-186690" algn="l" defTabSz="914400" rtl="0" eaLnBrk="1" latinLnBrk="0" hangingPunct="1">
        <a:lnSpc>
          <a:spcPts val="2620"/>
        </a:lnSpc>
        <a:spcBef>
          <a:spcPts val="100"/>
        </a:spcBef>
        <a:buClr>
          <a:schemeClr val="bg1"/>
        </a:buClr>
        <a:buSzPct val="120000"/>
        <a:buFont typeface="Arial" panose="020B0604020202020204" pitchFamily="34" charset="0"/>
        <a:buChar char="•"/>
        <a:tabLst>
          <a:tab pos="199390" algn="l"/>
        </a:tabLst>
        <a:defRPr lang="en-GB" sz="2200" b="0" i="0" kern="1200" spc="-25" smtClean="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400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2222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45B796-1EF7-4A44-9F1C-E01CEE6BD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669925"/>
            <a:ext cx="6705600" cy="2219325"/>
          </a:xfrm>
        </p:spPr>
        <p:txBody>
          <a:bodyPr>
            <a:normAutofit/>
          </a:bodyPr>
          <a:lstStyle/>
          <a:p>
            <a:pPr algn="ctr"/>
            <a:r>
              <a:rPr lang="nl-NL" dirty="0"/>
              <a:t>Urgenties om niet </a:t>
            </a:r>
            <a:r>
              <a:rPr lang="nl-NL" sz="3200" dirty="0"/>
              <a:t>(uit) </a:t>
            </a:r>
            <a:br>
              <a:rPr lang="nl-NL" sz="3200" dirty="0"/>
            </a:br>
            <a:br>
              <a:rPr lang="nl-NL" sz="3200" dirty="0"/>
            </a:br>
            <a:r>
              <a:rPr lang="nl-NL" dirty="0"/>
              <a:t>het  oog te verliezen</a:t>
            </a:r>
            <a:endParaRPr lang="en-BE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A0B05AA-BF7F-D34D-A19E-D58817BD7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346325"/>
            <a:ext cx="6781800" cy="1974356"/>
          </a:xfrm>
        </p:spPr>
        <p:txBody>
          <a:bodyPr/>
          <a:lstStyle/>
          <a:p>
            <a:pPr algn="ctr"/>
            <a:r>
              <a:rPr lang="nl-NL" dirty="0" err="1"/>
              <a:t>Dr</a:t>
            </a:r>
            <a:r>
              <a:rPr lang="nl-NL" dirty="0"/>
              <a:t> Barbara Janssens</a:t>
            </a:r>
          </a:p>
          <a:p>
            <a:pPr algn="ctr"/>
            <a:r>
              <a:rPr lang="nl-NL" sz="1600" dirty="0"/>
              <a:t>16 juni 2026</a:t>
            </a:r>
          </a:p>
          <a:p>
            <a:pPr algn="ctr"/>
            <a:endParaRPr lang="nl-NL" dirty="0"/>
          </a:p>
          <a:p>
            <a:r>
              <a:rPr lang="nl-NL" sz="1800" dirty="0" err="1"/>
              <a:t>Vitaz</a:t>
            </a:r>
            <a:r>
              <a:rPr lang="nl-NL" sz="1800" dirty="0"/>
              <a:t> Sint-Niklaas</a:t>
            </a:r>
          </a:p>
          <a:p>
            <a:r>
              <a:rPr lang="nl-NL" sz="1800" dirty="0" err="1"/>
              <a:t>Vitaz</a:t>
            </a:r>
            <a:r>
              <a:rPr lang="nl-NL" sz="1800" dirty="0"/>
              <a:t> Lokeren</a:t>
            </a:r>
          </a:p>
          <a:p>
            <a:r>
              <a:rPr lang="nl-NL" sz="1800" dirty="0" err="1"/>
              <a:t>Prive</a:t>
            </a:r>
            <a:r>
              <a:rPr lang="nl-NL" sz="1800" dirty="0"/>
              <a:t> Praktijk Hippocrates </a:t>
            </a:r>
            <a:r>
              <a:rPr lang="nl-NL" sz="1800" dirty="0" err="1"/>
              <a:t>sint-niklaas</a:t>
            </a:r>
            <a:endParaRPr lang="en-BE" sz="1800" dirty="0"/>
          </a:p>
        </p:txBody>
      </p:sp>
    </p:spTree>
    <p:extLst>
      <p:ext uri="{BB962C8B-B14F-4D97-AF65-F5344CB8AC3E}">
        <p14:creationId xmlns:p14="http://schemas.microsoft.com/office/powerpoint/2010/main" val="2668409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F04E1-4DB2-508F-FE32-95EE6E387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8E7C14-D2A9-F4CC-53B0-9066EB3E0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052" y="10145"/>
            <a:ext cx="7886700" cy="828675"/>
          </a:xfrm>
        </p:spPr>
        <p:txBody>
          <a:bodyPr/>
          <a:lstStyle/>
          <a:p>
            <a:r>
              <a:rPr lang="nl-BE" dirty="0"/>
              <a:t>Overzicht</a:t>
            </a:r>
            <a:endParaRPr lang="en-B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D2D636-362F-24E8-33DC-BF900710B7F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438400" y="746125"/>
            <a:ext cx="7886700" cy="3886200"/>
          </a:xfrm>
        </p:spPr>
        <p:txBody>
          <a:bodyPr>
            <a:normAutofit/>
          </a:bodyPr>
          <a:lstStyle/>
          <a:p>
            <a:pPr marL="469265" indent="-457200">
              <a:buFont typeface="+mj-lt"/>
              <a:buAutoNum type="arabicPeriod"/>
            </a:pPr>
            <a:r>
              <a:rPr lang="nl-BE" dirty="0"/>
              <a:t>Plots totaal visusverlies</a:t>
            </a:r>
          </a:p>
          <a:p>
            <a:pPr marL="469265" indent="-457200">
              <a:buFont typeface="+mj-lt"/>
              <a:buAutoNum type="arabicPeriod"/>
            </a:pPr>
            <a:r>
              <a:rPr lang="nl-BE" dirty="0"/>
              <a:t>Plots zien van een vlek</a:t>
            </a:r>
          </a:p>
          <a:p>
            <a:pPr marL="469265" indent="-457200">
              <a:buFont typeface="+mj-lt"/>
              <a:buAutoNum type="arabicPeriod"/>
            </a:pPr>
            <a:r>
              <a:rPr lang="nl-BE" dirty="0"/>
              <a:t>Anisocorie</a:t>
            </a:r>
          </a:p>
          <a:p>
            <a:pPr marL="469265" indent="-457200">
              <a:buFont typeface="+mj-lt"/>
              <a:buAutoNum type="arabicPeriod"/>
            </a:pPr>
            <a:r>
              <a:rPr lang="nl-BE" dirty="0"/>
              <a:t>Witte pupil bij het kind</a:t>
            </a:r>
          </a:p>
          <a:p>
            <a:pPr marL="469265" indent="-457200">
              <a:buFont typeface="+mj-lt"/>
              <a:buAutoNum type="arabicPeriod"/>
            </a:pPr>
            <a:r>
              <a:rPr lang="nl-BE" dirty="0"/>
              <a:t>Diplopie</a:t>
            </a:r>
          </a:p>
          <a:p>
            <a:pPr marL="469265" indent="-457200">
              <a:buFont typeface="+mj-lt"/>
              <a:buAutoNum type="arabicPeriod"/>
            </a:pPr>
            <a:r>
              <a:rPr lang="nl-BE" dirty="0"/>
              <a:t>Rood oog met een ‘witte vlek’</a:t>
            </a:r>
          </a:p>
          <a:p>
            <a:pPr marL="469265" indent="-457200">
              <a:buFont typeface="+mj-lt"/>
              <a:buAutoNum type="arabicPeriod"/>
            </a:pPr>
            <a:r>
              <a:rPr lang="nl-BE" dirty="0"/>
              <a:t>Stomp/scherp trauma</a:t>
            </a:r>
          </a:p>
          <a:p>
            <a:pPr marL="469265" indent="-457200">
              <a:buFont typeface="+mj-lt"/>
              <a:buAutoNum type="arabicPeriod"/>
            </a:pPr>
            <a:r>
              <a:rPr lang="nl-BE" dirty="0"/>
              <a:t>Chemische brandwonde</a:t>
            </a:r>
          </a:p>
          <a:p>
            <a:pPr marL="469265" indent="-457200">
              <a:buFont typeface="+mj-lt"/>
              <a:buAutoNum type="arabicPeriod"/>
            </a:pPr>
            <a:r>
              <a:rPr lang="nl-BE" dirty="0"/>
              <a:t>Cellulitis</a:t>
            </a:r>
          </a:p>
          <a:p>
            <a:pPr marL="469265" indent="-457200">
              <a:buFont typeface="+mj-lt"/>
              <a:buAutoNum type="arabicPeriod"/>
            </a:pPr>
            <a:r>
              <a:rPr lang="nl-BE" dirty="0"/>
              <a:t> Herpes</a:t>
            </a:r>
          </a:p>
          <a:p>
            <a:pPr marL="469265" indent="-457200">
              <a:buFont typeface="+mj-lt"/>
              <a:buAutoNum type="arabicPeriod"/>
            </a:pPr>
            <a:r>
              <a:rPr lang="nl-BE" dirty="0"/>
              <a:t> (Myopie-crisis)</a:t>
            </a:r>
          </a:p>
          <a:p>
            <a:pPr marL="469265" indent="-457200">
              <a:buFont typeface="+mj-lt"/>
              <a:buAutoNum type="arabicPeriod"/>
            </a:pPr>
            <a:endParaRPr lang="nl-BE" dirty="0"/>
          </a:p>
          <a:p>
            <a:pPr marL="469265" indent="-457200">
              <a:buFont typeface="+mj-lt"/>
              <a:buAutoNum type="arabicPeriod"/>
            </a:pPr>
            <a:endParaRPr lang="nl-BE" dirty="0"/>
          </a:p>
          <a:p>
            <a:pPr marL="469265" indent="-457200">
              <a:buFont typeface="+mj-lt"/>
              <a:buAutoNum type="arabicPeriod"/>
            </a:pPr>
            <a:endParaRPr lang="nl-BE" dirty="0"/>
          </a:p>
          <a:p>
            <a:pPr marL="469265" indent="-457200">
              <a:buFont typeface="+mj-lt"/>
              <a:buAutoNum type="arabicPeriod"/>
            </a:pPr>
            <a:endParaRPr lang="nl-BE" dirty="0"/>
          </a:p>
          <a:p>
            <a:pPr marL="469265" indent="-457200">
              <a:buFont typeface="+mj-lt"/>
              <a:buAutoNum type="arabicPeriod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22489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9022E-ADB7-4358-A76E-9263B943F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1/ Plots totaal visusverlies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786720-9762-49B2-8012-BEBD6C5AD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5" y="1203325"/>
            <a:ext cx="8249510" cy="193217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Patiënt ziet niets meer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Plots ontstaan (</a:t>
            </a:r>
            <a:r>
              <a:rPr lang="nl-NL" dirty="0" err="1"/>
              <a:t>bijv</a:t>
            </a:r>
            <a:r>
              <a:rPr lang="nl-NL" dirty="0"/>
              <a:t> bij wakker worden), </a:t>
            </a:r>
            <a:r>
              <a:rPr lang="nl-NL" dirty="0" err="1"/>
              <a:t>evt</a:t>
            </a:r>
            <a:r>
              <a:rPr lang="nl-NL" dirty="0"/>
              <a:t> </a:t>
            </a:r>
            <a:r>
              <a:rPr lang="nl-NL" dirty="0" err="1"/>
              <a:t>prodromi</a:t>
            </a:r>
            <a:r>
              <a:rPr lang="nl-NL" dirty="0"/>
              <a:t>: </a:t>
            </a:r>
            <a:r>
              <a:rPr lang="nl-NL" dirty="0" err="1"/>
              <a:t>amaurosis</a:t>
            </a:r>
            <a:r>
              <a:rPr lang="nl-NL" dirty="0"/>
              <a:t> </a:t>
            </a:r>
            <a:r>
              <a:rPr lang="nl-NL" dirty="0" err="1"/>
              <a:t>fugax</a:t>
            </a: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Klinisch onderzoek: per oog:  </a:t>
            </a:r>
          </a:p>
          <a:p>
            <a:pPr marL="842010" lvl="1" indent="-342900"/>
            <a:r>
              <a:rPr lang="nl-NL" dirty="0"/>
              <a:t>visus (visustest nog mogelijk?; vingers tellen, handbewegingen,  lichtperceptie?)</a:t>
            </a:r>
          </a:p>
          <a:p>
            <a:pPr marL="842010" lvl="1" indent="-342900"/>
            <a:r>
              <a:rPr lang="nl-NL" dirty="0"/>
              <a:t>Relatief Afferent Pupil Defect (niet bij bilaterale pathologie!)</a:t>
            </a:r>
          </a:p>
          <a:p>
            <a:pPr marL="12065" indent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71296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A6E6D-7C5E-3BDB-9E86-AB04252C3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1B0F3A-B1DF-E1D1-5109-E1630290B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80950"/>
            <a:ext cx="8249510" cy="28444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>
                <a:latin typeface="Museo Sans 500"/>
              </a:rPr>
              <a:t>Hoofdpijn?, asthenie/vermagering?, kauwclaudicatio?, gordelpijn?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Leeftijd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Cardiovasculaire risicofactoren</a:t>
            </a:r>
            <a:endParaRPr lang="nl-B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F3BFAB7-3146-295B-06B8-D6B8D2B81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90830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8BD1D76B-BA52-4205-E0CB-A10810AC8AD1}"/>
              </a:ext>
            </a:extLst>
          </p:cNvPr>
          <p:cNvSpPr txBox="1"/>
          <p:nvPr/>
        </p:nvSpPr>
        <p:spPr>
          <a:xfrm rot="5400000">
            <a:off x="7928401" y="2159426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>
                <a:solidFill>
                  <a:schemeClr val="bg1"/>
                </a:solidFill>
              </a:rPr>
              <a:t>CASUS</a:t>
            </a:r>
            <a:endParaRPr lang="nl-BE" sz="4800" dirty="0">
              <a:solidFill>
                <a:schemeClr val="bg1"/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A43DF22-FB94-F9ED-5004-F249D719D5A1}"/>
              </a:ext>
            </a:extLst>
          </p:cNvPr>
          <p:cNvSpPr txBox="1"/>
          <p:nvPr/>
        </p:nvSpPr>
        <p:spPr>
          <a:xfrm>
            <a:off x="817504" y="496711"/>
            <a:ext cx="7191968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nl-NL" dirty="0">
                <a:ea typeface="Calibri" panose="020F0502020204030204"/>
                <a:cs typeface="Calibri" panose="020F0502020204030204"/>
              </a:rPr>
              <a:t>Dame 86 jaar</a:t>
            </a:r>
          </a:p>
          <a:p>
            <a:pPr marL="285750" indent="-285750">
              <a:buFont typeface="Arial"/>
              <a:buChar char="•"/>
            </a:pPr>
            <a:r>
              <a:rPr lang="nl-NL" dirty="0">
                <a:ea typeface="Calibri" panose="020F0502020204030204"/>
                <a:cs typeface="Calibri" panose="020F0502020204030204"/>
              </a:rPr>
              <a:t>In 2017 plotse blindheid linker oog</a:t>
            </a:r>
          </a:p>
          <a:p>
            <a:pPr marL="285750" indent="-285750">
              <a:buFont typeface="Arial"/>
              <a:buChar char="•"/>
            </a:pPr>
            <a:r>
              <a:rPr lang="nl-NL" dirty="0">
                <a:ea typeface="Calibri" panose="020F0502020204030204"/>
                <a:cs typeface="Calibri" panose="020F0502020204030204"/>
              </a:rPr>
              <a:t>Sinds 6-tal dagen klachten van 'verminderd zien'</a:t>
            </a:r>
          </a:p>
          <a:p>
            <a:pPr marL="285750" indent="-285750">
              <a:buFont typeface="Arial"/>
              <a:buChar char="•"/>
            </a:pPr>
            <a:r>
              <a:rPr lang="nl-NL" i="1" dirty="0">
                <a:ea typeface="Calibri" panose="020F0502020204030204"/>
                <a:cs typeface="Calibri" panose="020F0502020204030204"/>
              </a:rPr>
              <a:t>Ziet personen die er niet zijn en bloemfiguren, weet dat het niet echt is, maar wel verwarrend</a:t>
            </a:r>
          </a:p>
          <a:p>
            <a:pPr marL="285750" indent="-285750">
              <a:buFont typeface="Arial"/>
              <a:buChar char="•"/>
            </a:pPr>
            <a:r>
              <a:rPr lang="nl-NL" dirty="0">
                <a:ea typeface="Calibri" panose="020F0502020204030204"/>
                <a:cs typeface="Calibri" panose="020F0502020204030204"/>
              </a:rPr>
              <a:t>Loopt tegen dingen aan</a:t>
            </a:r>
          </a:p>
          <a:p>
            <a:pPr marL="285750" indent="-285750">
              <a:buFont typeface="Arial"/>
              <a:buChar char="•"/>
            </a:pPr>
            <a:r>
              <a:rPr lang="nl-NL" dirty="0">
                <a:ea typeface="Calibri" panose="020F0502020204030204"/>
                <a:cs typeface="Calibri" panose="020F0502020204030204"/>
              </a:rPr>
              <a:t>Oftalmologisch onderzoek:</a:t>
            </a:r>
          </a:p>
          <a:p>
            <a:pPr marL="742950" lvl="1" indent="-285750">
              <a:buFont typeface="Courier New"/>
              <a:buChar char="o"/>
            </a:pPr>
            <a:r>
              <a:rPr lang="nl-NL" dirty="0">
                <a:ea typeface="Calibri" panose="020F0502020204030204"/>
                <a:cs typeface="Calibri" panose="020F0502020204030204"/>
              </a:rPr>
              <a:t>Visus OS gekend handbewegingen; OD handbewegingen (was vorige jaar nog 6/10)</a:t>
            </a:r>
          </a:p>
          <a:p>
            <a:pPr marL="742950" lvl="1" indent="-285750">
              <a:buFont typeface="Courier New"/>
              <a:buChar char="o"/>
            </a:pPr>
            <a:r>
              <a:rPr lang="nl-NL" dirty="0">
                <a:ea typeface="Calibri" panose="020F0502020204030204"/>
                <a:cs typeface="Calibri" panose="020F0502020204030204"/>
              </a:rPr>
              <a:t>Oogfundus: </a:t>
            </a:r>
          </a:p>
          <a:p>
            <a:pPr marL="285750" indent="-285750">
              <a:buFont typeface="Arial"/>
              <a:buChar char="•"/>
            </a:pPr>
            <a:endParaRPr lang="nl-NL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12755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B65DA-CE60-735A-9DA0-A501179BD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3FC91A5-0B9E-F463-6F55-0C33C20C7900}"/>
              </a:ext>
            </a:extLst>
          </p:cNvPr>
          <p:cNvSpPr txBox="1"/>
          <p:nvPr/>
        </p:nvSpPr>
        <p:spPr>
          <a:xfrm rot="5400000">
            <a:off x="7928401" y="2159426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>
                <a:solidFill>
                  <a:schemeClr val="bg1"/>
                </a:solidFill>
              </a:rPr>
              <a:t>CASUS</a:t>
            </a:r>
            <a:endParaRPr lang="nl-BE" sz="4800" dirty="0">
              <a:solidFill>
                <a:schemeClr val="bg1"/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342E9DA-7EF0-8803-0F74-E6786D0E7F46}"/>
              </a:ext>
            </a:extLst>
          </p:cNvPr>
          <p:cNvSpPr txBox="1"/>
          <p:nvPr/>
        </p:nvSpPr>
        <p:spPr>
          <a:xfrm>
            <a:off x="817504" y="496711"/>
            <a:ext cx="7191968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nl-NL" i="1" dirty="0">
                <a:ea typeface="Calibri" panose="020F0502020204030204"/>
                <a:cs typeface="Calibri" panose="020F0502020204030204"/>
              </a:rPr>
              <a:t>Ziet personen/dieren die er niet zijn en bloemfiguren, weet dat het niet echt is, maar wel verwarrend</a:t>
            </a:r>
          </a:p>
          <a:p>
            <a:pPr marL="742950" lvl="1" indent="-285750">
              <a:buFont typeface="Courier New"/>
              <a:buChar char="o"/>
            </a:pPr>
            <a:r>
              <a:rPr lang="nl-NL" dirty="0">
                <a:ea typeface="Calibri" panose="020F0502020204030204"/>
                <a:cs typeface="Calibri" panose="020F0502020204030204"/>
              </a:rPr>
              <a:t>= </a:t>
            </a:r>
            <a:r>
              <a:rPr lang="nl-NL" dirty="0">
                <a:highlight>
                  <a:srgbClr val="CFD5EA"/>
                </a:highlight>
                <a:ea typeface="Calibri" panose="020F0502020204030204"/>
                <a:cs typeface="Calibri" panose="020F0502020204030204"/>
              </a:rPr>
              <a:t>Charles Bonnet Syndroom</a:t>
            </a:r>
          </a:p>
          <a:p>
            <a:pPr marL="1200150" lvl="2" indent="-285750">
              <a:buFont typeface="Wingdings"/>
              <a:buChar char="§"/>
            </a:pPr>
            <a:r>
              <a:rPr lang="nl-NL" dirty="0">
                <a:ea typeface="Calibri" panose="020F0502020204030204"/>
                <a:cs typeface="Calibri" panose="020F0502020204030204"/>
              </a:rPr>
              <a:t>Visuele hallucinaties die optreden bij (plots) visusverlies</a:t>
            </a:r>
          </a:p>
          <a:p>
            <a:pPr marL="1200150" lvl="2" indent="-285750">
              <a:buFont typeface="Wingdings"/>
              <a:buChar char="§"/>
            </a:pPr>
            <a:r>
              <a:rPr lang="nl-NL" dirty="0">
                <a:ea typeface="Calibri" panose="020F0502020204030204"/>
                <a:cs typeface="Calibri" panose="020F0502020204030204"/>
              </a:rPr>
              <a:t>Patiënt weet dat wat hij/zij ziet niet echt is, maar de hallucinaties kunnen wel heel levendig en beangstigend zijn</a:t>
            </a:r>
          </a:p>
          <a:p>
            <a:pPr marL="1200150" lvl="2" indent="-285750">
              <a:buFont typeface="Wingdings"/>
              <a:buChar char="§"/>
            </a:pPr>
            <a:r>
              <a:rPr lang="nl-NL" dirty="0">
                <a:ea typeface="Calibri" panose="020F0502020204030204"/>
                <a:cs typeface="Calibri" panose="020F0502020204030204"/>
              </a:rPr>
              <a:t>Vernoemd naar Charles Bonnet, syndroom beschreven in 1769 bij zijn grootvader</a:t>
            </a:r>
          </a:p>
          <a:p>
            <a:pPr marL="1200150" lvl="2" indent="-285750">
              <a:buFont typeface="Wingdings"/>
              <a:buChar char="§"/>
            </a:pPr>
            <a:r>
              <a:rPr lang="nl-NL" dirty="0">
                <a:ea typeface="Calibri" panose="020F0502020204030204"/>
                <a:cs typeface="Calibri" panose="020F0502020204030204"/>
              </a:rPr>
              <a:t>oorzaak = </a:t>
            </a:r>
            <a:r>
              <a:rPr lang="nl-NL" dirty="0" err="1">
                <a:ea typeface="Calibri" panose="020F0502020204030204"/>
                <a:cs typeface="Calibri" panose="020F0502020204030204"/>
              </a:rPr>
              <a:t>sensore</a:t>
            </a:r>
            <a:r>
              <a:rPr lang="nl-NL" dirty="0">
                <a:ea typeface="Calibri" panose="020F0502020204030204"/>
                <a:cs typeface="Calibri" panose="020F0502020204030204"/>
              </a:rPr>
              <a:t> deprivatie</a:t>
            </a:r>
          </a:p>
          <a:p>
            <a:pPr marL="285750" indent="-285750">
              <a:buFont typeface="Arial"/>
              <a:buChar char="•"/>
            </a:pPr>
            <a:endParaRPr lang="nl-NL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14608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A66C6-4E3E-0E0E-096F-A3CBEA3C5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A8EE5C-DDCF-53B5-7B68-6065871B25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3893D89-A0A4-A859-E0DF-26438B86EC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885E664C-0DBB-A329-F5D4-8B30CBB58284}"/>
              </a:ext>
            </a:extLst>
          </p:cNvPr>
          <p:cNvSpPr txBox="1"/>
          <p:nvPr/>
        </p:nvSpPr>
        <p:spPr>
          <a:xfrm rot="5400000">
            <a:off x="7928401" y="2159426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>
                <a:solidFill>
                  <a:schemeClr val="bg1"/>
                </a:solidFill>
              </a:rPr>
              <a:t>CASUS</a:t>
            </a:r>
            <a:endParaRPr lang="nl-BE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060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FD7C0-FB22-9440-85C1-2D02FC2B8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1.1. Anterieure ischemische opticus neuropathie (AION)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F2C07-4363-BE47-A219-DD76B0A86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79599"/>
            <a:ext cx="7886700" cy="3152726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354965" indent="-342900" fontAlgn="base">
              <a:buFont typeface="Arial" panose="020B0604020202020204" pitchFamily="34" charset="0"/>
              <a:buChar char="•"/>
            </a:pPr>
            <a:r>
              <a:rPr lang="en-US" dirty="0" err="1"/>
              <a:t>Arteritische</a:t>
            </a:r>
            <a:r>
              <a:rPr lang="en-US" dirty="0"/>
              <a:t> </a:t>
            </a:r>
            <a:r>
              <a:rPr lang="en-US" dirty="0" err="1"/>
              <a:t>vorm</a:t>
            </a:r>
            <a:r>
              <a:rPr lang="en-US" dirty="0"/>
              <a:t>​ = </a:t>
            </a:r>
            <a:r>
              <a:rPr lang="en-US" dirty="0">
                <a:highlight>
                  <a:srgbClr val="CFD5EA"/>
                </a:highlight>
              </a:rPr>
              <a:t>AAION</a:t>
            </a:r>
          </a:p>
          <a:p>
            <a:pPr marL="842010" lvl="1" indent="-342900" fontAlgn="base"/>
            <a:r>
              <a:rPr lang="en-US" dirty="0"/>
              <a:t>Labo: CRP ↑, </a:t>
            </a:r>
            <a:r>
              <a:rPr lang="en-US" dirty="0" err="1"/>
              <a:t>sedimentatie</a:t>
            </a:r>
            <a:r>
              <a:rPr lang="en-US" dirty="0"/>
              <a:t> ↑, (</a:t>
            </a:r>
            <a:r>
              <a:rPr lang="en-US" dirty="0" err="1"/>
              <a:t>trombocytose</a:t>
            </a:r>
            <a:r>
              <a:rPr lang="en-US" dirty="0"/>
              <a:t>)​</a:t>
            </a:r>
          </a:p>
          <a:p>
            <a:pPr marL="842010" lvl="1" indent="-342900" fontAlgn="base"/>
            <a:r>
              <a:rPr lang="en-US" dirty="0" err="1"/>
              <a:t>Vermagering</a:t>
            </a:r>
            <a:r>
              <a:rPr lang="en-US" dirty="0"/>
              <a:t>/</a:t>
            </a:r>
            <a:r>
              <a:rPr lang="en-US" dirty="0" err="1"/>
              <a:t>astenie</a:t>
            </a:r>
            <a:r>
              <a:rPr lang="en-US" dirty="0"/>
              <a:t>, </a:t>
            </a:r>
            <a:r>
              <a:rPr lang="en-US" dirty="0" err="1"/>
              <a:t>hoofdpijn</a:t>
            </a:r>
            <a:r>
              <a:rPr lang="en-US" dirty="0"/>
              <a:t>, </a:t>
            </a:r>
            <a:r>
              <a:rPr lang="en-US" dirty="0" err="1"/>
              <a:t>kauwclaudicatio</a:t>
            </a:r>
            <a:r>
              <a:rPr lang="en-US" dirty="0"/>
              <a:t>, ​</a:t>
            </a:r>
            <a:r>
              <a:rPr lang="en-US" dirty="0" err="1"/>
              <a:t>gordelpijn</a:t>
            </a:r>
            <a:endParaRPr lang="en-US" dirty="0"/>
          </a:p>
          <a:p>
            <a:pPr marL="842010" lvl="1" indent="-342900" fontAlgn="base"/>
            <a:r>
              <a:rPr lang="en-US" dirty="0" err="1"/>
              <a:t>Leeftijd</a:t>
            </a:r>
            <a:r>
              <a:rPr lang="en-US" dirty="0"/>
              <a:t> &gt; 50 </a:t>
            </a:r>
            <a:r>
              <a:rPr lang="en-US" dirty="0" err="1"/>
              <a:t>jaar</a:t>
            </a:r>
            <a:endParaRPr lang="en-US" dirty="0"/>
          </a:p>
          <a:p>
            <a:pPr marL="842010" lvl="1" indent="-342900" fontAlgn="base"/>
            <a:r>
              <a:rPr lang="en-US" dirty="0" err="1"/>
              <a:t>Biopsie</a:t>
            </a:r>
            <a:r>
              <a:rPr lang="en-US" dirty="0"/>
              <a:t> A. temporalis</a:t>
            </a:r>
          </a:p>
          <a:p>
            <a:pPr marL="842010" lvl="1" indent="-342900" fontAlgn="base"/>
            <a:r>
              <a:rPr lang="en-US" dirty="0"/>
              <a:t>R/ Asap </a:t>
            </a:r>
            <a:r>
              <a:rPr lang="en-US" dirty="0" err="1"/>
              <a:t>starten</a:t>
            </a:r>
            <a:r>
              <a:rPr lang="en-US" dirty="0"/>
              <a:t> IV solumedrol 1g 3d, </a:t>
            </a:r>
            <a:r>
              <a:rPr lang="en-US" dirty="0" err="1"/>
              <a:t>nadien</a:t>
            </a:r>
            <a:r>
              <a:rPr lang="en-US" dirty="0"/>
              <a:t> per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traag</a:t>
            </a:r>
            <a:r>
              <a:rPr lang="en-US" dirty="0"/>
              <a:t> </a:t>
            </a:r>
            <a:r>
              <a:rPr lang="en-US" dirty="0" err="1"/>
              <a:t>afbouwen</a:t>
            </a:r>
            <a:r>
              <a:rPr lang="en-US" dirty="0"/>
              <a:t> (</a:t>
            </a:r>
            <a:r>
              <a:rPr lang="en-US" dirty="0" err="1"/>
              <a:t>reumatoloog</a:t>
            </a:r>
            <a:r>
              <a:rPr lang="en-US" dirty="0"/>
              <a:t>)</a:t>
            </a:r>
          </a:p>
          <a:p>
            <a:pPr marL="354965" indent="-342900" fontAlgn="base">
              <a:buFont typeface="Arial" panose="020B0604020202020204" pitchFamily="34" charset="0"/>
              <a:buChar char="•"/>
            </a:pPr>
            <a:r>
              <a:rPr lang="en-US" dirty="0" err="1"/>
              <a:t>Niet-arteritische</a:t>
            </a:r>
            <a:r>
              <a:rPr lang="en-US" dirty="0"/>
              <a:t> </a:t>
            </a:r>
            <a:r>
              <a:rPr lang="en-US" dirty="0" err="1"/>
              <a:t>vorm</a:t>
            </a:r>
            <a:r>
              <a:rPr lang="en-US" dirty="0"/>
              <a:t> = </a:t>
            </a:r>
            <a:r>
              <a:rPr lang="en-US" dirty="0">
                <a:highlight>
                  <a:srgbClr val="CFD5EA"/>
                </a:highlight>
              </a:rPr>
              <a:t>NAION</a:t>
            </a:r>
          </a:p>
          <a:p>
            <a:pPr marL="842010" lvl="1" indent="-342900" fontAlgn="base"/>
            <a:r>
              <a:rPr lang="en-US" dirty="0"/>
              <a:t>Labo: CRP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sedimentatie</a:t>
            </a:r>
            <a:r>
              <a:rPr lang="en-US" dirty="0"/>
              <a:t> </a:t>
            </a:r>
            <a:r>
              <a:rPr lang="en-US" dirty="0" err="1"/>
              <a:t>normaal</a:t>
            </a:r>
            <a:endParaRPr lang="en-US" dirty="0"/>
          </a:p>
          <a:p>
            <a:pPr marL="842010" lvl="1" indent="-342900" fontAlgn="base"/>
            <a:r>
              <a:rPr lang="en-US" dirty="0" err="1"/>
              <a:t>Vasculaire</a:t>
            </a:r>
            <a:r>
              <a:rPr lang="en-US" dirty="0"/>
              <a:t> </a:t>
            </a:r>
            <a:r>
              <a:rPr lang="en-US" dirty="0" err="1"/>
              <a:t>insufficiëntie</a:t>
            </a:r>
            <a:r>
              <a:rPr lang="en-US" dirty="0"/>
              <a:t> van de </a:t>
            </a:r>
            <a:r>
              <a:rPr lang="en-US" dirty="0" err="1"/>
              <a:t>papil</a:t>
            </a:r>
            <a:r>
              <a:rPr lang="en-US" dirty="0"/>
              <a:t> =&gt; </a:t>
            </a:r>
            <a:r>
              <a:rPr lang="en-US" dirty="0" err="1"/>
              <a:t>papiloedeem</a:t>
            </a:r>
            <a:r>
              <a:rPr lang="en-US" dirty="0"/>
              <a:t> =&gt; </a:t>
            </a:r>
            <a:r>
              <a:rPr lang="en-US" dirty="0" err="1"/>
              <a:t>compartiment</a:t>
            </a:r>
            <a:r>
              <a:rPr lang="en-US" dirty="0"/>
              <a:t> </a:t>
            </a:r>
            <a:r>
              <a:rPr lang="en-US" dirty="0" err="1"/>
              <a:t>syndroom</a:t>
            </a:r>
            <a:r>
              <a:rPr lang="en-US" dirty="0"/>
              <a:t> </a:t>
            </a:r>
            <a:r>
              <a:rPr lang="en-US" dirty="0" err="1"/>
              <a:t>thv</a:t>
            </a:r>
            <a:r>
              <a:rPr lang="en-US" dirty="0"/>
              <a:t> </a:t>
            </a:r>
            <a:r>
              <a:rPr lang="en-US" dirty="0" err="1"/>
              <a:t>papil</a:t>
            </a:r>
            <a:endParaRPr lang="en-US" dirty="0"/>
          </a:p>
          <a:p>
            <a:pPr marL="842010" lvl="1" indent="-342900" fontAlgn="base"/>
            <a:r>
              <a:rPr lang="az-Cyrl-AZ" dirty="0">
                <a:latin typeface="Sabon Next LT"/>
                <a:cs typeface="Sabon Next LT"/>
              </a:rPr>
              <a:t>Ф</a:t>
            </a:r>
            <a:r>
              <a:rPr lang="nl-NL" dirty="0">
                <a:latin typeface="Sabon Next LT"/>
                <a:cs typeface="Sabon Next LT"/>
              </a:rPr>
              <a:t> </a:t>
            </a:r>
            <a:r>
              <a:rPr lang="en-US" err="1">
                <a:latin typeface="Museo Sans 500"/>
              </a:rPr>
              <a:t>Cardiovasculaire</a:t>
            </a:r>
            <a:r>
              <a:rPr lang="en-US" dirty="0">
                <a:latin typeface="Museo Sans 500"/>
              </a:rPr>
              <a:t> </a:t>
            </a:r>
            <a:r>
              <a:rPr lang="en-US" err="1">
                <a:latin typeface="Museo Sans 500"/>
              </a:rPr>
              <a:t>risicofactoren</a:t>
            </a:r>
            <a:r>
              <a:rPr lang="en-US" dirty="0">
                <a:latin typeface="Museo Sans 500"/>
              </a:rPr>
              <a:t>, OSAS, </a:t>
            </a:r>
            <a:r>
              <a:rPr lang="en-US" err="1">
                <a:latin typeface="Museo Sans 500"/>
              </a:rPr>
              <a:t>medicatie</a:t>
            </a:r>
            <a:r>
              <a:rPr lang="en-US" dirty="0">
                <a:latin typeface="Museo Sans 500"/>
              </a:rPr>
              <a:t>, crowded ‘optic disc’, </a:t>
            </a:r>
            <a:r>
              <a:rPr lang="en-US" err="1">
                <a:latin typeface="Museo Sans 500"/>
              </a:rPr>
              <a:t>nachtelijke</a:t>
            </a:r>
            <a:r>
              <a:rPr lang="en-US" dirty="0">
                <a:latin typeface="Museo Sans 500"/>
              </a:rPr>
              <a:t> </a:t>
            </a:r>
            <a:r>
              <a:rPr lang="en-US">
                <a:latin typeface="Museo Sans 500"/>
              </a:rPr>
              <a:t>hypotensie, </a:t>
            </a:r>
            <a:r>
              <a:rPr lang="en-US" err="1">
                <a:latin typeface="Museo Sans 500"/>
              </a:rPr>
              <a:t>papildrusen</a:t>
            </a:r>
            <a:endParaRPr lang="en-US">
              <a:latin typeface="Museo Sans 500"/>
            </a:endParaRPr>
          </a:p>
          <a:p>
            <a:pPr marL="842010" lvl="1" indent="-342900" fontAlgn="base"/>
            <a:r>
              <a:rPr lang="en-US" dirty="0"/>
              <a:t>R/ ? </a:t>
            </a:r>
            <a:r>
              <a:rPr lang="en-US" dirty="0" err="1"/>
              <a:t>Steroiden</a:t>
            </a:r>
            <a:r>
              <a:rPr lang="en-US" dirty="0"/>
              <a:t>?</a:t>
            </a:r>
          </a:p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924338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61E3FB-765C-9502-FF47-F5FAF145E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70F788B-E1EE-4F73-8FB1-61C74E433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4284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E6EE3-0473-B010-1706-56C2C8EBA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AB7BD-E377-D459-F60A-7FFD1A26D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1.2. Occlusie A. </a:t>
            </a:r>
            <a:r>
              <a:rPr lang="nl-NL" sz="3200" dirty="0" err="1"/>
              <a:t>centralis</a:t>
            </a:r>
            <a:r>
              <a:rPr lang="nl-NL" sz="3200" dirty="0"/>
              <a:t> retinae</a:t>
            </a:r>
            <a:endParaRPr lang="en-BE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1AC36-DD89-2E3D-F551-11210687F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42010" lvl="1" indent="-342900"/>
            <a:r>
              <a:rPr lang="nl-NL" dirty="0"/>
              <a:t>Snelle verwijzing oogarts met correcte diagnose = snellere verwijzing naar neuroloog voor uitwerking </a:t>
            </a:r>
            <a:r>
              <a:rPr lang="nl-NL" dirty="0" err="1"/>
              <a:t>stroke</a:t>
            </a:r>
            <a:r>
              <a:rPr lang="nl-NL" dirty="0"/>
              <a:t>, </a:t>
            </a:r>
            <a:r>
              <a:rPr lang="nl-NL" dirty="0" err="1"/>
              <a:t>cfr</a:t>
            </a:r>
            <a:r>
              <a:rPr lang="nl-NL" dirty="0"/>
              <a:t> eerste dagen na retinale trombose verhoogd risico op CVA</a:t>
            </a:r>
          </a:p>
          <a:p>
            <a:pPr marL="842010" lvl="1" indent="-342900"/>
            <a:r>
              <a:rPr lang="nl-NL" dirty="0"/>
              <a:t>DD arteritis temporalis</a:t>
            </a:r>
          </a:p>
          <a:p>
            <a:pPr marL="842010" lvl="1" indent="-342900"/>
            <a:r>
              <a:rPr lang="nl-NL" dirty="0"/>
              <a:t>R/ bloedverdunner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053338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E2D7E0-14AE-00B4-8D51-F6B1C3D9D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E7DBC89-E58A-4217-F6BC-04BE3BBF4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09242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E68B3-C403-7973-C1E3-4CCAF7004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2989D-0505-7FB4-7C2C-1B95BEE92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1.3. Neuritis Optica</a:t>
            </a:r>
            <a:endParaRPr lang="en-BE" sz="3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A024D1-A74C-DB72-CE1E-9C04F238FB17}"/>
              </a:ext>
            </a:extLst>
          </p:cNvPr>
          <p:cNvSpPr txBox="1">
            <a:spLocks/>
          </p:cNvSpPr>
          <p:nvPr/>
        </p:nvSpPr>
        <p:spPr>
          <a:xfrm>
            <a:off x="685800" y="1269999"/>
            <a:ext cx="7886700" cy="284792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198755" indent="-186690" algn="l" defTabSz="914400" rtl="0" eaLnBrk="1" latinLnBrk="0" hangingPunct="1">
              <a:lnSpc>
                <a:spcPts val="2620"/>
              </a:lnSpc>
              <a:spcBef>
                <a:spcPts val="100"/>
              </a:spcBef>
              <a:buClr>
                <a:srgbClr val="CC0E7D"/>
              </a:buClr>
              <a:buSzPct val="120000"/>
              <a:buFontTx/>
              <a:buNone/>
              <a:tabLst>
                <a:tab pos="199390" algn="l"/>
              </a:tabLst>
              <a:defRPr lang="en-GB" sz="2200" b="0" i="0" kern="1200" spc="-25">
                <a:solidFill>
                  <a:srgbClr val="231F20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Jongere populatie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Pijnlijke </a:t>
            </a:r>
            <a:r>
              <a:rPr lang="nl-NL" dirty="0" err="1"/>
              <a:t>oogvolgbewegingen</a:t>
            </a: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Uni- of bilateraal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Snelle verwijzing =</a:t>
            </a:r>
          </a:p>
          <a:p>
            <a:pPr marL="842010" lvl="1" indent="-342900"/>
            <a:r>
              <a:rPr lang="nl-NL" dirty="0"/>
              <a:t>Snellere DD tussen MS, Neuromyelitis Optica spectrum, MOGAD, infectieus</a:t>
            </a:r>
          </a:p>
          <a:p>
            <a:pPr marL="842010" lvl="1" indent="-342900"/>
            <a:r>
              <a:rPr lang="nl-NL" dirty="0"/>
              <a:t>Snellere accurate behandeling </a:t>
            </a:r>
          </a:p>
          <a:p>
            <a:pPr marL="1299210" lvl="2" indent="-342900"/>
            <a:r>
              <a:rPr lang="nl-NL" dirty="0"/>
              <a:t>NO bij MS R/ IV steroïden = sneller visueel herstel (maar finaal geen betere visuele </a:t>
            </a:r>
            <a:r>
              <a:rPr lang="nl-NL" dirty="0" err="1"/>
              <a:t>outcome</a:t>
            </a:r>
            <a:r>
              <a:rPr lang="nl-NL" dirty="0"/>
              <a:t>)</a:t>
            </a:r>
          </a:p>
          <a:p>
            <a:pPr marL="1299210" lvl="2" indent="-342900"/>
            <a:r>
              <a:rPr lang="nl-NL" dirty="0"/>
              <a:t>NO bij NMO R/ IV steroïden = sneller visueel herstel + betere prognose</a:t>
            </a:r>
          </a:p>
          <a:p>
            <a:pPr marL="1299210" lvl="2" indent="-342900"/>
            <a:r>
              <a:rPr lang="nl-NL" dirty="0"/>
              <a:t>NO bij MOGAD R/ IV steroïden 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368379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999DA-04E0-1D30-FB14-4687CB61C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8C913-C800-4FC0-1517-5CDC3CAEE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Plots totaal visusverlies: conclusie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BDFAC5-E52E-9A2E-61AB-AD95FFB33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5" y="1203325"/>
            <a:ext cx="8249510" cy="19321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BE" dirty="0"/>
              <a:t>Altijd </a:t>
            </a:r>
            <a:r>
              <a:rPr lang="nl-BE" dirty="0" err="1"/>
              <a:t>asap</a:t>
            </a:r>
            <a:r>
              <a:rPr lang="nl-BE" dirty="0"/>
              <a:t> naar oogarts verwijzen</a:t>
            </a:r>
          </a:p>
        </p:txBody>
      </p:sp>
    </p:spTree>
    <p:extLst>
      <p:ext uri="{BB962C8B-B14F-4D97-AF65-F5344CB8AC3E}">
        <p14:creationId xmlns:p14="http://schemas.microsoft.com/office/powerpoint/2010/main" val="2664112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E40AF-E67D-E5B9-0CAD-AA041B60F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5C8A4E-6584-6A8C-CDCA-330A37C31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366504-CD89-0668-63AE-792B3EA123A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1880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74004-C019-41FD-C6E2-2A6C8AD99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093AEC-18FE-958A-98D1-C79622BC7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2/ Plots zien van een vlek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C36205-2FF5-FC80-ABF6-E5E12F284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80950"/>
            <a:ext cx="8249510" cy="2844415"/>
          </a:xfrm>
        </p:spPr>
        <p:txBody>
          <a:bodyPr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CC0E7D"/>
                </a:solidFill>
              </a:rPr>
              <a:t>2.1.</a:t>
            </a:r>
            <a:r>
              <a:rPr lang="nl-NL" dirty="0"/>
              <a:t>Beweegt de vlek?</a:t>
            </a:r>
          </a:p>
          <a:p>
            <a:pPr marL="842010" lvl="1" indent="-342900"/>
            <a:r>
              <a:rPr lang="nl-NL" dirty="0"/>
              <a:t>Als patiënt opzij kijkt en daarna rechtdoor: zweeft/drijft de vlek achterna?</a:t>
            </a:r>
          </a:p>
          <a:p>
            <a:pPr marL="842010" lvl="1" indent="-342900"/>
            <a:r>
              <a:rPr lang="nl-NL" dirty="0"/>
              <a:t>=&gt; </a:t>
            </a:r>
            <a:r>
              <a:rPr lang="nl-NL" b="1" dirty="0" err="1"/>
              <a:t>floater</a:t>
            </a: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CC0E7D"/>
                </a:solidFill>
              </a:rPr>
              <a:t>2.2.</a:t>
            </a:r>
            <a:r>
              <a:rPr lang="nl-NL" dirty="0"/>
              <a:t>Zit de vlek op een vaste plaats?</a:t>
            </a:r>
          </a:p>
          <a:p>
            <a:pPr marL="842010" lvl="1" indent="-342900"/>
            <a:r>
              <a:rPr lang="nl-NL" dirty="0"/>
              <a:t>Vlek zit altijd op dezelfde plaats </a:t>
            </a:r>
            <a:r>
              <a:rPr lang="nl-NL" dirty="0" err="1"/>
              <a:t>tov</a:t>
            </a:r>
            <a:r>
              <a:rPr lang="nl-NL" dirty="0"/>
              <a:t> fixatiepunt</a:t>
            </a:r>
          </a:p>
          <a:p>
            <a:pPr marL="842010" lvl="1" indent="-342900"/>
            <a:r>
              <a:rPr lang="nl-NL" dirty="0"/>
              <a:t>=&gt; </a:t>
            </a:r>
            <a:r>
              <a:rPr lang="nl-NL" b="1" dirty="0" err="1"/>
              <a:t>maculopathie</a:t>
            </a:r>
            <a:r>
              <a:rPr lang="nl-NL" b="1" dirty="0"/>
              <a:t>; netvliesloslating; neuritis optica; retinale takocclusie</a:t>
            </a:r>
            <a:endParaRPr lang="nl-BE" b="1" dirty="0"/>
          </a:p>
        </p:txBody>
      </p:sp>
    </p:spTree>
    <p:extLst>
      <p:ext uri="{BB962C8B-B14F-4D97-AF65-F5344CB8AC3E}">
        <p14:creationId xmlns:p14="http://schemas.microsoft.com/office/powerpoint/2010/main" val="4199951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5A766-594E-7C6A-F48E-AF2188C27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C22BD-4EFA-D9EF-FB5A-5F52F25F8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2.1. </a:t>
            </a:r>
            <a:r>
              <a:rPr lang="nl-NL" dirty="0" err="1"/>
              <a:t>Floaters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DDBC1-5506-0E07-BCA6-27F852DF0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Als reeds </a:t>
            </a:r>
            <a:r>
              <a:rPr lang="nl-NL" dirty="0" err="1"/>
              <a:t>langerbestaand</a:t>
            </a:r>
            <a:r>
              <a:rPr lang="nl-NL" dirty="0"/>
              <a:t> = geruststellend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Als nieuw ontstaan (met/zonder flitsen) =&gt; urgentie (&lt; 48u consult oogarts)=&gt; uitsluiten netvliesscheur of -loslating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685477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32180E-5947-03B4-4B55-4D3D45ADC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8163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AB410-4D12-55A8-EB7C-08DDFCBB0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71C98-BBFB-3B4C-4D14-9CB4C1C5A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2.2.a. </a:t>
            </a:r>
            <a:r>
              <a:rPr lang="nl-NL" dirty="0" err="1"/>
              <a:t>Maculopathie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95153-756B-A9F2-E55D-148C90668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>
                <a:latin typeface="Museo Sans 500"/>
              </a:rPr>
              <a:t>Natte vorm van leeftijdsgebonden maculadegeneratie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 err="1">
                <a:latin typeface="Museo Sans 500"/>
              </a:rPr>
              <a:t>Myope</a:t>
            </a:r>
            <a:r>
              <a:rPr lang="nl-NL" dirty="0">
                <a:latin typeface="Museo Sans 500"/>
              </a:rPr>
              <a:t> </a:t>
            </a:r>
            <a:r>
              <a:rPr lang="nl-NL" dirty="0" err="1">
                <a:latin typeface="Museo Sans 500"/>
              </a:rPr>
              <a:t>maculopathie</a:t>
            </a:r>
            <a:endParaRPr lang="nl-NL" dirty="0">
              <a:latin typeface="Museo Sans 500"/>
            </a:endParaRPr>
          </a:p>
          <a:p>
            <a:pPr marL="354965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>
                <a:latin typeface="Museo Sans 500"/>
              </a:rPr>
              <a:t>Snelle verwijzing = snelle R/ </a:t>
            </a:r>
            <a:r>
              <a:rPr lang="nl-NL" dirty="0" err="1">
                <a:latin typeface="Museo Sans 500"/>
              </a:rPr>
              <a:t>intravitreale</a:t>
            </a:r>
            <a:r>
              <a:rPr lang="nl-NL" dirty="0">
                <a:latin typeface="Museo Sans 500"/>
              </a:rPr>
              <a:t> injectie </a:t>
            </a:r>
            <a:r>
              <a:rPr lang="nl-NL" dirty="0" err="1">
                <a:latin typeface="Museo Sans 500"/>
              </a:rPr>
              <a:t>antiVEGF</a:t>
            </a:r>
            <a:r>
              <a:rPr lang="nl-NL" dirty="0">
                <a:latin typeface="Museo Sans 500"/>
              </a:rPr>
              <a:t> = betere prognose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696540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FF184-6709-AFC3-4F40-8DD6BEA93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240E3-5091-BEC5-6691-6137ED46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2.2.b. Netvliesloslating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406D8-8453-0B8F-AA52-8B2B5F680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‘Zwart gordijn’, ‘zwarte band’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Al dan niet voorafgegaan door </a:t>
            </a:r>
            <a:r>
              <a:rPr lang="nl-NL" dirty="0" err="1"/>
              <a:t>floaters</a:t>
            </a:r>
            <a:r>
              <a:rPr lang="nl-NL" dirty="0"/>
              <a:t>/flitsen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Risicofactor: hoge bijziendheid, recente cataractingreep, familiaal </a:t>
            </a:r>
            <a:r>
              <a:rPr lang="nl-NL" dirty="0" err="1"/>
              <a:t>nvll</a:t>
            </a: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Snelle verwijzing = voorkomen dat de macula loskomt; ‘macula af’ = slechtere visuele prognose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805764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579DA-E9F3-CBDB-6532-F7DE94DA5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79ECC-B6EA-A52F-2CC3-4CB01A0D6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2.2.c. Neuritis optica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DDC0F-50BC-94D5-F938-7416D04DE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Jongere populatie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Pijnlijke </a:t>
            </a:r>
            <a:r>
              <a:rPr lang="nl-NL" dirty="0" err="1"/>
              <a:t>oogvolgbewegingen</a:t>
            </a: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Uni- of bilateraal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Snelle verwijzing =</a:t>
            </a:r>
          </a:p>
          <a:p>
            <a:pPr marL="842010" lvl="1" indent="-342900"/>
            <a:r>
              <a:rPr lang="nl-NL" dirty="0"/>
              <a:t>Snellere DD tussen MS, Neuromyelitis Optica spectrum, MOGAD, infectieus</a:t>
            </a:r>
          </a:p>
          <a:p>
            <a:pPr marL="842010" lvl="1" indent="-342900"/>
            <a:r>
              <a:rPr lang="nl-NL" dirty="0"/>
              <a:t>Snellere accurate behandeling </a:t>
            </a:r>
          </a:p>
          <a:p>
            <a:pPr marL="1299210" lvl="2" indent="-342900"/>
            <a:r>
              <a:rPr lang="nl-NL" dirty="0"/>
              <a:t>NO bij MS R/ IV steroïden = sneller visueel herstel (maar finaal geen betere visuele </a:t>
            </a:r>
            <a:r>
              <a:rPr lang="nl-NL" dirty="0" err="1"/>
              <a:t>outcome</a:t>
            </a:r>
            <a:r>
              <a:rPr lang="nl-NL" dirty="0"/>
              <a:t>)</a:t>
            </a:r>
          </a:p>
          <a:p>
            <a:pPr marL="1299210" lvl="2" indent="-342900"/>
            <a:r>
              <a:rPr lang="nl-NL" dirty="0"/>
              <a:t>NO bij NMO R/ IV steroïden = sneller visueel herstel + betere prognose</a:t>
            </a:r>
          </a:p>
          <a:p>
            <a:pPr marL="1299210" lvl="2" indent="-342900"/>
            <a:r>
              <a:rPr lang="nl-NL" dirty="0"/>
              <a:t>NO bij MOGAD R/ IV steroïden 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86528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51DC7-12A6-0B72-ACE4-2DF51BA22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68078-25D1-7F60-9DBE-EED9153A7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2.2.d. Retinale occlusie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07C19-4001-A5F6-2739-11C7BD057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Arterieel</a:t>
            </a:r>
          </a:p>
          <a:p>
            <a:pPr marL="842010" lvl="1" indent="-342900"/>
            <a:r>
              <a:rPr lang="nl-NL" dirty="0"/>
              <a:t>Snelle verwijzing oogarts met correcte diagnose = snellere verwijzing naar neuroloog voor uitwerking </a:t>
            </a:r>
            <a:r>
              <a:rPr lang="nl-NL" dirty="0" err="1"/>
              <a:t>stroke</a:t>
            </a:r>
            <a:r>
              <a:rPr lang="nl-NL" dirty="0"/>
              <a:t>, </a:t>
            </a:r>
            <a:r>
              <a:rPr lang="nl-NL" dirty="0" err="1"/>
              <a:t>cfr</a:t>
            </a:r>
            <a:r>
              <a:rPr lang="nl-NL" dirty="0"/>
              <a:t> eerste dagen na retinale trombose verhoogd risico op CVA</a:t>
            </a:r>
          </a:p>
          <a:p>
            <a:pPr marL="842010" lvl="1" indent="-342900"/>
            <a:r>
              <a:rPr lang="nl-NL" dirty="0"/>
              <a:t>DD arteritis temporalis</a:t>
            </a:r>
          </a:p>
          <a:p>
            <a:pPr marL="842010" lvl="1" indent="-342900"/>
            <a:r>
              <a:rPr lang="nl-NL" dirty="0"/>
              <a:t>R/ bloedverdunner</a:t>
            </a:r>
          </a:p>
        </p:txBody>
      </p:sp>
    </p:spTree>
    <p:extLst>
      <p:ext uri="{BB962C8B-B14F-4D97-AF65-F5344CB8AC3E}">
        <p14:creationId xmlns:p14="http://schemas.microsoft.com/office/powerpoint/2010/main" val="12296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761E72-E9F8-5122-74B9-8511E5971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076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9C8B-1665-0E7D-4CC3-57E1BBED3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C8586-5860-EC17-4D1D-96EFBA8DD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2.2.d. Retinale occlusie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52E89-4DA5-AA1E-2675-52E8391B7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881" y="1203325"/>
            <a:ext cx="7886700" cy="3457526"/>
          </a:xfrm>
        </p:spPr>
        <p:txBody>
          <a:bodyPr>
            <a:normAutofit fontScale="85000" lnSpcReduction="20000"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sz="2800" dirty="0"/>
              <a:t>Veneus</a:t>
            </a:r>
          </a:p>
          <a:p>
            <a:pPr marL="842010" lvl="1" indent="-342900"/>
            <a:r>
              <a:rPr lang="nl-NL" sz="2400" dirty="0"/>
              <a:t>Uitwerking via huisarts</a:t>
            </a:r>
          </a:p>
          <a:p>
            <a:pPr marL="1299210" lvl="2" indent="-342900"/>
            <a:r>
              <a:rPr lang="nl-NL" sz="2400" dirty="0"/>
              <a:t>Cardiovasculair risicoprofiel (dus niet uitwerking zoals een ‘veneuze trombose’)</a:t>
            </a:r>
          </a:p>
          <a:p>
            <a:pPr marL="1299210" lvl="2" indent="-342900"/>
            <a:r>
              <a:rPr lang="nl-NL" sz="2400" dirty="0"/>
              <a:t>Patiënten &lt; 55 jaar: uitsluiten onderliggende stollingsstoornis</a:t>
            </a:r>
          </a:p>
          <a:p>
            <a:pPr marL="1756410" lvl="3" indent="-342900"/>
            <a:r>
              <a:rPr lang="nl-BE" dirty="0"/>
              <a:t>Factor V Leiden, Protrombine mutatie, </a:t>
            </a:r>
            <a:r>
              <a:rPr lang="nl-BE" dirty="0" err="1"/>
              <a:t>Proteine</a:t>
            </a:r>
            <a:r>
              <a:rPr lang="nl-BE" dirty="0"/>
              <a:t> C en S </a:t>
            </a:r>
            <a:r>
              <a:rPr lang="nl-BE" dirty="0" err="1"/>
              <a:t>deficientie</a:t>
            </a:r>
            <a:r>
              <a:rPr lang="nl-BE" dirty="0"/>
              <a:t>, AT III deficiëntie, </a:t>
            </a:r>
            <a:r>
              <a:rPr lang="nl-BE" dirty="0" err="1"/>
              <a:t>hyperhomocysteinemie</a:t>
            </a:r>
            <a:r>
              <a:rPr lang="nl-BE" dirty="0"/>
              <a:t>. Eventueel aan te vullen met APC resistentie, Lupus anticoagulans, anti-</a:t>
            </a:r>
            <a:r>
              <a:rPr lang="nl-BE" dirty="0" err="1"/>
              <a:t>cardiolipine</a:t>
            </a:r>
            <a:r>
              <a:rPr lang="nl-BE" dirty="0"/>
              <a:t> antilichamen</a:t>
            </a:r>
          </a:p>
          <a:p>
            <a:pPr marL="1756410" lvl="3" indent="-342900"/>
            <a:r>
              <a:rPr lang="nl-BE" dirty="0" err="1"/>
              <a:t>Evt</a:t>
            </a:r>
            <a:r>
              <a:rPr lang="nl-BE" dirty="0"/>
              <a:t> </a:t>
            </a:r>
            <a:r>
              <a:rPr lang="nl-BE" dirty="0" err="1"/>
              <a:t>verwijizng</a:t>
            </a:r>
            <a:r>
              <a:rPr lang="nl-BE" dirty="0"/>
              <a:t> naar hematoloog</a:t>
            </a:r>
          </a:p>
          <a:p>
            <a:pPr marL="1299210" lvl="2" indent="-342900"/>
            <a:endParaRPr lang="nl-NL" dirty="0"/>
          </a:p>
          <a:p>
            <a:pPr marL="1299210" lvl="2" indent="-342900"/>
            <a:endParaRPr lang="nl-NL" dirty="0"/>
          </a:p>
          <a:p>
            <a:pPr marL="842010" lvl="1" indent="-342900"/>
            <a:r>
              <a:rPr lang="nl-NL" sz="2400" dirty="0"/>
              <a:t>R/ GEEN bloedverdunner </a:t>
            </a:r>
            <a:r>
              <a:rPr lang="nl-NL" sz="2400" i="1" dirty="0"/>
              <a:t>starten</a:t>
            </a:r>
            <a:r>
              <a:rPr lang="nl-NL" sz="2400" dirty="0"/>
              <a:t> want kan meer retinale bloedingen geven </a:t>
            </a:r>
          </a:p>
          <a:p>
            <a:pPr marL="1299210" lvl="2" indent="-342900"/>
            <a:r>
              <a:rPr lang="nl-NL" sz="2200" dirty="0"/>
              <a:t>Patiënten die reeds bloedverdunner nemen: niet stoppen</a:t>
            </a:r>
            <a:endParaRPr lang="en-BE" sz="2200" dirty="0"/>
          </a:p>
        </p:txBody>
      </p:sp>
    </p:spTree>
    <p:extLst>
      <p:ext uri="{BB962C8B-B14F-4D97-AF65-F5344CB8AC3E}">
        <p14:creationId xmlns:p14="http://schemas.microsoft.com/office/powerpoint/2010/main" val="1955724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0C62EA-DA3D-C8AA-A4AF-327123F59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7341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A3CBC-1314-9AE6-04F8-DB2B88DAC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A28127-F500-1481-D33C-56CC2499F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Plots zien van een vlek: conclusie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CD56C7-C0EE-F17C-30BD-242963EE6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80950"/>
            <a:ext cx="8249510" cy="2844415"/>
          </a:xfrm>
        </p:spPr>
        <p:txBody>
          <a:bodyPr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CC0E7D"/>
                </a:solidFill>
              </a:rPr>
              <a:t>2.1.</a:t>
            </a:r>
            <a:r>
              <a:rPr lang="nl-NL" dirty="0"/>
              <a:t>Beweegt de vlek?</a:t>
            </a:r>
          </a:p>
          <a:p>
            <a:pPr marL="842010" lvl="1" indent="-342900"/>
            <a:r>
              <a:rPr lang="nl-NL" dirty="0"/>
              <a:t>Als </a:t>
            </a:r>
            <a:r>
              <a:rPr lang="nl-NL" dirty="0" err="1"/>
              <a:t>langerbestaand</a:t>
            </a:r>
            <a:r>
              <a:rPr lang="nl-NL" dirty="0"/>
              <a:t> = geruststellend</a:t>
            </a:r>
          </a:p>
          <a:p>
            <a:pPr marL="842010" lvl="1" indent="-342900"/>
            <a:r>
              <a:rPr lang="nl-NL" dirty="0"/>
              <a:t>Als  &lt; 1 maand = verwijzing naar oogarts</a:t>
            </a:r>
          </a:p>
          <a:p>
            <a:pPr marL="842010" lvl="1" indent="-342900"/>
            <a:r>
              <a:rPr lang="nl-NL" dirty="0"/>
              <a:t>Als acuut = verwijzing naar oogarts &lt; 48u</a:t>
            </a:r>
          </a:p>
          <a:p>
            <a:pPr marL="499110" lvl="1" indent="0">
              <a:buNone/>
            </a:pP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CC0E7D"/>
                </a:solidFill>
              </a:rPr>
              <a:t>2.2.</a:t>
            </a:r>
            <a:r>
              <a:rPr lang="nl-NL" dirty="0"/>
              <a:t>Zit de vlek op een vaste plaats?</a:t>
            </a:r>
          </a:p>
          <a:p>
            <a:pPr marL="842010" lvl="1" indent="-342900"/>
            <a:r>
              <a:rPr lang="nl-NL" dirty="0" err="1"/>
              <a:t>Asap</a:t>
            </a:r>
            <a:r>
              <a:rPr lang="nl-NL" dirty="0"/>
              <a:t> naar oogarts</a:t>
            </a:r>
            <a:endParaRPr lang="nl-BE" b="1" dirty="0"/>
          </a:p>
        </p:txBody>
      </p:sp>
    </p:spTree>
    <p:extLst>
      <p:ext uri="{BB962C8B-B14F-4D97-AF65-F5344CB8AC3E}">
        <p14:creationId xmlns:p14="http://schemas.microsoft.com/office/powerpoint/2010/main" val="3503694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BFB416-A023-704F-B9A0-8A4527EEF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759FB9-B86C-E647-BFD3-47380432A40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55993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3B74B-8B37-F661-8F64-58CD9FA95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5FEA5B-25CD-2717-C832-7CF5FDB1E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3/ Anisocorie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CFC189-C1F9-5FFB-1F5A-93C57712C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127126"/>
            <a:ext cx="8249510" cy="3198240"/>
          </a:xfrm>
        </p:spPr>
        <p:txBody>
          <a:bodyPr>
            <a:normAutofit fontScale="92500" lnSpcReduction="10000"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Zonder klachten </a:t>
            </a:r>
          </a:p>
          <a:p>
            <a:pPr marL="842010" lvl="1" indent="-342900"/>
            <a:r>
              <a:rPr lang="nl-NL" dirty="0"/>
              <a:t>Nagaan op foto’s =&gt; als reeds  &gt; 1 jaar gekend, geen dringende uitwerking nodig</a:t>
            </a:r>
          </a:p>
          <a:p>
            <a:pPr marL="842010" lvl="1" indent="-342900"/>
            <a:r>
              <a:rPr lang="nl-NL" dirty="0"/>
              <a:t>Voorgeschiedenis oogchirurgie?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+ diplopie =&gt; III parese? =&gt; aneurysma? </a:t>
            </a:r>
          </a:p>
          <a:p>
            <a:pPr marL="842010" lvl="1" indent="-342900"/>
            <a:r>
              <a:rPr lang="nl-NL" dirty="0"/>
              <a:t>=&gt; dringende verwijzing naar spoed/neuroloog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+  ptosis =&gt; III parese? Horner? </a:t>
            </a:r>
          </a:p>
          <a:p>
            <a:pPr marL="842010" lvl="1" indent="-342900"/>
            <a:r>
              <a:rPr lang="nl-NL" dirty="0"/>
              <a:t>=&gt; dringende verwijzing naar spoed/neuroloog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+ rood oog =&gt; Acuut glaucoom? Anterieure uveitis? </a:t>
            </a:r>
            <a:r>
              <a:rPr lang="nl-NL" dirty="0" err="1"/>
              <a:t>Endoftalmitis</a:t>
            </a:r>
            <a:r>
              <a:rPr lang="nl-NL" dirty="0"/>
              <a:t>?</a:t>
            </a:r>
          </a:p>
          <a:p>
            <a:pPr marL="842010" lvl="1" indent="-342900"/>
            <a:r>
              <a:rPr lang="nl-NL" dirty="0"/>
              <a:t>=&gt; dringende verwijzing naar oogarts</a:t>
            </a:r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69448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B46C7-2B69-5F9D-D7EC-F34E62197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53568-3B47-549E-6739-2D7D386A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3.1. III parese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1CEE1-5758-EE5F-35C3-42B3598F2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Anisocorie meer uitgesproken in het licht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>
                <a:latin typeface="Museo Sans 500"/>
              </a:rPr>
              <a:t>(+/-) </a:t>
            </a:r>
            <a:r>
              <a:rPr lang="nl-NL">
                <a:latin typeface="Museo Sans 500"/>
              </a:rPr>
              <a:t>mydriase</a:t>
            </a:r>
            <a:r>
              <a:rPr lang="nl-NL" dirty="0">
                <a:latin typeface="Museo Sans 500"/>
              </a:rPr>
              <a:t> </a:t>
            </a:r>
          </a:p>
          <a:p>
            <a:pPr marL="842010" lvl="1" indent="-342900"/>
            <a:r>
              <a:rPr lang="nl-NL" dirty="0">
                <a:latin typeface="Museo Sans 500"/>
              </a:rPr>
              <a:t>+: </a:t>
            </a:r>
            <a:r>
              <a:rPr lang="nl-NL">
                <a:latin typeface="Museo Sans 500"/>
              </a:rPr>
              <a:t>compressief</a:t>
            </a:r>
            <a:r>
              <a:rPr lang="nl-NL" dirty="0">
                <a:latin typeface="Museo Sans 500"/>
              </a:rPr>
              <a:t> letsel </a:t>
            </a:r>
            <a:r>
              <a:rPr lang="nl-NL">
                <a:latin typeface="Museo Sans 500"/>
              </a:rPr>
              <a:t>bijv</a:t>
            </a:r>
            <a:r>
              <a:rPr lang="nl-NL" dirty="0">
                <a:latin typeface="Museo Sans 500"/>
              </a:rPr>
              <a:t> aneurysma =&gt; vaak </a:t>
            </a:r>
            <a:r>
              <a:rPr lang="nl-NL">
                <a:latin typeface="Museo Sans 500"/>
              </a:rPr>
              <a:t>mydriase</a:t>
            </a:r>
          </a:p>
          <a:p>
            <a:pPr marL="842010" lvl="1" indent="-342900"/>
            <a:r>
              <a:rPr lang="nl-NL" dirty="0">
                <a:latin typeface="Museo Sans 500"/>
              </a:rPr>
              <a:t>-: ischemisch =&gt; meestal geen </a:t>
            </a:r>
            <a:r>
              <a:rPr lang="nl-NL">
                <a:latin typeface="Museo Sans 500"/>
              </a:rPr>
              <a:t>mydriase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>
                <a:latin typeface="Museo Sans 500"/>
              </a:rPr>
              <a:t>Diplopie +/- </a:t>
            </a:r>
            <a:r>
              <a:rPr lang="nl-NL" u="sng" dirty="0">
                <a:latin typeface="Museo Sans 500"/>
              </a:rPr>
              <a:t>Matige à totale</a:t>
            </a:r>
            <a:r>
              <a:rPr lang="nl-NL" dirty="0">
                <a:latin typeface="Museo Sans 500"/>
              </a:rPr>
              <a:t> ptosis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9583294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6D309-91BE-DDF4-5D0B-BCE7AF370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9BD50-5BD5-FC59-53D2-5D5F08987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3.2. Horner Syndroom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4F2A5-B502-6DE8-52C1-D02563B02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Anisocorie meer uitgesproken in het donker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>
                <a:latin typeface="Museo Sans 500"/>
              </a:rPr>
              <a:t>Miosis + </a:t>
            </a:r>
            <a:r>
              <a:rPr lang="nl-NL" u="sng" dirty="0">
                <a:latin typeface="Museo Sans 500"/>
              </a:rPr>
              <a:t>milde</a:t>
            </a:r>
            <a:r>
              <a:rPr lang="nl-NL" dirty="0">
                <a:latin typeface="Museo Sans 500"/>
              </a:rPr>
              <a:t> ptosis (+ anhidrose)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Chronisch of subacuut</a:t>
            </a:r>
          </a:p>
          <a:p>
            <a:pPr marL="842010" lvl="1" indent="-342900"/>
            <a:r>
              <a:rPr lang="nl-NL" dirty="0">
                <a:latin typeface="Museo Sans 500"/>
              </a:rPr>
              <a:t>=&gt; Verwijzing naar oogarts: </a:t>
            </a:r>
            <a:r>
              <a:rPr lang="nl-NL">
                <a:latin typeface="Museo Sans 500"/>
              </a:rPr>
              <a:t>dmv</a:t>
            </a:r>
            <a:r>
              <a:rPr lang="nl-NL" dirty="0">
                <a:latin typeface="Museo Sans 500"/>
              </a:rPr>
              <a:t> </a:t>
            </a:r>
            <a:r>
              <a:rPr lang="nl-NL">
                <a:latin typeface="Museo Sans 500"/>
              </a:rPr>
              <a:t>apraclonidine</a:t>
            </a:r>
            <a:r>
              <a:rPr lang="nl-NL" dirty="0">
                <a:latin typeface="Museo Sans 500"/>
              </a:rPr>
              <a:t> oogdruppeltest differentiëren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Acuut + nekpijn </a:t>
            </a:r>
          </a:p>
          <a:p>
            <a:pPr marL="842010" lvl="1" indent="-342900"/>
            <a:r>
              <a:rPr lang="nl-NL" dirty="0"/>
              <a:t>=&gt; denk dissectie A Carotis</a:t>
            </a:r>
          </a:p>
          <a:p>
            <a:pPr marL="842010" lvl="1" indent="-342900"/>
            <a:r>
              <a:rPr lang="nl-NL" dirty="0"/>
              <a:t>=&gt; dringende verwijzing naar spoed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492752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77DBF-3094-4FE9-B0E3-44093137F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5F4C3-5434-3B9B-EA08-BA8396A43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91066E-3D1E-8D6E-A7AB-133A8FE221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2C6E5B7-3647-21A5-D86D-F2EFBF069178}"/>
              </a:ext>
            </a:extLst>
          </p:cNvPr>
          <p:cNvSpPr txBox="1"/>
          <p:nvPr/>
        </p:nvSpPr>
        <p:spPr>
          <a:xfrm>
            <a:off x="2286000" y="2041525"/>
            <a:ext cx="2950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EFEF"/>
                </a:solidFill>
              </a:rPr>
              <a:t>Voor </a:t>
            </a:r>
            <a:r>
              <a:rPr lang="nl-NL" b="1" dirty="0" err="1">
                <a:solidFill>
                  <a:srgbClr val="FFEFEF"/>
                </a:solidFill>
              </a:rPr>
              <a:t>apraclonidine</a:t>
            </a:r>
            <a:endParaRPr lang="nl-BE" b="1" dirty="0">
              <a:solidFill>
                <a:srgbClr val="FFEFEF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70162D2-7CFC-C078-51E3-D38C13324E58}"/>
              </a:ext>
            </a:extLst>
          </p:cNvPr>
          <p:cNvSpPr txBox="1"/>
          <p:nvPr/>
        </p:nvSpPr>
        <p:spPr>
          <a:xfrm>
            <a:off x="2286000" y="4289325"/>
            <a:ext cx="2950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EFEF"/>
                </a:solidFill>
              </a:rPr>
              <a:t>Na </a:t>
            </a:r>
            <a:r>
              <a:rPr lang="nl-NL" b="1" dirty="0" err="1">
                <a:solidFill>
                  <a:srgbClr val="FFEFEF"/>
                </a:solidFill>
              </a:rPr>
              <a:t>apraclonidine</a:t>
            </a:r>
            <a:endParaRPr lang="nl-BE" b="1" dirty="0">
              <a:solidFill>
                <a:srgbClr val="FFEFEF"/>
              </a:solidFill>
            </a:endParaRP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869E1D59-2009-3C7D-0965-1FFF480B57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74400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6E84A-E880-E1D9-4148-660365E1D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71D17-E477-9A13-F90A-7A003B70A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3.3. Acuut gesloten hoek glaucoom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710CC-E73E-42F0-4034-2B8F3978A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(Hoofd)pijn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+/- Nausea, braken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Wazig zicht (halo’s)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Rood oog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Pupil in </a:t>
            </a:r>
            <a:r>
              <a:rPr lang="nl-NL" dirty="0" err="1"/>
              <a:t>semimydriase</a:t>
            </a:r>
            <a:r>
              <a:rPr lang="nl-NL" dirty="0"/>
              <a:t>, (bijna) niet lichtreactief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0264338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A846A6-ED85-19B4-09D8-F6117ACD5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AA4C6DD-B564-EFF2-D6C8-79C3A870A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5905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C5FA1-6FC6-9CDC-4186-4AFA4C2F1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9B947-791A-D614-2C0F-6D0D12059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3.4. Anterieure uveitis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798D2-B39E-2C46-209B-6B3F4C2A3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+/- Posterieure </a:t>
            </a:r>
            <a:r>
              <a:rPr lang="nl-NL" dirty="0" err="1"/>
              <a:t>synnechieën</a:t>
            </a:r>
            <a:r>
              <a:rPr lang="nl-NL" dirty="0"/>
              <a:t> =&gt; vervormde pupil (</a:t>
            </a:r>
            <a:r>
              <a:rPr lang="nl-NL" dirty="0" err="1"/>
              <a:t>corectopie</a:t>
            </a:r>
            <a:r>
              <a:rPr lang="nl-NL" dirty="0"/>
              <a:t>)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Fotofobie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Auto-immune pathologie </a:t>
            </a:r>
            <a:r>
              <a:rPr lang="nl-NL" dirty="0" err="1"/>
              <a:t>bijv</a:t>
            </a:r>
            <a:r>
              <a:rPr lang="nl-NL" dirty="0"/>
              <a:t> Bechterew, </a:t>
            </a:r>
            <a:r>
              <a:rPr lang="nl-NL" dirty="0" err="1"/>
              <a:t>sarcoidose</a:t>
            </a:r>
            <a:r>
              <a:rPr lang="nl-NL" dirty="0"/>
              <a:t>, </a:t>
            </a:r>
            <a:r>
              <a:rPr lang="nl-NL" dirty="0" err="1"/>
              <a:t>etc</a:t>
            </a: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2868026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F4AA9-E80E-3A4A-99EA-768DA4136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857EF-DE3A-7D44-976E-4E78A6B7AD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E81E2471-9276-5179-499A-54EA13C774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66948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F8474-74ED-25DC-ED77-61AF9731B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87F95E-9B00-C40D-2F44-0531110F9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Anisocorie: conclusie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C3A518-4CF2-10EE-DAC6-0CB929572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127126"/>
            <a:ext cx="8249510" cy="3198240"/>
          </a:xfrm>
        </p:spPr>
        <p:txBody>
          <a:bodyPr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Zonder klachten </a:t>
            </a:r>
          </a:p>
          <a:p>
            <a:pPr marL="842010" lvl="1" indent="-342900"/>
            <a:r>
              <a:rPr lang="nl-NL" dirty="0"/>
              <a:t>als reeds  &gt; 1 jaar gekend, geen (dringende) uitwerking nodig</a:t>
            </a:r>
          </a:p>
          <a:p>
            <a:pPr marL="842010" lvl="1" indent="-342900"/>
            <a:r>
              <a:rPr lang="nl-NL" dirty="0"/>
              <a:t>Als &lt; 1 jaar gekend =&gt; verwijzing naar oogarts</a:t>
            </a:r>
          </a:p>
          <a:p>
            <a:pPr marL="842010" lvl="1" indent="-342900"/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+ diplopie / + ptosis</a:t>
            </a:r>
          </a:p>
          <a:p>
            <a:pPr marL="842010" lvl="1" indent="-342900"/>
            <a:r>
              <a:rPr lang="nl-NL" dirty="0"/>
              <a:t>=&gt; dringende verwijzing naar spoed/neuroloog</a:t>
            </a:r>
          </a:p>
          <a:p>
            <a:pPr marL="842010" lvl="1" indent="-342900"/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+ rood oog </a:t>
            </a:r>
          </a:p>
          <a:p>
            <a:pPr marL="842010" lvl="1" indent="-342900"/>
            <a:r>
              <a:rPr lang="nl-NL" dirty="0"/>
              <a:t>=&gt; dringende verwijzing naar oogarts</a:t>
            </a:r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20410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06CF8-5D2F-1641-848F-34D7F8ABC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7285B-3B52-D440-9281-F8AF7E6C43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887DB-1C30-E948-AF87-021AEC17384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279249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117AA-57B5-6181-B34C-2E46E67E4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C0A017-72B1-F6CF-FE0F-185C76BB4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4/ Witte pupil bij het kind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E7E989-8D69-2ECD-8D4D-F5BDA561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80950"/>
            <a:ext cx="8249510" cy="2844415"/>
          </a:xfrm>
        </p:spPr>
        <p:txBody>
          <a:bodyPr>
            <a:normAutofit/>
          </a:bodyPr>
          <a:lstStyle/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B53C3682-B0B2-8038-F6A7-6E4ED8E6B6E9}"/>
              </a:ext>
            </a:extLst>
          </p:cNvPr>
          <p:cNvSpPr txBox="1">
            <a:spLocks/>
          </p:cNvSpPr>
          <p:nvPr/>
        </p:nvSpPr>
        <p:spPr>
          <a:xfrm>
            <a:off x="607900" y="1431925"/>
            <a:ext cx="8249510" cy="2844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8755" indent="-186690" algn="l" defTabSz="914400" rtl="0" eaLnBrk="1" latinLnBrk="0" hangingPunct="1">
              <a:lnSpc>
                <a:spcPts val="2620"/>
              </a:lnSpc>
              <a:spcBef>
                <a:spcPts val="100"/>
              </a:spcBef>
              <a:buClr>
                <a:srgbClr val="CC0E7D"/>
              </a:buClr>
              <a:buSzPct val="120000"/>
              <a:buFontTx/>
              <a:buNone/>
              <a:tabLst>
                <a:tab pos="199390" algn="l"/>
              </a:tabLst>
              <a:defRPr lang="en-GB" sz="2200" b="0" i="0" kern="1200" spc="-25">
                <a:solidFill>
                  <a:srgbClr val="231F20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4201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seo Sans 500" panose="02000000000000000000" pitchFamily="2" charset="77"/>
              <a:ea typeface="+mn-ea"/>
              <a:cs typeface="+mn-cs"/>
            </a:endParaRPr>
          </a:p>
          <a:p>
            <a:pPr marL="84201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seo Sans 500" panose="02000000000000000000" pitchFamily="2" charset="77"/>
              <a:ea typeface="+mn-ea"/>
              <a:cs typeface="+mn-cs"/>
            </a:endParaRP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AFE42B77-6163-91AC-585F-54D631618B30}"/>
              </a:ext>
            </a:extLst>
          </p:cNvPr>
          <p:cNvSpPr txBox="1">
            <a:spLocks/>
          </p:cNvSpPr>
          <p:nvPr/>
        </p:nvSpPr>
        <p:spPr>
          <a:xfrm>
            <a:off x="760300" y="1584325"/>
            <a:ext cx="8249510" cy="28444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98755" indent="-186690" algn="l" defTabSz="914400" rtl="0" eaLnBrk="1" latinLnBrk="0" hangingPunct="1">
              <a:lnSpc>
                <a:spcPts val="2620"/>
              </a:lnSpc>
              <a:spcBef>
                <a:spcPts val="100"/>
              </a:spcBef>
              <a:buClr>
                <a:srgbClr val="CC0E7D"/>
              </a:buClr>
              <a:buSzPct val="120000"/>
              <a:buFontTx/>
              <a:buNone/>
              <a:tabLst>
                <a:tab pos="199390" algn="l"/>
              </a:tabLst>
              <a:defRPr lang="en-GB" sz="2200" b="0" i="0" kern="1200" spc="-25">
                <a:solidFill>
                  <a:srgbClr val="231F20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= </a:t>
            </a:r>
            <a:r>
              <a:rPr lang="nl-NL" dirty="0" err="1"/>
              <a:t>leukocorie</a:t>
            </a: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Anatomische bulbaire afwijking</a:t>
            </a:r>
          </a:p>
          <a:p>
            <a:pPr marL="842010" lvl="1" indent="-342900"/>
            <a:r>
              <a:rPr lang="nl-NL" dirty="0"/>
              <a:t>Congenitaal cataract (als </a:t>
            </a:r>
            <a:r>
              <a:rPr lang="nl-NL" dirty="0" err="1"/>
              <a:t>dens</a:t>
            </a:r>
            <a:r>
              <a:rPr lang="nl-NL" dirty="0"/>
              <a:t> moet behandeld worden &lt; leeftijd 6 weken)</a:t>
            </a:r>
          </a:p>
          <a:p>
            <a:pPr marL="842010" lvl="1" indent="-342900"/>
            <a:r>
              <a:rPr lang="nl-NL" dirty="0" err="1"/>
              <a:t>Retinoblastoma</a:t>
            </a:r>
            <a:endParaRPr lang="nl-NL" dirty="0"/>
          </a:p>
          <a:p>
            <a:pPr marL="842010" lvl="1" indent="-342900"/>
            <a:r>
              <a:rPr lang="nl-NL" dirty="0" err="1"/>
              <a:t>Coloboma</a:t>
            </a:r>
            <a:r>
              <a:rPr lang="nl-NL" dirty="0"/>
              <a:t>, ……..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Andere</a:t>
            </a:r>
          </a:p>
          <a:p>
            <a:pPr marL="842010" lvl="1" indent="-342900"/>
            <a:r>
              <a:rPr lang="nl-NL" dirty="0" err="1"/>
              <a:t>Refractie-afwijkingen</a:t>
            </a:r>
            <a:r>
              <a:rPr lang="nl-NL" dirty="0"/>
              <a:t>, strabisme, ……</a:t>
            </a:r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288563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5DAF1-71CB-3223-97CA-13C45D82B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B9E73C8-D86C-1353-0314-D3C107DD4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80950"/>
            <a:ext cx="8249510" cy="2844415"/>
          </a:xfrm>
        </p:spPr>
        <p:txBody>
          <a:bodyPr>
            <a:normAutofit/>
          </a:bodyPr>
          <a:lstStyle/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15D65EA8-A445-BDA3-FC26-706374BC0D54}"/>
              </a:ext>
            </a:extLst>
          </p:cNvPr>
          <p:cNvSpPr txBox="1">
            <a:spLocks/>
          </p:cNvSpPr>
          <p:nvPr/>
        </p:nvSpPr>
        <p:spPr>
          <a:xfrm>
            <a:off x="607900" y="1152717"/>
            <a:ext cx="8249510" cy="2844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8755" indent="-186690" algn="l" defTabSz="914400" rtl="0" eaLnBrk="1" latinLnBrk="0" hangingPunct="1">
              <a:lnSpc>
                <a:spcPts val="2620"/>
              </a:lnSpc>
              <a:spcBef>
                <a:spcPts val="100"/>
              </a:spcBef>
              <a:buClr>
                <a:srgbClr val="CC0E7D"/>
              </a:buClr>
              <a:buSzPct val="120000"/>
              <a:buFontTx/>
              <a:buNone/>
              <a:tabLst>
                <a:tab pos="199390" algn="l"/>
              </a:tabLst>
              <a:defRPr lang="en-GB" sz="2200" b="0" i="0" kern="1200" spc="-25">
                <a:solidFill>
                  <a:srgbClr val="231F20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4201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seo Sans 500" panose="02000000000000000000" pitchFamily="2" charset="77"/>
              <a:ea typeface="+mn-ea"/>
              <a:cs typeface="+mn-cs"/>
            </a:endParaRPr>
          </a:p>
          <a:p>
            <a:pPr marL="84201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seo Sans 500" panose="02000000000000000000" pitchFamily="2" charset="77"/>
              <a:ea typeface="+mn-ea"/>
              <a:cs typeface="+mn-cs"/>
            </a:endParaRP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FE95B763-45C3-E1A0-AACC-BCEFED249AC1}"/>
              </a:ext>
            </a:extLst>
          </p:cNvPr>
          <p:cNvSpPr txBox="1">
            <a:spLocks/>
          </p:cNvSpPr>
          <p:nvPr/>
        </p:nvSpPr>
        <p:spPr>
          <a:xfrm>
            <a:off x="771305" y="1218883"/>
            <a:ext cx="8249510" cy="2844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8755" indent="-186690" algn="l" defTabSz="914400" rtl="0" eaLnBrk="1" latinLnBrk="0" hangingPunct="1">
              <a:lnSpc>
                <a:spcPts val="2620"/>
              </a:lnSpc>
              <a:spcBef>
                <a:spcPts val="100"/>
              </a:spcBef>
              <a:buClr>
                <a:srgbClr val="CC0E7D"/>
              </a:buClr>
              <a:buSzPct val="120000"/>
              <a:buFontTx/>
              <a:buNone/>
              <a:tabLst>
                <a:tab pos="199390" algn="l"/>
              </a:tabLst>
              <a:defRPr lang="en-GB" sz="2200" b="0" i="0" kern="1200" spc="-25">
                <a:solidFill>
                  <a:srgbClr val="231F20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42010" lvl="1" indent="-342900"/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Op foto’s met flits of met oftalmoscoop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=&gt; dringende verwijzing naar (</a:t>
            </a:r>
            <a:r>
              <a:rPr lang="nl-NL" dirty="0" err="1"/>
              <a:t>kinder</a:t>
            </a:r>
            <a:r>
              <a:rPr lang="nl-NL" dirty="0"/>
              <a:t>)oogarts</a:t>
            </a:r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C4EBDD1D-CBA1-2D8D-2BB6-31D1BFB09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890488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0DF00-5758-D2C4-4940-5B73B6FE9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F5261-0BAB-623E-2649-14EE2C462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Witte pupil bij het kind: conclusie</a:t>
            </a:r>
            <a:endParaRPr lang="nl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6DB8E2F6-DA2D-D81E-9BD6-0095D5986F0C}"/>
              </a:ext>
            </a:extLst>
          </p:cNvPr>
          <p:cNvSpPr txBox="1">
            <a:spLocks/>
          </p:cNvSpPr>
          <p:nvPr/>
        </p:nvSpPr>
        <p:spPr>
          <a:xfrm>
            <a:off x="607900" y="1431925"/>
            <a:ext cx="8249510" cy="2844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8755" indent="-186690" algn="l" defTabSz="914400" rtl="0" eaLnBrk="1" latinLnBrk="0" hangingPunct="1">
              <a:lnSpc>
                <a:spcPts val="2620"/>
              </a:lnSpc>
              <a:spcBef>
                <a:spcPts val="100"/>
              </a:spcBef>
              <a:buClr>
                <a:srgbClr val="CC0E7D"/>
              </a:buClr>
              <a:buSzPct val="120000"/>
              <a:buFontTx/>
              <a:buNone/>
              <a:tabLst>
                <a:tab pos="199390" algn="l"/>
              </a:tabLst>
              <a:defRPr lang="en-GB" sz="2200" b="0" i="0" kern="1200" spc="-25">
                <a:solidFill>
                  <a:srgbClr val="231F20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4201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seo Sans 500" panose="02000000000000000000" pitchFamily="2" charset="77"/>
              <a:ea typeface="+mn-ea"/>
              <a:cs typeface="+mn-cs"/>
            </a:endParaRPr>
          </a:p>
          <a:p>
            <a:pPr marL="84201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seo Sans 500" panose="02000000000000000000" pitchFamily="2" charset="77"/>
              <a:ea typeface="+mn-ea"/>
              <a:cs typeface="+mn-cs"/>
            </a:endParaRP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8A386248-B8D2-903C-4579-26B9686F8B67}"/>
              </a:ext>
            </a:extLst>
          </p:cNvPr>
          <p:cNvSpPr txBox="1">
            <a:spLocks/>
          </p:cNvSpPr>
          <p:nvPr/>
        </p:nvSpPr>
        <p:spPr>
          <a:xfrm>
            <a:off x="760300" y="1584325"/>
            <a:ext cx="8249510" cy="2844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8755" indent="-186690" algn="l" defTabSz="914400" rtl="0" eaLnBrk="1" latinLnBrk="0" hangingPunct="1">
              <a:lnSpc>
                <a:spcPts val="2620"/>
              </a:lnSpc>
              <a:spcBef>
                <a:spcPts val="100"/>
              </a:spcBef>
              <a:buClr>
                <a:srgbClr val="CC0E7D"/>
              </a:buClr>
              <a:buSzPct val="120000"/>
              <a:buFontTx/>
              <a:buNone/>
              <a:tabLst>
                <a:tab pos="199390" algn="l"/>
              </a:tabLst>
              <a:defRPr lang="en-GB" sz="2200" b="0" i="0" kern="1200" spc="-25">
                <a:solidFill>
                  <a:srgbClr val="231F20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 err="1"/>
              <a:t>Asap</a:t>
            </a:r>
            <a:r>
              <a:rPr lang="nl-NL" dirty="0"/>
              <a:t> naar (</a:t>
            </a:r>
            <a:r>
              <a:rPr lang="nl-NL" dirty="0" err="1"/>
              <a:t>kinder</a:t>
            </a:r>
            <a:r>
              <a:rPr lang="nl-NL" dirty="0"/>
              <a:t>)oogarts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474884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A04C7-FE7A-D23E-639A-E05A8986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B8450-246F-DFD2-6F48-B50F02E29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A6E20-F6E3-8E13-38B1-0419E8E28B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E75733-9EEA-6C06-5650-0E78D182AF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80550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B349E-531C-2C7E-1190-67969863A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C9C696-B2AE-A542-5317-72E28C18C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5/ Diplopie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9E3E55-0613-8977-DD75-D783065E7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80950"/>
            <a:ext cx="8249510" cy="2844415"/>
          </a:xfrm>
        </p:spPr>
        <p:txBody>
          <a:bodyPr>
            <a:normAutofit/>
          </a:bodyPr>
          <a:lstStyle/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AB3837FC-1DDB-63D5-2935-3E6917D304CA}"/>
              </a:ext>
            </a:extLst>
          </p:cNvPr>
          <p:cNvSpPr txBox="1">
            <a:spLocks/>
          </p:cNvSpPr>
          <p:nvPr/>
        </p:nvSpPr>
        <p:spPr>
          <a:xfrm>
            <a:off x="607900" y="1127125"/>
            <a:ext cx="8249510" cy="31492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8755" indent="-186690" algn="l" defTabSz="914400" rtl="0" eaLnBrk="1" latinLnBrk="0" hangingPunct="1">
              <a:lnSpc>
                <a:spcPts val="2620"/>
              </a:lnSpc>
              <a:spcBef>
                <a:spcPts val="100"/>
              </a:spcBef>
              <a:buClr>
                <a:srgbClr val="CC0E7D"/>
              </a:buClr>
              <a:buSzPct val="120000"/>
              <a:buFontTx/>
              <a:buNone/>
              <a:tabLst>
                <a:tab pos="199390" algn="l"/>
              </a:tabLst>
              <a:defRPr lang="en-GB" sz="2200" b="0" i="0" kern="1200" spc="-25">
                <a:solidFill>
                  <a:srgbClr val="231F20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Monoculair </a:t>
            </a:r>
            <a:r>
              <a:rPr lang="nl-NL" dirty="0" err="1"/>
              <a:t>vs</a:t>
            </a:r>
            <a:r>
              <a:rPr lang="nl-NL" dirty="0"/>
              <a:t> binoculair?</a:t>
            </a:r>
          </a:p>
          <a:p>
            <a:pPr marL="842010" lvl="1" indent="-342900"/>
            <a:r>
              <a:rPr lang="nl-NL" dirty="0"/>
              <a:t>Patiënt bij klinisch onderzoek elk oog laten afdekken en navragen of diplopie monoculair aanwezig is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Ontstaan: plots </a:t>
            </a:r>
            <a:r>
              <a:rPr lang="nl-NL" dirty="0" err="1"/>
              <a:t>vs</a:t>
            </a:r>
            <a:r>
              <a:rPr lang="nl-NL" dirty="0"/>
              <a:t> gradueel?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Continue </a:t>
            </a:r>
            <a:r>
              <a:rPr lang="nl-NL" dirty="0" err="1"/>
              <a:t>vs</a:t>
            </a:r>
            <a:r>
              <a:rPr lang="nl-NL" dirty="0"/>
              <a:t> </a:t>
            </a:r>
            <a:r>
              <a:rPr lang="nl-NL" dirty="0" err="1"/>
              <a:t>intermittent</a:t>
            </a:r>
            <a:r>
              <a:rPr lang="nl-NL" dirty="0"/>
              <a:t>?</a:t>
            </a:r>
          </a:p>
          <a:p>
            <a:pPr marL="12065" indent="0"/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Voorgeschiedenis van strabisme?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Heeft patiënt een bril? Diplopie ook aanwezig met de bril?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Argumenten voor auto-immuun schildklierlijden?</a:t>
            </a:r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296328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F6164B-FE94-57DE-00E0-B746BD2F9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Diplopie: conclusie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FF290E1-B7F0-9A92-D6BC-763A46D22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 err="1"/>
              <a:t>BINoculair</a:t>
            </a:r>
            <a:r>
              <a:rPr lang="nl-NL" dirty="0"/>
              <a:t>, plots ontstaan, +/- andere neurologische symptomen</a:t>
            </a:r>
          </a:p>
          <a:p>
            <a:pPr marL="842010" lvl="1" indent="-342900"/>
            <a:r>
              <a:rPr lang="nl-NL" dirty="0"/>
              <a:t>=&gt; verwijzing naar spoed/neurologie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Alle andere vormen van diplopie</a:t>
            </a:r>
          </a:p>
          <a:p>
            <a:pPr marL="842010" lvl="1" indent="-342900"/>
            <a:r>
              <a:rPr lang="nl-NL" dirty="0"/>
              <a:t>=&gt; verwijzing naar oogarts</a:t>
            </a:r>
          </a:p>
          <a:p>
            <a:pPr marL="354965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Bij twijfel:</a:t>
            </a:r>
          </a:p>
          <a:p>
            <a:pPr marL="842010" lvl="1" indent="-342900"/>
            <a:r>
              <a:rPr lang="nl-NL" dirty="0"/>
              <a:t>=&gt; overleggen met oogarts of neuroloog van wacht</a:t>
            </a:r>
          </a:p>
          <a:p>
            <a:pPr marL="842010" lvl="1" indent="-342900"/>
            <a:endParaRPr lang="nl-NL" dirty="0"/>
          </a:p>
          <a:p>
            <a:pPr marL="842010" lvl="1" indent="-342900"/>
            <a:endParaRPr lang="nl-NL" dirty="0"/>
          </a:p>
          <a:p>
            <a:pPr marL="842010" lvl="1" indent="-342900"/>
            <a:endParaRPr lang="nl-NL" dirty="0"/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062946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117A1-0354-C7B4-D1C9-FBFAFA45F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B3635-07D5-0AFB-CF8B-1D983C71A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D6B65-4C22-AFC6-E6B6-CB0C8ADBB8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6EC77-AF0B-7441-DDA6-01FCBBBB0C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556337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58A93-CAED-91E0-32D7-BF509CFCF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41FD4-6333-F60B-217F-1A187FDA5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6/ Rood oog met </a:t>
            </a:r>
            <a:r>
              <a:rPr lang="nl-NL" i="1" dirty="0"/>
              <a:t>witte vlek</a:t>
            </a:r>
            <a:endParaRPr lang="nl-BE" i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A507E63-930D-303C-D747-C27001280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127126"/>
            <a:ext cx="8249510" cy="3657600"/>
          </a:xfrm>
        </p:spPr>
        <p:txBody>
          <a:bodyPr>
            <a:normAutofit fontScale="85000" lnSpcReduction="20000"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Rood oog = conjunctivitis</a:t>
            </a:r>
          </a:p>
          <a:p>
            <a:pPr marL="12065" indent="0"/>
            <a:endParaRPr lang="nl-NL" dirty="0"/>
          </a:p>
          <a:p>
            <a:pPr marL="842010" lvl="1" indent="-342900"/>
            <a:r>
              <a:rPr lang="nl-NL" dirty="0"/>
              <a:t>Viraal (</a:t>
            </a:r>
            <a:r>
              <a:rPr lang="nl-NL" dirty="0" err="1"/>
              <a:t>adenovirus</a:t>
            </a:r>
            <a:r>
              <a:rPr lang="nl-NL" dirty="0"/>
              <a:t>)</a:t>
            </a:r>
          </a:p>
          <a:p>
            <a:pPr marL="1299210" lvl="2" indent="-342900"/>
            <a:r>
              <a:rPr lang="nl-NL" dirty="0"/>
              <a:t>Epidemisch? Nauw contact persoon met rood oog? Dichtgeplakte ogen ‘s ochtends? </a:t>
            </a:r>
            <a:r>
              <a:rPr lang="nl-NL" dirty="0" err="1"/>
              <a:t>Lnn</a:t>
            </a:r>
            <a:r>
              <a:rPr lang="nl-NL" dirty="0"/>
              <a:t>?</a:t>
            </a:r>
          </a:p>
          <a:p>
            <a:pPr marL="1299210" lvl="2" indent="-342900"/>
            <a:r>
              <a:rPr lang="nl-NL" dirty="0"/>
              <a:t>R/ kunsttranen, (geen AB </a:t>
            </a:r>
            <a:r>
              <a:rPr lang="nl-NL" dirty="0" err="1"/>
              <a:t>collyre</a:t>
            </a:r>
            <a:r>
              <a:rPr lang="nl-NL" dirty="0"/>
              <a:t>)</a:t>
            </a:r>
          </a:p>
          <a:p>
            <a:pPr marL="1299210" lvl="2" indent="-342900"/>
            <a:r>
              <a:rPr lang="nl-NL" dirty="0"/>
              <a:t>Uitgesproken vorm + visusverlies =&gt; oogarts: soms nood aan </a:t>
            </a:r>
            <a:r>
              <a:rPr lang="nl-NL" dirty="0" err="1"/>
              <a:t>steroiden</a:t>
            </a:r>
            <a:endParaRPr lang="nl-NL" dirty="0"/>
          </a:p>
          <a:p>
            <a:pPr marL="1299210" lvl="2" indent="-342900"/>
            <a:endParaRPr lang="nl-NL" dirty="0"/>
          </a:p>
          <a:p>
            <a:pPr marL="842010" lvl="1" indent="-342900"/>
            <a:r>
              <a:rPr lang="nl-NL" dirty="0"/>
              <a:t>Allergisch</a:t>
            </a:r>
          </a:p>
          <a:p>
            <a:pPr marL="1299210" lvl="2" indent="-342900"/>
            <a:r>
              <a:rPr lang="nl-NL" dirty="0"/>
              <a:t>Rhinitis? Seizoensgebonden? Familiaal allergie? Jeuk?</a:t>
            </a:r>
          </a:p>
          <a:p>
            <a:pPr marL="1299210" lvl="2" indent="-342900"/>
            <a:r>
              <a:rPr lang="nl-NL" dirty="0"/>
              <a:t>Enkel oculaire klachten: R/ </a:t>
            </a:r>
            <a:r>
              <a:rPr lang="nl-NL" dirty="0" err="1"/>
              <a:t>anti-allergisch</a:t>
            </a:r>
            <a:r>
              <a:rPr lang="nl-NL" dirty="0"/>
              <a:t> </a:t>
            </a:r>
            <a:r>
              <a:rPr lang="nl-NL" dirty="0" err="1"/>
              <a:t>collyre</a:t>
            </a:r>
            <a:r>
              <a:rPr lang="nl-NL" dirty="0"/>
              <a:t> ZONDER BEWAARMIDDEL</a:t>
            </a:r>
          </a:p>
          <a:p>
            <a:pPr marL="1756410" lvl="3" indent="-342900"/>
            <a:r>
              <a:rPr lang="nl-NL" dirty="0"/>
              <a:t>Antihistaminica: </a:t>
            </a:r>
            <a:r>
              <a:rPr lang="nl-NL" dirty="0" err="1"/>
              <a:t>ketotifen</a:t>
            </a:r>
            <a:r>
              <a:rPr lang="nl-NL" dirty="0"/>
              <a:t>, azelastine (effect na enkele minuten)</a:t>
            </a:r>
          </a:p>
          <a:p>
            <a:pPr marL="1756410" lvl="3" indent="-342900"/>
            <a:r>
              <a:rPr lang="nl-NL" dirty="0"/>
              <a:t>Inhibitor mediatoren: </a:t>
            </a:r>
            <a:r>
              <a:rPr lang="nl-NL" dirty="0" err="1"/>
              <a:t>cromoglicaat</a:t>
            </a:r>
            <a:r>
              <a:rPr lang="nl-NL" dirty="0"/>
              <a:t> (effect na 3-5 dagen; preventief)</a:t>
            </a:r>
          </a:p>
          <a:p>
            <a:pPr marL="1756410" lvl="3" indent="-342900"/>
            <a:endParaRPr lang="nl-NL" dirty="0"/>
          </a:p>
          <a:p>
            <a:pPr marL="1299210" lvl="2" indent="-342900"/>
            <a:r>
              <a:rPr lang="nl-NL" dirty="0"/>
              <a:t>Systemische klachten: PO antihistaminicum</a:t>
            </a:r>
          </a:p>
          <a:p>
            <a:pPr marL="499110" lvl="1" indent="0">
              <a:buNone/>
            </a:pPr>
            <a:endParaRPr lang="nl-NL" dirty="0"/>
          </a:p>
          <a:p>
            <a:pPr marL="499110" lvl="1" indent="0">
              <a:buNone/>
            </a:pPr>
            <a:endParaRPr lang="nl-NL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629960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746C6-2096-D8EE-DC07-CD390A2A6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926834-39F2-BB1E-AD55-95F4FEC1A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127126"/>
            <a:ext cx="8249510" cy="3657600"/>
          </a:xfrm>
        </p:spPr>
        <p:txBody>
          <a:bodyPr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Rood oog = subconjunctivale bloeding</a:t>
            </a:r>
          </a:p>
          <a:p>
            <a:pPr marL="12065" indent="0"/>
            <a:endParaRPr lang="nl-NL" dirty="0"/>
          </a:p>
          <a:p>
            <a:pPr marL="842010" lvl="1" indent="-342900"/>
            <a:r>
              <a:rPr lang="nl-NL" dirty="0"/>
              <a:t>Onder bloedverdunners, spontaan, na </a:t>
            </a:r>
            <a:r>
              <a:rPr lang="nl-NL" dirty="0" err="1"/>
              <a:t>Valsalva</a:t>
            </a:r>
            <a:endParaRPr lang="nl-NL" dirty="0"/>
          </a:p>
          <a:p>
            <a:pPr marL="842010" lvl="1" indent="-342900"/>
            <a:r>
              <a:rPr lang="nl-NL" dirty="0"/>
              <a:t>R/ nihil</a:t>
            </a:r>
          </a:p>
          <a:p>
            <a:pPr marL="842010" lvl="1" indent="-342900"/>
            <a:endParaRPr lang="nl-NL" dirty="0"/>
          </a:p>
          <a:p>
            <a:pPr marL="12065" indent="0"/>
            <a:endParaRPr lang="nl-NL" dirty="0"/>
          </a:p>
          <a:p>
            <a:pPr marL="499110" lvl="1" indent="0">
              <a:buNone/>
            </a:pPr>
            <a:endParaRPr lang="nl-NL" dirty="0"/>
          </a:p>
          <a:p>
            <a:pPr marL="842010" lvl="1" indent="-342900"/>
            <a:endParaRPr lang="nl-BE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09A56110-6393-04F8-34A1-51AD8BE48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409571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3A0FC-62D5-6E1A-AF0B-00963BB19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8D23C9A-5AE1-9309-C4AA-B5B6A96A7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80950"/>
            <a:ext cx="8249510" cy="2844415"/>
          </a:xfrm>
        </p:spPr>
        <p:txBody>
          <a:bodyPr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Witte vlek </a:t>
            </a:r>
            <a:r>
              <a:rPr lang="nl-NL" dirty="0" err="1"/>
              <a:t>thv</a:t>
            </a:r>
            <a:r>
              <a:rPr lang="nl-NL" dirty="0"/>
              <a:t> </a:t>
            </a:r>
            <a:r>
              <a:rPr lang="nl-NL" u="sng" dirty="0"/>
              <a:t>cornea</a:t>
            </a:r>
          </a:p>
          <a:p>
            <a:pPr marL="842010" lvl="1" indent="-342900"/>
            <a:r>
              <a:rPr lang="nl-NL" dirty="0"/>
              <a:t>Infectieuze of inflammatoire keratitis = </a:t>
            </a:r>
            <a:r>
              <a:rPr lang="nl-NL" dirty="0">
                <a:highlight>
                  <a:srgbClr val="CFD5EA"/>
                </a:highlight>
              </a:rPr>
              <a:t>hoornvliesontsteking</a:t>
            </a:r>
          </a:p>
          <a:p>
            <a:pPr marL="842010" lvl="1" indent="-342900"/>
            <a:r>
              <a:rPr lang="nl-NL" dirty="0"/>
              <a:t>Decompensatie van de cornea (</a:t>
            </a:r>
            <a:r>
              <a:rPr lang="nl-NL" dirty="0" err="1"/>
              <a:t>nalv</a:t>
            </a:r>
            <a:r>
              <a:rPr lang="nl-NL" dirty="0"/>
              <a:t> </a:t>
            </a:r>
            <a:r>
              <a:rPr lang="nl-NL" dirty="0" err="1"/>
              <a:t>keratoconus</a:t>
            </a:r>
            <a:r>
              <a:rPr lang="nl-NL" dirty="0"/>
              <a:t>, </a:t>
            </a:r>
            <a:r>
              <a:rPr lang="nl-NL" dirty="0" err="1"/>
              <a:t>corneale</a:t>
            </a:r>
            <a:r>
              <a:rPr lang="nl-NL" dirty="0"/>
              <a:t> dystrofie)</a:t>
            </a:r>
          </a:p>
          <a:p>
            <a:pPr marL="499110" lvl="1" indent="0">
              <a:buNone/>
            </a:pP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Witte vlek </a:t>
            </a:r>
            <a:r>
              <a:rPr lang="nl-NL" dirty="0" err="1"/>
              <a:t>thv</a:t>
            </a:r>
            <a:r>
              <a:rPr lang="nl-NL" dirty="0"/>
              <a:t> </a:t>
            </a:r>
            <a:r>
              <a:rPr lang="nl-NL" u="sng" dirty="0"/>
              <a:t>voorkamer</a:t>
            </a:r>
          </a:p>
          <a:p>
            <a:pPr marL="842010" lvl="1" indent="-342900"/>
            <a:r>
              <a:rPr lang="nl-NL" dirty="0"/>
              <a:t>Niveaubeeld van inflammatoire cellen in de voorkamer = </a:t>
            </a:r>
            <a:r>
              <a:rPr lang="nl-NL" dirty="0">
                <a:highlight>
                  <a:srgbClr val="CFD5EA"/>
                </a:highlight>
              </a:rPr>
              <a:t>Hypopion</a:t>
            </a:r>
            <a:r>
              <a:rPr lang="nl-NL" dirty="0"/>
              <a:t> </a:t>
            </a:r>
          </a:p>
          <a:p>
            <a:pPr marL="842010" lvl="1" indent="-342900"/>
            <a:r>
              <a:rPr lang="nl-NL" dirty="0"/>
              <a:t>Uveitis, infectieuze keratitis, </a:t>
            </a:r>
            <a:r>
              <a:rPr lang="nl-NL" dirty="0" err="1"/>
              <a:t>endoftalmitis</a:t>
            </a:r>
            <a:endParaRPr lang="nl-NL" dirty="0"/>
          </a:p>
          <a:p>
            <a:pPr marL="499110" lvl="1" indent="0">
              <a:buNone/>
            </a:pPr>
            <a:endParaRPr lang="nl-NL" dirty="0"/>
          </a:p>
          <a:p>
            <a:pPr marL="499110" lvl="1" indent="0">
              <a:buNone/>
            </a:pPr>
            <a:endParaRPr lang="nl-NL" dirty="0"/>
          </a:p>
          <a:p>
            <a:pPr marL="842010" lvl="1" indent="-342900"/>
            <a:endParaRPr lang="nl-B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40617C7-4A45-888C-EBD5-1CD5F5A9B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133669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CCFA7-319C-29AE-410F-CCCF6A76A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4C433-DD21-6A10-7EBA-CC78756E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6.1. Hoornvliesontsteking = keratitis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94415-6691-396A-7A3B-129B9BB38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99110" lvl="1" indent="0">
              <a:buNone/>
            </a:pPr>
            <a:r>
              <a:rPr lang="nl-NL" dirty="0"/>
              <a:t>+ rood oog = actief =&gt; dringende verwijzing oogarts</a:t>
            </a:r>
          </a:p>
          <a:p>
            <a:pPr marL="499110" lvl="1" indent="0">
              <a:buNone/>
            </a:pPr>
            <a:r>
              <a:rPr lang="nl-NL" dirty="0"/>
              <a:t>+ blank oog = oud = litteken (</a:t>
            </a:r>
            <a:r>
              <a:rPr lang="nl-NL" dirty="0" err="1"/>
              <a:t>leukoom</a:t>
            </a:r>
            <a:r>
              <a:rPr lang="nl-NL" dirty="0"/>
              <a:t>)</a:t>
            </a:r>
          </a:p>
          <a:p>
            <a:pPr marL="12065" indent="0"/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6483208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33CB2-494A-B8E3-A43B-870004AE2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B2DB9-4936-E92A-48FA-1D4AA27A6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6.2. Hypopion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50457-BE0D-CD71-B0FF-94DF00A24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065" indent="0"/>
            <a:r>
              <a:rPr lang="nl-BE" dirty="0"/>
              <a:t>= actieve inflammatie =&gt; dringende </a:t>
            </a:r>
            <a:r>
              <a:rPr lang="nl-BE"/>
              <a:t>verwijzing oogarts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4721455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BC9D8-F8CF-2622-AD05-588BB62D8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6578D0-C886-B4F9-CBDA-0AEE56F99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Rood oog met </a:t>
            </a:r>
            <a:r>
              <a:rPr lang="nl-NL" i="1" dirty="0"/>
              <a:t>witte vlek</a:t>
            </a:r>
            <a:r>
              <a:rPr lang="nl-NL" dirty="0"/>
              <a:t>: conclusie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28508D-0A20-E407-9C6E-B13AE9D82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80950"/>
            <a:ext cx="8249510" cy="2844415"/>
          </a:xfrm>
        </p:spPr>
        <p:txBody>
          <a:bodyPr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 err="1"/>
              <a:t>Asap</a:t>
            </a:r>
            <a:r>
              <a:rPr lang="nl-NL" dirty="0"/>
              <a:t> naar oogarts</a:t>
            </a:r>
          </a:p>
          <a:p>
            <a:pPr marL="499110" lvl="1" indent="0">
              <a:buNone/>
            </a:pPr>
            <a:endParaRPr lang="nl-NL" dirty="0"/>
          </a:p>
          <a:p>
            <a:pPr marL="499110" lvl="1" indent="0">
              <a:buNone/>
            </a:pPr>
            <a:endParaRPr lang="nl-NL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877186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4BFA3-84C4-9D15-FC75-98C2B2210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B42EE-8700-6F9E-B184-6DEC0FA56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266AE-CD8A-2F73-86B0-316121086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461964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F5CA8-0A3E-1193-666A-56A413233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03E18F-16BF-8C28-CC5C-A5EC160FD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7/ Stomp/Scherp trauma oog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215626-1FF4-BA16-EFFE-068B07B78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490" y="1050925"/>
            <a:ext cx="8249510" cy="3886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65" indent="0"/>
            <a:endParaRPr lang="nl-NL" dirty="0"/>
          </a:p>
          <a:p>
            <a:pPr marL="842010" lvl="1" indent="-342900"/>
            <a:r>
              <a:rPr lang="nl-NL" dirty="0">
                <a:latin typeface="Museo Sans 500"/>
              </a:rPr>
              <a:t>Stomp: </a:t>
            </a:r>
          </a:p>
          <a:p>
            <a:pPr marL="1299210" lvl="2" indent="-342900"/>
            <a:r>
              <a:rPr lang="nl-NL" dirty="0">
                <a:latin typeface="Museo Sans 500"/>
              </a:rPr>
              <a:t>Bal tegen het oog ( </a:t>
            </a:r>
            <a:r>
              <a:rPr lang="nl-NL" sz="1800" dirty="0"/>
              <a:t>Squashbal/badmintonpluimpje </a:t>
            </a:r>
            <a:r>
              <a:rPr lang="en-US" sz="1800" dirty="0"/>
              <a:t>​= </a:t>
            </a:r>
            <a:r>
              <a:rPr lang="nl-NL" sz="1800" dirty="0"/>
              <a:t>potentieel gevaarlijker dan tennisbal/voetbal</a:t>
            </a:r>
            <a:r>
              <a:rPr lang="en-US" sz="1800" dirty="0"/>
              <a:t>​)</a:t>
            </a:r>
          </a:p>
          <a:p>
            <a:pPr marL="1299210" lvl="2" indent="-342900"/>
            <a:r>
              <a:rPr lang="en-US" dirty="0"/>
              <a:t>Slag </a:t>
            </a:r>
            <a:r>
              <a:rPr lang="en-US" dirty="0" err="1"/>
              <a:t>tegen</a:t>
            </a:r>
            <a:r>
              <a:rPr lang="en-US" dirty="0"/>
              <a:t> het </a:t>
            </a:r>
            <a:r>
              <a:rPr lang="en-US" dirty="0" err="1"/>
              <a:t>oog</a:t>
            </a:r>
            <a:r>
              <a:rPr lang="en-US" dirty="0"/>
              <a:t> (sport/(</a:t>
            </a:r>
            <a:r>
              <a:rPr lang="en-US" dirty="0" err="1"/>
              <a:t>niet</a:t>
            </a:r>
            <a:r>
              <a:rPr lang="en-US" dirty="0"/>
              <a:t>-)</a:t>
            </a:r>
            <a:r>
              <a:rPr lang="en-US" dirty="0" err="1"/>
              <a:t>accidenteel</a:t>
            </a:r>
            <a:r>
              <a:rPr lang="en-US" dirty="0"/>
              <a:t>)</a:t>
            </a:r>
            <a:endParaRPr lang="en-US" sz="1800" dirty="0"/>
          </a:p>
          <a:p>
            <a:pPr marL="956310" lvl="2" indent="0">
              <a:buNone/>
            </a:pPr>
            <a:endParaRPr lang="nl-NL" dirty="0"/>
          </a:p>
          <a:p>
            <a:pPr marL="842010" lvl="1" indent="-342900"/>
            <a:r>
              <a:rPr lang="nl-NL" dirty="0"/>
              <a:t>Scherp:</a:t>
            </a:r>
          </a:p>
          <a:p>
            <a:pPr marL="1299210" lvl="2" indent="-342900"/>
            <a:r>
              <a:rPr lang="nl-NL" dirty="0"/>
              <a:t>Vingernagel in het oog     	  </a:t>
            </a:r>
            <a:r>
              <a:rPr lang="nl-NL" sz="1400" dirty="0" err="1"/>
              <a:t>Dx</a:t>
            </a:r>
            <a:r>
              <a:rPr lang="nl-NL" sz="1400" dirty="0"/>
              <a:t> </a:t>
            </a:r>
            <a:r>
              <a:rPr lang="nl-NL" sz="1400" dirty="0" err="1"/>
              <a:t>fluoreseceine</a:t>
            </a:r>
            <a:r>
              <a:rPr lang="nl-NL" sz="1400" dirty="0"/>
              <a:t> test</a:t>
            </a:r>
          </a:p>
          <a:p>
            <a:pPr marL="1299210" lvl="2" indent="-342900"/>
            <a:r>
              <a:rPr lang="nl-NL" dirty="0"/>
              <a:t>Plant blad in het oog         </a:t>
            </a:r>
            <a:r>
              <a:rPr lang="nl-NL" sz="1400" dirty="0"/>
              <a:t> R/ AB oogzalf 3xdd overdag + voor het slapen gaan</a:t>
            </a:r>
          </a:p>
          <a:p>
            <a:pPr marL="1299210" lvl="2" indent="-342900"/>
            <a:r>
              <a:rPr lang="nl-NL" dirty="0"/>
              <a:t>Penetrerend/perforerend trauma </a:t>
            </a:r>
            <a:r>
              <a:rPr lang="nl-NL" sz="1400" dirty="0"/>
              <a:t>R/ no </a:t>
            </a:r>
            <a:r>
              <a:rPr lang="nl-NL" sz="1400" dirty="0" err="1"/>
              <a:t>touch</a:t>
            </a:r>
            <a:r>
              <a:rPr lang="nl-NL" sz="1400" dirty="0"/>
              <a:t>: dus geen oogverband plaatsen of geen druppels of zalf opstarten (harde oogschelp mag wel)</a:t>
            </a:r>
          </a:p>
          <a:p>
            <a:pPr marL="1299210" lvl="2" indent="-342900"/>
            <a:endParaRPr lang="nl-NL" dirty="0"/>
          </a:p>
          <a:p>
            <a:pPr marL="12065" indent="0"/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12065" indent="0"/>
            <a:endParaRPr lang="nl-NL" dirty="0"/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D595D65-65C0-2199-4827-49BC785DB385}"/>
              </a:ext>
            </a:extLst>
          </p:cNvPr>
          <p:cNvSpPr txBox="1"/>
          <p:nvPr/>
        </p:nvSpPr>
        <p:spPr>
          <a:xfrm>
            <a:off x="4341700" y="3108325"/>
            <a:ext cx="677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>
                <a:latin typeface="Cambria Math" panose="02040503050406030204" pitchFamily="18" charset="0"/>
                <a:ea typeface="Cambria Math" panose="02040503050406030204" pitchFamily="18" charset="0"/>
              </a:rPr>
              <a:t>}</a:t>
            </a:r>
            <a:endParaRPr lang="nl-BE" sz="5400" dirty="0"/>
          </a:p>
        </p:txBody>
      </p:sp>
    </p:spTree>
    <p:extLst>
      <p:ext uri="{BB962C8B-B14F-4D97-AF65-F5344CB8AC3E}">
        <p14:creationId xmlns:p14="http://schemas.microsoft.com/office/powerpoint/2010/main" val="17261438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4876D8-BE16-56B4-D0B0-EC5871542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B986915-040F-A0CC-9B82-6423270DF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732239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AE81E-003B-5957-A09C-F03D187A7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CE15C2-179E-7295-5368-1057D7C1D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2725"/>
            <a:ext cx="8249510" cy="3581400"/>
          </a:xfrm>
        </p:spPr>
        <p:txBody>
          <a:bodyPr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Alarmtekenen:</a:t>
            </a:r>
          </a:p>
          <a:p>
            <a:pPr marL="842010" lvl="1" indent="-342900"/>
            <a:r>
              <a:rPr lang="nl-NL" dirty="0"/>
              <a:t>Vervormde pupil = </a:t>
            </a:r>
            <a:r>
              <a:rPr lang="nl-NL" dirty="0" err="1"/>
              <a:t>corectopie</a:t>
            </a:r>
            <a:endParaRPr lang="nl-NL" dirty="0"/>
          </a:p>
          <a:p>
            <a:pPr marL="842010" lvl="1" indent="-342900"/>
            <a:r>
              <a:rPr lang="nl-NL" dirty="0"/>
              <a:t>Forse hoofdpijn/misselijk/braken (</a:t>
            </a:r>
            <a:r>
              <a:rPr lang="nl-NL" dirty="0" err="1"/>
              <a:t>cave</a:t>
            </a:r>
            <a:r>
              <a:rPr lang="nl-NL" dirty="0"/>
              <a:t> oogdruk)</a:t>
            </a:r>
          </a:p>
          <a:p>
            <a:pPr marL="842010" lvl="1" indent="-342900"/>
            <a:r>
              <a:rPr lang="nl-NL" dirty="0"/>
              <a:t>(Forse) visusdaling</a:t>
            </a:r>
          </a:p>
          <a:p>
            <a:pPr marL="842010" lvl="1" indent="-342900"/>
            <a:r>
              <a:rPr lang="nl-NL" dirty="0" err="1"/>
              <a:t>Floaters</a:t>
            </a:r>
            <a:r>
              <a:rPr lang="nl-NL" dirty="0"/>
              <a:t>/flitsen</a:t>
            </a:r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845919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F7A01ECD-B37F-FDCF-415D-694A0112C682}"/>
              </a:ext>
            </a:extLst>
          </p:cNvPr>
          <p:cNvSpPr txBox="1">
            <a:spLocks/>
          </p:cNvSpPr>
          <p:nvPr/>
        </p:nvSpPr>
        <p:spPr>
          <a:xfrm>
            <a:off x="876300" y="112245"/>
            <a:ext cx="8249510" cy="432752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198755" indent="-186690" algn="l" defTabSz="914400" rtl="0" eaLnBrk="1" latinLnBrk="0" hangingPunct="1">
              <a:lnSpc>
                <a:spcPts val="2620"/>
              </a:lnSpc>
              <a:spcBef>
                <a:spcPts val="1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199390" algn="l"/>
              </a:tabLst>
              <a:defRPr lang="en-GB" sz="2200" b="0" i="0" kern="1200" spc="-25" smtClean="0">
                <a:solidFill>
                  <a:srgbClr val="231F20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965" indent="-342900"/>
            <a:r>
              <a:rPr lang="nl-NL" dirty="0"/>
              <a:t>Alarmtekenen:</a:t>
            </a:r>
          </a:p>
          <a:p>
            <a:pPr marL="842010" lvl="1" indent="-342900"/>
            <a:r>
              <a:rPr lang="nl-NL" dirty="0" err="1"/>
              <a:t>Bloedniveaubeeld</a:t>
            </a:r>
            <a:r>
              <a:rPr lang="nl-NL" dirty="0"/>
              <a:t> = </a:t>
            </a:r>
            <a:r>
              <a:rPr lang="nl-NL" dirty="0" err="1"/>
              <a:t>hyphaema</a:t>
            </a:r>
            <a:endParaRPr lang="nl-NL" dirty="0"/>
          </a:p>
          <a:p>
            <a:pPr marL="842010" lvl="1" indent="-342900"/>
            <a:endParaRPr lang="nl-NL" dirty="0"/>
          </a:p>
          <a:p>
            <a:pPr marL="842010" lvl="1" indent="-342900"/>
            <a:endParaRPr lang="nl-NL" dirty="0"/>
          </a:p>
          <a:p>
            <a:pPr marL="842010" lvl="1" indent="-342900"/>
            <a:endParaRPr lang="nl-NL" dirty="0"/>
          </a:p>
          <a:p>
            <a:pPr marL="499110" lvl="1" indent="0">
              <a:buNone/>
            </a:pPr>
            <a:endParaRPr lang="nl-NL" dirty="0"/>
          </a:p>
          <a:p>
            <a:pPr marL="842010" lvl="1" indent="-342900"/>
            <a:endParaRPr lang="nl-NL" dirty="0"/>
          </a:p>
          <a:p>
            <a:pPr marL="499110" lvl="1" indent="0">
              <a:buNone/>
            </a:pPr>
            <a:endParaRPr lang="nl-NL" dirty="0"/>
          </a:p>
          <a:p>
            <a:pPr marL="842010" lvl="1" indent="-342900"/>
            <a:endParaRPr lang="nl-NL" dirty="0"/>
          </a:p>
          <a:p>
            <a:pPr marL="842010" lvl="1" indent="-342900"/>
            <a:endParaRPr lang="nl-NL" dirty="0"/>
          </a:p>
          <a:p>
            <a:pPr marL="499110" lvl="1" indent="0">
              <a:buNone/>
            </a:pPr>
            <a:endParaRPr lang="nl-NL" dirty="0"/>
          </a:p>
          <a:p>
            <a:pPr marL="354965" indent="-342900"/>
            <a:r>
              <a:rPr lang="nl-NL" dirty="0"/>
              <a:t>Bij vermoeden perforatie</a:t>
            </a:r>
          </a:p>
          <a:p>
            <a:pPr marL="842010" lvl="1" indent="-342900"/>
            <a:r>
              <a:rPr lang="nl-NL" dirty="0"/>
              <a:t>R/ no </a:t>
            </a:r>
            <a:r>
              <a:rPr lang="nl-NL" dirty="0" err="1"/>
              <a:t>touch</a:t>
            </a:r>
            <a:r>
              <a:rPr lang="nl-NL" dirty="0"/>
              <a:t>: dus geen oogverband plaatsen of geen druppels of zalf opstarten (harde oogschelp mag wel)</a:t>
            </a:r>
          </a:p>
          <a:p>
            <a:pPr marL="842010" lvl="1" indent="-342900"/>
            <a:endParaRPr lang="nl-NL" dirty="0"/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6D1E836-16F7-DBDA-B7FB-6502A6E320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41725"/>
            <a:ext cx="838200" cy="76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363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94541-354E-A98E-9E8A-B22308E9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59B16A4-5736-91F3-8579-74DCB0E1E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490" y="1355725"/>
            <a:ext cx="8249510" cy="35814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12065" indent="0"/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>
                <a:latin typeface="Museo Sans 500"/>
              </a:rPr>
              <a:t>Metaalsplinter </a:t>
            </a:r>
            <a:r>
              <a:rPr lang="nl-NL" dirty="0" err="1">
                <a:latin typeface="Museo Sans 500"/>
              </a:rPr>
              <a:t>corneaal</a:t>
            </a:r>
            <a:endParaRPr lang="nl-NL" dirty="0">
              <a:latin typeface="Museo Sans 500"/>
            </a:endParaRPr>
          </a:p>
          <a:p>
            <a:pPr marL="842010" lvl="1" indent="-342900"/>
            <a:r>
              <a:rPr lang="nl-NL" dirty="0" err="1">
                <a:latin typeface="Museo Sans 500"/>
              </a:rPr>
              <a:t>bijv</a:t>
            </a:r>
            <a:r>
              <a:rPr lang="nl-NL" dirty="0">
                <a:latin typeface="Museo Sans 500"/>
              </a:rPr>
              <a:t> na slijpwerken; opwaaiend stof</a:t>
            </a:r>
          </a:p>
          <a:p>
            <a:pPr marL="842010" lvl="1" indent="-342900"/>
            <a:r>
              <a:rPr lang="nl-NL" dirty="0"/>
              <a:t>Metaal partikel + roestring</a:t>
            </a:r>
          </a:p>
          <a:p>
            <a:pPr marL="842010" lvl="1" indent="-342900"/>
            <a:endParaRPr lang="nl-NL" dirty="0"/>
          </a:p>
          <a:p>
            <a:pPr marL="842010" lvl="1" indent="-342900"/>
            <a:r>
              <a:rPr lang="nl-NL" dirty="0"/>
              <a:t>= geen absolute urgentie</a:t>
            </a:r>
          </a:p>
          <a:p>
            <a:pPr marL="842010" lvl="1" indent="-342900"/>
            <a:endParaRPr lang="nl-NL" dirty="0"/>
          </a:p>
          <a:p>
            <a:pPr marL="842010" lvl="1" indent="-342900"/>
            <a:r>
              <a:rPr lang="nl-NL" dirty="0">
                <a:latin typeface="Museo Sans 500"/>
              </a:rPr>
              <a:t>R/ </a:t>
            </a:r>
            <a:r>
              <a:rPr lang="nl-NL" dirty="0" err="1">
                <a:latin typeface="Museo Sans 500"/>
              </a:rPr>
              <a:t>evt</a:t>
            </a:r>
            <a:r>
              <a:rPr lang="nl-NL" dirty="0">
                <a:latin typeface="Museo Sans 500"/>
              </a:rPr>
              <a:t> zelf verwijderen (perifeer) + AB oogzalf</a:t>
            </a:r>
          </a:p>
          <a:p>
            <a:pPr marL="956310" lvl="2" indent="0">
              <a:buNone/>
            </a:pPr>
            <a:r>
              <a:rPr lang="nl-NL" dirty="0">
                <a:latin typeface="Museo Sans 500"/>
              </a:rPr>
              <a:t>(</a:t>
            </a:r>
            <a:r>
              <a:rPr lang="nl-NL" dirty="0" err="1">
                <a:latin typeface="Museo Sans 500"/>
              </a:rPr>
              <a:t>fusidine</a:t>
            </a:r>
            <a:r>
              <a:rPr lang="nl-NL" dirty="0">
                <a:latin typeface="Museo Sans 500"/>
              </a:rPr>
              <a:t>)</a:t>
            </a:r>
          </a:p>
          <a:p>
            <a:pPr marL="842010" lvl="1" indent="-342900"/>
            <a:r>
              <a:rPr lang="nl-NL" dirty="0">
                <a:latin typeface="Museo Sans 500"/>
              </a:rPr>
              <a:t>Als centraal in de pupilopening</a:t>
            </a:r>
          </a:p>
          <a:p>
            <a:pPr marL="1299210" lvl="2" indent="-342900"/>
            <a:r>
              <a:rPr lang="nl-NL" dirty="0">
                <a:latin typeface="Museo Sans 500"/>
              </a:rPr>
              <a:t> =&gt; verwijzing naar oogarts</a:t>
            </a:r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12065" indent="0"/>
            <a:endParaRPr lang="nl-NL" dirty="0"/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9B4AC0A-87A5-F589-F73E-7ED784DAE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08494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7C06C-F9A2-F9CD-F671-9E5950F8D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5642EE-ED3D-7CEE-A5D1-F9EAC5A9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Stomp/Scherp trauma oog: conclusie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3E33F4-CAA7-807C-AD3D-E170E751A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490" y="1050925"/>
            <a:ext cx="8249510" cy="388620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12065" indent="0"/>
            <a:endParaRPr lang="nl-NL" dirty="0"/>
          </a:p>
          <a:p>
            <a:pPr marL="842010" lvl="1" indent="-342900"/>
            <a:r>
              <a:rPr lang="nl-NL" dirty="0">
                <a:latin typeface="Museo Sans 500"/>
              </a:rPr>
              <a:t>Stomp: </a:t>
            </a:r>
          </a:p>
          <a:p>
            <a:pPr marL="1299210" lvl="2" indent="-342900"/>
            <a:r>
              <a:rPr lang="nl-NL" dirty="0">
                <a:latin typeface="Museo Sans 500"/>
              </a:rPr>
              <a:t>Bij alarmsymptomen =&gt; verwijzing oogarts</a:t>
            </a:r>
          </a:p>
          <a:p>
            <a:pPr marL="1299210" lvl="2" indent="-342900"/>
            <a:r>
              <a:rPr lang="nl-NL" dirty="0">
                <a:latin typeface="Museo Sans 500"/>
              </a:rPr>
              <a:t>Bij twijfel =&gt; verwijzing oogarts</a:t>
            </a:r>
          </a:p>
          <a:p>
            <a:pPr marL="956310" lvl="2" indent="0">
              <a:buNone/>
            </a:pPr>
            <a:endParaRPr lang="nl-NL" dirty="0"/>
          </a:p>
          <a:p>
            <a:pPr marL="842010" lvl="1" indent="-342900"/>
            <a:r>
              <a:rPr lang="nl-NL" dirty="0"/>
              <a:t>Scherp:</a:t>
            </a:r>
          </a:p>
          <a:p>
            <a:pPr marL="1299210" lvl="2" indent="-342900"/>
            <a:r>
              <a:rPr lang="nl-NL" dirty="0"/>
              <a:t>Vingernagel/(plant)blad in het oog </a:t>
            </a:r>
          </a:p>
          <a:p>
            <a:pPr marL="1756410" lvl="3" indent="-342900"/>
            <a:r>
              <a:rPr lang="nl-NL" sz="1800" dirty="0"/>
              <a:t>=&gt; </a:t>
            </a:r>
            <a:r>
              <a:rPr lang="nl-NL" sz="1800" dirty="0" err="1"/>
              <a:t>fluoreceïne</a:t>
            </a:r>
            <a:r>
              <a:rPr lang="nl-NL" sz="1800" dirty="0"/>
              <a:t> test =&gt; R/ AB oogzalf 3x/dag 5-7d + voor het slapen gaan 2 weken (</a:t>
            </a:r>
            <a:r>
              <a:rPr lang="nl-NL" sz="1800" dirty="0" err="1"/>
              <a:t>fusidine</a:t>
            </a:r>
            <a:r>
              <a:rPr lang="nl-NL" sz="1800" dirty="0"/>
              <a:t> /</a:t>
            </a:r>
            <a:r>
              <a:rPr lang="nl-NL" sz="1800" dirty="0" err="1"/>
              <a:t>trafloxal</a:t>
            </a:r>
            <a:r>
              <a:rPr lang="nl-NL" sz="1800" dirty="0"/>
              <a:t> (plant))</a:t>
            </a:r>
          </a:p>
          <a:p>
            <a:pPr marL="1756410" lvl="3" indent="-342900"/>
            <a:r>
              <a:rPr lang="nl-NL" sz="1800" dirty="0"/>
              <a:t>=&gt; bij persistentie klachten: verwijzing oogarts</a:t>
            </a:r>
          </a:p>
          <a:p>
            <a:pPr marL="1299210" lvl="2" indent="-342900"/>
            <a:r>
              <a:rPr lang="nl-NL" dirty="0"/>
              <a:t>Penetrerend/perforerend trauma  </a:t>
            </a:r>
          </a:p>
          <a:p>
            <a:pPr marL="1756410" lvl="3" indent="-342900"/>
            <a:r>
              <a:rPr lang="nl-NL" sz="1800" dirty="0"/>
              <a:t>=&gt; verwijzing oogarts </a:t>
            </a:r>
          </a:p>
          <a:p>
            <a:pPr marL="1756410" lvl="3" indent="-342900"/>
            <a:r>
              <a:rPr lang="nl-NL" sz="1800" dirty="0"/>
              <a:t>R/ no </a:t>
            </a:r>
            <a:r>
              <a:rPr lang="nl-NL" sz="1800" dirty="0" err="1"/>
              <a:t>touch</a:t>
            </a:r>
            <a:r>
              <a:rPr lang="nl-NL" sz="1800" dirty="0"/>
              <a:t>: dus ook geen oogverband plaatsen of geen druppels of zalf opstarten ; harde oogschelp mag wel</a:t>
            </a:r>
          </a:p>
          <a:p>
            <a:pPr marL="956310" lvl="2" indent="0">
              <a:buNone/>
            </a:pPr>
            <a:endParaRPr lang="nl-NL" sz="1600" dirty="0"/>
          </a:p>
          <a:p>
            <a:pPr marL="842010" lvl="1" indent="-342900"/>
            <a:r>
              <a:rPr lang="nl-NL" dirty="0"/>
              <a:t>Metaalsplinter:</a:t>
            </a:r>
          </a:p>
          <a:p>
            <a:pPr marL="1299210" lvl="2" indent="-342900"/>
            <a:r>
              <a:rPr lang="nl-NL" dirty="0"/>
              <a:t>Als perifeer: </a:t>
            </a:r>
            <a:r>
              <a:rPr lang="nl-NL" dirty="0" err="1"/>
              <a:t>evt</a:t>
            </a:r>
            <a:r>
              <a:rPr lang="nl-NL" dirty="0"/>
              <a:t> zelf verwijderen + R/ AB oogzalf (</a:t>
            </a:r>
            <a:r>
              <a:rPr lang="nl-NL" dirty="0" err="1"/>
              <a:t>fusidine</a:t>
            </a:r>
            <a:r>
              <a:rPr lang="nl-NL" dirty="0"/>
              <a:t>)</a:t>
            </a:r>
          </a:p>
          <a:p>
            <a:pPr marL="1299210" lvl="2" indent="-342900"/>
            <a:r>
              <a:rPr lang="nl-NL" dirty="0"/>
              <a:t>Als centraal =&gt; verwijzen naar oogarts</a:t>
            </a:r>
          </a:p>
          <a:p>
            <a:pPr marL="1299210" lvl="2" indent="-342900"/>
            <a:endParaRPr lang="nl-NL" dirty="0"/>
          </a:p>
          <a:p>
            <a:pPr marL="12065" indent="0"/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12065" indent="0"/>
            <a:endParaRPr lang="nl-NL" dirty="0"/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917911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79AB-ED26-0442-9EA6-A6AEF8C42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377182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635F3-7195-4DCB-C4E7-D46ECF3EF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E2AAA0-218F-3289-E189-FD5529AE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8/ Chemische brandwonde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7AF8A5-814F-0955-F75D-210A4261F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418" y="1233124"/>
            <a:ext cx="8249510" cy="3227576"/>
          </a:xfrm>
        </p:spPr>
        <p:txBody>
          <a:bodyPr>
            <a:normAutofit fontScale="85000" lnSpcReduction="20000"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Spoelen 30’ met (fysiologisch) water</a:t>
            </a:r>
          </a:p>
          <a:p>
            <a:pPr marL="12065" indent="0"/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pH van het product achterhalen</a:t>
            </a:r>
          </a:p>
          <a:p>
            <a:pPr marL="842010" lvl="1" indent="-342900"/>
            <a:r>
              <a:rPr lang="nl-NL" dirty="0"/>
              <a:t>Zuur?</a:t>
            </a:r>
          </a:p>
          <a:p>
            <a:pPr marL="842010" lvl="1" indent="-342900"/>
            <a:r>
              <a:rPr lang="nl-NL" dirty="0"/>
              <a:t>Basisch/Alkalisch?</a:t>
            </a:r>
          </a:p>
          <a:p>
            <a:pPr marL="1299210" lvl="2" indent="-342900"/>
            <a:r>
              <a:rPr lang="nl-NL" dirty="0"/>
              <a:t>Basisch: oog kan ‘verdacht wit’ zijn</a:t>
            </a:r>
          </a:p>
          <a:p>
            <a:pPr marL="12065" indent="0"/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=&gt; verwijzing naar oogarts</a:t>
            </a:r>
          </a:p>
          <a:p>
            <a:pPr marL="12065" indent="0"/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Ontsmettingsalcohol in het oog is niet nefast R/ kunsttranen</a:t>
            </a:r>
          </a:p>
          <a:p>
            <a:pPr marL="1299210" lvl="2" indent="-342900"/>
            <a:endParaRPr lang="nl-NL" dirty="0"/>
          </a:p>
          <a:p>
            <a:pPr marL="1299210" lvl="2" indent="-342900"/>
            <a:endParaRPr lang="nl-NL" dirty="0"/>
          </a:p>
          <a:p>
            <a:pPr marL="1299210" lvl="2" indent="-342900"/>
            <a:endParaRPr lang="nl-NL" dirty="0"/>
          </a:p>
          <a:p>
            <a:pPr marL="1299210" lvl="2" indent="-342900"/>
            <a:endParaRPr lang="nl-NL" dirty="0"/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62434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78671-DBB3-F565-73C9-4461DB572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83793D-CE46-9950-6711-6C53F1977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Chemische brandwonde: conclusie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73FCA8-9E2D-B961-C80A-1E229EF66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418" y="1233124"/>
            <a:ext cx="8249510" cy="3227576"/>
          </a:xfrm>
        </p:spPr>
        <p:txBody>
          <a:bodyPr>
            <a:normAutofit/>
          </a:bodyPr>
          <a:lstStyle/>
          <a:p>
            <a:pPr marL="12065" indent="0"/>
            <a:endParaRPr lang="nl-NL" dirty="0"/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/>
              <a:t>=&gt; verwijzing naar oogarts (na eerst spoeling minstens 30’)</a:t>
            </a:r>
          </a:p>
          <a:p>
            <a:pPr marL="956310" lvl="2" indent="0">
              <a:buNone/>
            </a:pPr>
            <a:endParaRPr lang="nl-NL" dirty="0"/>
          </a:p>
          <a:p>
            <a:pPr marL="1299210" lvl="2" indent="-342900"/>
            <a:endParaRPr lang="nl-NL" dirty="0"/>
          </a:p>
          <a:p>
            <a:pPr marL="1299210" lvl="2" indent="-342900"/>
            <a:endParaRPr lang="nl-NL" dirty="0"/>
          </a:p>
          <a:p>
            <a:pPr marL="1299210" lvl="2" indent="-342900"/>
            <a:endParaRPr lang="nl-NL" dirty="0"/>
          </a:p>
          <a:p>
            <a:pPr marL="842010" lvl="1" indent="-342900"/>
            <a:endParaRPr lang="nl-NL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427376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267F1-8DA3-7298-E1F4-3CAD39861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1BFED-EF80-FCF7-18B7-5F2197A1E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881711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D848E-ED4B-6DE5-ADAE-60B9B02C7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3BF562-86F2-FF7C-9166-2982C3AAB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</p:spPr>
        <p:txBody>
          <a:bodyPr anchor="ctr">
            <a:normAutofit/>
          </a:bodyPr>
          <a:lstStyle/>
          <a:p>
            <a:r>
              <a:rPr lang="nl-NL" dirty="0"/>
              <a:t>9/ Cellulitis</a:t>
            </a:r>
            <a:endParaRPr lang="nl-BE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01F91F7-5D5A-B246-20D3-1DE49B40BF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4640" y="1876101"/>
            <a:ext cx="3858895" cy="2848327"/>
          </a:xfrm>
        </p:spPr>
        <p:txBody>
          <a:bodyPr lIns="91440" tIns="45720" rIns="91440" bIns="45720" anchor="t"/>
          <a:lstStyle/>
          <a:p>
            <a:r>
              <a:rPr lang="nl-NL">
                <a:latin typeface="Museo Sans 500"/>
              </a:rPr>
              <a:t>Preseptaal</a:t>
            </a:r>
          </a:p>
          <a:p>
            <a:pPr marL="12065" indent="0">
              <a:buNone/>
            </a:pPr>
            <a:endParaRPr lang="nl-NL" dirty="0">
              <a:latin typeface="Museo Sans 500"/>
            </a:endParaRPr>
          </a:p>
          <a:p>
            <a:pPr marL="12065" indent="0">
              <a:buNone/>
            </a:pPr>
            <a:r>
              <a:rPr lang="nl-NL">
                <a:latin typeface="Museo Sans 500"/>
              </a:rPr>
              <a:t>  Vs</a:t>
            </a:r>
            <a:endParaRPr lang="nl-NL" dirty="0"/>
          </a:p>
          <a:p>
            <a:pPr marL="12065" indent="0">
              <a:buNone/>
            </a:pPr>
            <a:endParaRPr lang="nl-NL" dirty="0">
              <a:latin typeface="Museo Sans 500"/>
            </a:endParaRPr>
          </a:p>
          <a:p>
            <a:r>
              <a:rPr lang="nl-NL"/>
              <a:t>Orbitaal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77294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9D486-6A24-C6F0-6E8F-2BE2E2F6F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D5843A-8C9F-99FE-C012-21E1EC9A6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</p:spPr>
        <p:txBody>
          <a:bodyPr anchor="ctr">
            <a:normAutofit/>
          </a:bodyPr>
          <a:lstStyle/>
          <a:p>
            <a:r>
              <a:rPr lang="nl-NL"/>
              <a:t>9.1. Preseptaal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992919-99DB-DDB6-440C-31EA5C5643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305" y="1286979"/>
            <a:ext cx="7699710" cy="32347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4965" indent="-342900"/>
            <a:r>
              <a:rPr lang="nl-NL" sz="2400" spc="0">
                <a:latin typeface="Museo Sans 500"/>
              </a:rPr>
              <a:t>Blanke bulbus oculi</a:t>
            </a:r>
            <a:endParaRPr lang="nl-NL" sz="2400" spc="0">
              <a:solidFill>
                <a:srgbClr val="000000"/>
              </a:solidFill>
              <a:latin typeface="Museo Sans 500"/>
            </a:endParaRPr>
          </a:p>
          <a:p>
            <a:pPr marL="354965" indent="-342900"/>
            <a:r>
              <a:rPr lang="nl-NL" sz="2400" spc="0">
                <a:latin typeface="Museo Sans 500"/>
              </a:rPr>
              <a:t>Oorzaak</a:t>
            </a:r>
            <a:r>
              <a:rPr lang="nl-NL" sz="2400" spc="0">
                <a:solidFill>
                  <a:srgbClr val="231F20"/>
                </a:solidFill>
                <a:latin typeface="Museo Sans 500"/>
              </a:rPr>
              <a:t>: </a:t>
            </a:r>
            <a:endParaRPr lang="nl-NL" sz="2400" spc="0">
              <a:solidFill>
                <a:srgbClr val="000000"/>
              </a:solidFill>
              <a:latin typeface="Museo Sans 500"/>
              <a:cs typeface="Arial"/>
            </a:endParaRPr>
          </a:p>
          <a:p>
            <a:pPr marL="1299210" lvl="2" indent="-342900"/>
            <a:r>
              <a:rPr lang="nl-NL">
                <a:solidFill>
                  <a:srgbClr val="231F20"/>
                </a:solidFill>
                <a:latin typeface="Arial"/>
                <a:cs typeface="Arial"/>
              </a:rPr>
              <a:t>vaak: chalazion</a:t>
            </a:r>
            <a:endParaRPr lang="nl-NL">
              <a:latin typeface="Arial"/>
              <a:cs typeface="Arial"/>
            </a:endParaRPr>
          </a:p>
          <a:p>
            <a:pPr marL="956310" lvl="2" indent="0">
              <a:buNone/>
            </a:pPr>
            <a:endParaRPr lang="nl-NL" dirty="0">
              <a:solidFill>
                <a:srgbClr val="231F20"/>
              </a:solidFill>
              <a:latin typeface="Arial"/>
              <a:cs typeface="Arial"/>
            </a:endParaRPr>
          </a:p>
          <a:p>
            <a:pPr marL="354965" indent="-342900"/>
            <a:r>
              <a:rPr lang="nl-NL" sz="2400">
                <a:solidFill>
                  <a:srgbClr val="231F20"/>
                </a:solidFill>
                <a:latin typeface="Museo Sans 500"/>
              </a:rPr>
              <a:t>Indien door zwelling oogmotiliteit niet te beoordelen: CT </a:t>
            </a:r>
            <a:r>
              <a:rPr lang="nl-NL" sz="2400">
                <a:latin typeface="Museo Sans 500"/>
              </a:rPr>
              <a:t>scan + contrast</a:t>
            </a:r>
            <a:endParaRPr lang="nl-NL" sz="2400" spc="0">
              <a:latin typeface="Museo Sans 500"/>
            </a:endParaRPr>
          </a:p>
          <a:p>
            <a:pPr marL="12065" indent="0">
              <a:buNone/>
            </a:pPr>
            <a:endParaRPr lang="nl-NL" sz="2400" dirty="0">
              <a:latin typeface="Museo Sans 500"/>
            </a:endParaRPr>
          </a:p>
          <a:p>
            <a:pPr marL="354965" indent="-342900"/>
            <a:r>
              <a:rPr lang="nl-NL" sz="2400" spc="0">
                <a:latin typeface="Museo Sans 500"/>
              </a:rPr>
              <a:t>Cave</a:t>
            </a:r>
            <a:r>
              <a:rPr lang="nl-NL" sz="2400" spc="0">
                <a:solidFill>
                  <a:srgbClr val="231F20"/>
                </a:solidFill>
                <a:latin typeface="Museo Sans 500"/>
              </a:rPr>
              <a:t>: jonge kinderen</a:t>
            </a:r>
            <a:r>
              <a:rPr lang="nl-NL" sz="2400" spc="0">
                <a:latin typeface="Museo Sans 500"/>
              </a:rPr>
              <a:t> nauwe opvolg, snellere evolutie naar orbitale</a:t>
            </a:r>
            <a:endParaRPr lang="nl-NL" sz="2400" spc="0">
              <a:solidFill>
                <a:srgbClr val="231F20"/>
              </a:solidFill>
              <a:latin typeface="Museo Sans 500"/>
            </a:endParaRPr>
          </a:p>
          <a:p>
            <a:pPr marL="842010" lvl="1" indent="-342900"/>
            <a:endParaRPr lang="nl-NL" sz="1800" dirty="0">
              <a:solidFill>
                <a:srgbClr val="231F20"/>
              </a:solidFill>
            </a:endParaRPr>
          </a:p>
          <a:p>
            <a:pPr marL="354965" indent="-342900"/>
            <a:endParaRPr lang="nl-NL" sz="1800" dirty="0">
              <a:solidFill>
                <a:srgbClr val="231F20"/>
              </a:solidFill>
            </a:endParaRPr>
          </a:p>
          <a:p>
            <a:pPr marL="1299210" lvl="2" indent="-342900"/>
            <a:endParaRPr lang="nl-NL" sz="1400">
              <a:solidFill>
                <a:srgbClr val="231F20"/>
              </a:solidFill>
            </a:endParaRPr>
          </a:p>
          <a:p>
            <a:pPr marL="842010" lvl="1" indent="-342900"/>
            <a:endParaRPr lang="nl-NL" sz="1400">
              <a:solidFill>
                <a:srgbClr val="231F20"/>
              </a:solidFill>
            </a:endParaRPr>
          </a:p>
          <a:p>
            <a:pPr marL="842010" lvl="1" indent="-342900"/>
            <a:endParaRPr lang="nl-BE" sz="140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6547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DD075-9959-3109-FA63-0F8B5A316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08F192-1719-F914-F549-90186BF53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</p:spPr>
        <p:txBody>
          <a:bodyPr anchor="ctr">
            <a:normAutofit/>
          </a:bodyPr>
          <a:lstStyle/>
          <a:p>
            <a:r>
              <a:rPr lang="nl-NL"/>
              <a:t>9.1. Preseptaal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A37AB3B-8D56-054B-78D2-7A47353FB8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305" y="1143418"/>
            <a:ext cx="7699710" cy="3411197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956310" lvl="2" indent="0">
              <a:buNone/>
            </a:pPr>
            <a:endParaRPr lang="nl-NL" dirty="0">
              <a:solidFill>
                <a:srgbClr val="231F20"/>
              </a:solidFill>
              <a:latin typeface="Arial"/>
              <a:cs typeface="Arial"/>
            </a:endParaRPr>
          </a:p>
          <a:p>
            <a:pPr marL="354965" indent="-342900"/>
            <a:r>
              <a:rPr lang="nl-NL" sz="2400" spc="0" dirty="0">
                <a:solidFill>
                  <a:srgbClr val="231F20"/>
                </a:solidFill>
                <a:latin typeface="Museo Sans 500"/>
                <a:cs typeface="Arial"/>
              </a:rPr>
              <a:t>R</a:t>
            </a:r>
            <a:r>
              <a:rPr lang="nl-NL" sz="2400" spc="0" dirty="0">
                <a:solidFill>
                  <a:srgbClr val="231F20"/>
                </a:solidFill>
                <a:latin typeface="Museo Sans 500"/>
              </a:rPr>
              <a:t>/ lokale therapie: AB </a:t>
            </a:r>
            <a:r>
              <a:rPr lang="nl-NL" sz="2400" spc="0" dirty="0">
                <a:latin typeface="Museo Sans 500"/>
              </a:rPr>
              <a:t>(+</a:t>
            </a:r>
            <a:r>
              <a:rPr lang="nl-NL" sz="2400" spc="0" dirty="0">
                <a:solidFill>
                  <a:srgbClr val="231F20"/>
                </a:solidFill>
                <a:latin typeface="Museo Sans 500"/>
              </a:rPr>
              <a:t> </a:t>
            </a:r>
            <a:r>
              <a:rPr lang="nl-NL" sz="2400" spc="0" dirty="0" err="1">
                <a:solidFill>
                  <a:srgbClr val="231F20"/>
                </a:solidFill>
                <a:latin typeface="Museo Sans 500"/>
              </a:rPr>
              <a:t>steroid</a:t>
            </a:r>
            <a:r>
              <a:rPr lang="nl-NL" sz="2400" spc="0" dirty="0">
                <a:latin typeface="Museo Sans 500"/>
              </a:rPr>
              <a:t>)</a:t>
            </a:r>
          </a:p>
          <a:p>
            <a:pPr marL="842010" lvl="1" indent="-342900"/>
            <a:r>
              <a:rPr lang="nl-NL" sz="2200" dirty="0" err="1">
                <a:solidFill>
                  <a:srgbClr val="231F20"/>
                </a:solidFill>
                <a:latin typeface="Arial"/>
                <a:cs typeface="Arial"/>
              </a:rPr>
              <a:t>Tobradex</a:t>
            </a:r>
            <a:r>
              <a:rPr lang="nl-NL" sz="2200" dirty="0">
                <a:solidFill>
                  <a:srgbClr val="231F20"/>
                </a:solidFill>
                <a:latin typeface="Arial"/>
                <a:cs typeface="Arial"/>
              </a:rPr>
              <a:t> (of Maxitrol of </a:t>
            </a:r>
            <a:r>
              <a:rPr lang="nl-NL" sz="2200" dirty="0" err="1">
                <a:solidFill>
                  <a:srgbClr val="231F20"/>
                </a:solidFill>
                <a:latin typeface="Arial"/>
                <a:cs typeface="Arial"/>
              </a:rPr>
              <a:t>Terracortril</a:t>
            </a:r>
            <a:r>
              <a:rPr lang="nl-NL" sz="2200" dirty="0">
                <a:solidFill>
                  <a:srgbClr val="231F20"/>
                </a:solidFill>
                <a:latin typeface="Arial"/>
                <a:cs typeface="Arial"/>
              </a:rPr>
              <a:t>) oogzalf 2x/dag </a:t>
            </a:r>
            <a:r>
              <a:rPr lang="nl-NL" sz="2200" dirty="0" err="1">
                <a:solidFill>
                  <a:srgbClr val="231F20"/>
                </a:solidFill>
                <a:latin typeface="Arial"/>
                <a:cs typeface="Arial"/>
              </a:rPr>
              <a:t>ged</a:t>
            </a:r>
            <a:r>
              <a:rPr lang="nl-NL" sz="2200" dirty="0">
                <a:solidFill>
                  <a:srgbClr val="231F20"/>
                </a:solidFill>
                <a:latin typeface="Arial"/>
                <a:cs typeface="Arial"/>
              </a:rPr>
              <a:t> 1-2 weken</a:t>
            </a:r>
            <a:endParaRPr lang="nl-NL" sz="2200" dirty="0">
              <a:latin typeface="Arial"/>
              <a:cs typeface="Arial"/>
            </a:endParaRPr>
          </a:p>
          <a:p>
            <a:pPr marL="499110" lvl="1" indent="0">
              <a:buNone/>
            </a:pPr>
            <a:endParaRPr lang="nl-NL" sz="2200" spc="0" dirty="0">
              <a:latin typeface="Museo Sans 500"/>
            </a:endParaRPr>
          </a:p>
          <a:p>
            <a:pPr marL="354965" indent="-342900"/>
            <a:r>
              <a:rPr lang="nl-NL" sz="2400" spc="0" dirty="0">
                <a:latin typeface="Museo Sans 500"/>
              </a:rPr>
              <a:t>R/ peroraal</a:t>
            </a:r>
            <a:endParaRPr lang="nl-NL" sz="2400" dirty="0">
              <a:latin typeface="Museo Sans 500"/>
            </a:endParaRPr>
          </a:p>
          <a:p>
            <a:pPr marL="842010" lvl="1" indent="-342900"/>
            <a:r>
              <a:rPr lang="nl-NL" sz="2200" dirty="0" err="1">
                <a:latin typeface="Museo Sans 500"/>
              </a:rPr>
              <a:t>Amoxi-clav</a:t>
            </a:r>
            <a:r>
              <a:rPr lang="nl-NL" sz="2200" dirty="0">
                <a:latin typeface="Museo Sans 500"/>
              </a:rPr>
              <a:t>: </a:t>
            </a:r>
          </a:p>
          <a:p>
            <a:pPr marL="1299210" lvl="2" indent="-342900"/>
            <a:r>
              <a:rPr lang="nl-NL" sz="2000" dirty="0" err="1">
                <a:latin typeface="Museo Sans 500"/>
              </a:rPr>
              <a:t>Volw</a:t>
            </a:r>
            <a:r>
              <a:rPr lang="nl-NL" sz="2000" dirty="0">
                <a:latin typeface="Museo Sans 500"/>
              </a:rPr>
              <a:t>: 875 mg + 125 mg 3x/dag minstens 10d</a:t>
            </a:r>
            <a:endParaRPr lang="nl-NL" dirty="0"/>
          </a:p>
          <a:p>
            <a:pPr marL="842010" lvl="1" indent="-342900"/>
            <a:r>
              <a:rPr lang="nl-NL" sz="2200" dirty="0">
                <a:solidFill>
                  <a:srgbClr val="000000"/>
                </a:solidFill>
                <a:latin typeface="Museo Sans 500"/>
              </a:rPr>
              <a:t>Flucloxacilline</a:t>
            </a:r>
          </a:p>
          <a:p>
            <a:pPr marL="1299210" lvl="2" indent="-342900"/>
            <a:r>
              <a:rPr lang="nl-NL" sz="2000" dirty="0">
                <a:solidFill>
                  <a:srgbClr val="000000"/>
                </a:solidFill>
                <a:latin typeface="Museo Sans 500"/>
              </a:rPr>
              <a:t>Kind: 25-50mg/dag in 3-4 giften </a:t>
            </a:r>
            <a:r>
              <a:rPr lang="nl-NL" sz="2000" dirty="0" err="1">
                <a:solidFill>
                  <a:srgbClr val="000000"/>
                </a:solidFill>
                <a:latin typeface="Museo Sans 500"/>
              </a:rPr>
              <a:t>ged</a:t>
            </a:r>
            <a:r>
              <a:rPr lang="nl-NL" sz="2000" dirty="0">
                <a:solidFill>
                  <a:srgbClr val="000000"/>
                </a:solidFill>
                <a:latin typeface="Museo Sans 500"/>
              </a:rPr>
              <a:t> 10 dagen </a:t>
            </a:r>
            <a:endParaRPr lang="nl-NL" dirty="0">
              <a:solidFill>
                <a:srgbClr val="000000"/>
              </a:solidFill>
              <a:latin typeface="Museo Sans 500"/>
            </a:endParaRPr>
          </a:p>
          <a:p>
            <a:pPr marL="1299210" lvl="2" indent="-342900"/>
            <a:r>
              <a:rPr lang="nl-NL" sz="2000" dirty="0" err="1">
                <a:solidFill>
                  <a:srgbClr val="000000"/>
                </a:solidFill>
                <a:latin typeface="Museo Sans 500"/>
              </a:rPr>
              <a:t>Volw</a:t>
            </a:r>
            <a:r>
              <a:rPr lang="nl-NL" sz="2000" dirty="0">
                <a:solidFill>
                  <a:srgbClr val="000000"/>
                </a:solidFill>
                <a:latin typeface="Museo Sans 500"/>
              </a:rPr>
              <a:t> 2g/dag in 4 giften </a:t>
            </a:r>
            <a:r>
              <a:rPr lang="nl-NL" sz="2000" dirty="0" err="1">
                <a:solidFill>
                  <a:srgbClr val="000000"/>
                </a:solidFill>
                <a:latin typeface="Museo Sans 500"/>
              </a:rPr>
              <a:t>ged</a:t>
            </a:r>
            <a:r>
              <a:rPr lang="nl-NL" sz="2000" dirty="0">
                <a:solidFill>
                  <a:srgbClr val="000000"/>
                </a:solidFill>
                <a:latin typeface="Museo Sans 500"/>
              </a:rPr>
              <a:t> 10 dagen</a:t>
            </a:r>
          </a:p>
          <a:p>
            <a:pPr marL="842010" lvl="1" indent="-342900"/>
            <a:r>
              <a:rPr lang="nl-NL" sz="2200" dirty="0">
                <a:solidFill>
                  <a:srgbClr val="000000"/>
                </a:solidFill>
                <a:latin typeface="Museo Sans 500"/>
              </a:rPr>
              <a:t>Alternatief (</a:t>
            </a:r>
            <a:r>
              <a:rPr lang="nl-NL" sz="2200" dirty="0" err="1">
                <a:solidFill>
                  <a:srgbClr val="000000"/>
                </a:solidFill>
                <a:latin typeface="Museo Sans 500"/>
              </a:rPr>
              <a:t>peni</a:t>
            </a:r>
            <a:r>
              <a:rPr lang="nl-NL" sz="2200" dirty="0">
                <a:solidFill>
                  <a:srgbClr val="000000"/>
                </a:solidFill>
                <a:latin typeface="Museo Sans 500"/>
              </a:rPr>
              <a:t>-allergie): </a:t>
            </a:r>
            <a:r>
              <a:rPr lang="nl-NL" sz="2200" dirty="0" err="1">
                <a:solidFill>
                  <a:srgbClr val="000000"/>
                </a:solidFill>
                <a:latin typeface="Museo Sans 500"/>
              </a:rPr>
              <a:t>ciprofloxacine</a:t>
            </a:r>
            <a:r>
              <a:rPr lang="nl-NL" sz="2200" dirty="0">
                <a:solidFill>
                  <a:srgbClr val="000000"/>
                </a:solidFill>
                <a:latin typeface="Museo Sans 500"/>
              </a:rPr>
              <a:t>, </a:t>
            </a:r>
            <a:r>
              <a:rPr lang="nl-NL" sz="2200" dirty="0" err="1">
                <a:solidFill>
                  <a:srgbClr val="000000"/>
                </a:solidFill>
                <a:latin typeface="Museo Sans 500"/>
              </a:rPr>
              <a:t>levofloxacine</a:t>
            </a:r>
            <a:endParaRPr lang="nl-NL" sz="2200" spc="0" dirty="0">
              <a:solidFill>
                <a:srgbClr val="000000"/>
              </a:solidFill>
              <a:latin typeface="Museo Sans 500"/>
            </a:endParaRPr>
          </a:p>
          <a:p>
            <a:pPr marL="354965" indent="-342900"/>
            <a:endParaRPr lang="nl-NL" sz="2400" spc="0" dirty="0">
              <a:latin typeface="Museo Sans 500"/>
            </a:endParaRPr>
          </a:p>
          <a:p>
            <a:pPr marL="354965" indent="-342900"/>
            <a:r>
              <a:rPr lang="nl-NL" sz="2400" spc="0" dirty="0">
                <a:latin typeface="Museo Sans 500"/>
              </a:rPr>
              <a:t>Cave</a:t>
            </a:r>
            <a:r>
              <a:rPr lang="nl-NL" sz="2400" spc="0" dirty="0">
                <a:solidFill>
                  <a:srgbClr val="231F20"/>
                </a:solidFill>
                <a:latin typeface="Museo Sans 500"/>
              </a:rPr>
              <a:t>: jonge kinderen</a:t>
            </a:r>
            <a:r>
              <a:rPr lang="nl-NL" sz="2400" spc="0" dirty="0">
                <a:latin typeface="Museo Sans 500"/>
              </a:rPr>
              <a:t> &lt; 3 jaar nauwe opvolg, sneller naar IV  AB</a:t>
            </a:r>
            <a:endParaRPr lang="nl-NL" sz="2400" spc="0" dirty="0">
              <a:solidFill>
                <a:srgbClr val="231F20"/>
              </a:solidFill>
              <a:latin typeface="Museo Sans 500"/>
            </a:endParaRPr>
          </a:p>
          <a:p>
            <a:pPr marL="842010" lvl="1" indent="-342900"/>
            <a:endParaRPr lang="nl-NL" sz="1800" dirty="0">
              <a:solidFill>
                <a:srgbClr val="231F20"/>
              </a:solidFill>
            </a:endParaRPr>
          </a:p>
          <a:p>
            <a:pPr marL="354965" indent="-342900"/>
            <a:endParaRPr lang="nl-NL" sz="1800" dirty="0">
              <a:solidFill>
                <a:srgbClr val="231F20"/>
              </a:solidFill>
            </a:endParaRPr>
          </a:p>
          <a:p>
            <a:pPr marL="1299210" lvl="2" indent="-342900"/>
            <a:endParaRPr lang="nl-NL" sz="1400" dirty="0">
              <a:solidFill>
                <a:srgbClr val="231F20"/>
              </a:solidFill>
            </a:endParaRPr>
          </a:p>
          <a:p>
            <a:pPr marL="842010" lvl="1" indent="-342900"/>
            <a:endParaRPr lang="nl-NL" sz="1400" dirty="0">
              <a:solidFill>
                <a:srgbClr val="231F20"/>
              </a:solidFill>
            </a:endParaRPr>
          </a:p>
          <a:p>
            <a:pPr marL="842010" lvl="1" indent="-342900"/>
            <a:endParaRPr lang="nl-BE" sz="14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7082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9D99A-4FA1-0618-A1E2-D01014C7C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326FA-7E67-0732-4263-F83E165EE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/>
              <a:t>9.1.a. Chalazion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83E64-7033-640B-94AF-F85A2E215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50962"/>
            <a:ext cx="7886700" cy="2847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 dirty="0">
                <a:latin typeface="Museo Sans 500"/>
              </a:rPr>
              <a:t>Spectrum van blefaritis</a:t>
            </a:r>
          </a:p>
          <a:p>
            <a:pPr marL="842010" lvl="1">
              <a:buFont typeface="Courier New" panose="020B0604020202020204" pitchFamily="34" charset="0"/>
              <a:buChar char="o"/>
            </a:pPr>
            <a:r>
              <a:rPr lang="nl-NL" spc="-25" dirty="0">
                <a:solidFill>
                  <a:srgbClr val="231F20"/>
                </a:solidFill>
                <a:latin typeface="Museo Sans 500"/>
              </a:rPr>
              <a:t>Korstjes in de wimpers</a:t>
            </a:r>
          </a:p>
          <a:p>
            <a:pPr marL="842010" lvl="1">
              <a:buFont typeface="Courier New" panose="020B0604020202020204" pitchFamily="34" charset="0"/>
              <a:buChar char="o"/>
            </a:pPr>
            <a:r>
              <a:rPr lang="nl-NL" spc="-25" dirty="0">
                <a:solidFill>
                  <a:srgbClr val="231F20"/>
                </a:solidFill>
                <a:latin typeface="Museo Sans 500"/>
              </a:rPr>
              <a:t>Rode ooglidranden</a:t>
            </a:r>
          </a:p>
          <a:p>
            <a:pPr marL="842010" lvl="1">
              <a:buFont typeface="Courier New" panose="020B0604020202020204" pitchFamily="34" charset="0"/>
              <a:buChar char="o"/>
            </a:pPr>
            <a:r>
              <a:rPr lang="nl-NL" dirty="0" err="1">
                <a:latin typeface="Museo Sans 500"/>
              </a:rPr>
              <a:t>Chalazion</a:t>
            </a:r>
            <a:r>
              <a:rPr lang="nl-NL" dirty="0">
                <a:latin typeface="Museo Sans 500"/>
              </a:rPr>
              <a:t>/</a:t>
            </a:r>
            <a:r>
              <a:rPr lang="nl-NL" dirty="0" err="1">
                <a:latin typeface="Museo Sans 500"/>
              </a:rPr>
              <a:t>hordeolum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742281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4010E-53DE-D750-B0A6-9E416497A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BCBA7-19B0-610C-CF1F-E5F596DE2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/>
              <a:t>9.1.a. </a:t>
            </a:r>
            <a:r>
              <a:rPr lang="nl-NL" err="1"/>
              <a:t>Chalazion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77F3F-67B6-D87D-3D92-9B457A97E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614" y="2585861"/>
            <a:ext cx="7886700" cy="2847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Arial" panose="020B0604020202020204" pitchFamily="34" charset="0"/>
              <a:buChar char="•"/>
            </a:pPr>
            <a:r>
              <a:rPr lang="en-BE">
                <a:latin typeface="Museo Sans 500"/>
              </a:rPr>
              <a:t>Niet-Inflammatoir</a:t>
            </a:r>
            <a:endParaRPr lang="nl-NL"/>
          </a:p>
          <a:p>
            <a:pPr marL="842010" lvl="1">
              <a:buFont typeface="Courier New" panose="020B0604020202020204" pitchFamily="34" charset="0"/>
              <a:buChar char="o"/>
            </a:pPr>
            <a:r>
              <a:rPr lang="nl-NL" spc="-25">
                <a:solidFill>
                  <a:srgbClr val="231F20"/>
                </a:solidFill>
                <a:latin typeface="Museo Sans 500"/>
              </a:rPr>
              <a:t>Verdwijnt meestal spontaan, doch kan maanden duren</a:t>
            </a:r>
            <a:endParaRPr lang="nl-NL" spc="-25" dirty="0">
              <a:solidFill>
                <a:srgbClr val="231F20"/>
              </a:solidFill>
              <a:latin typeface="Museo Sans 500"/>
            </a:endParaRPr>
          </a:p>
          <a:p>
            <a:pPr marL="842010" lvl="1">
              <a:buFont typeface="Courier New" panose="020B0604020202020204" pitchFamily="34" charset="0"/>
              <a:buChar char="o"/>
            </a:pPr>
            <a:r>
              <a:rPr lang="nl-NL" spc="-25">
                <a:solidFill>
                  <a:srgbClr val="231F20"/>
                </a:solidFill>
                <a:latin typeface="Museo Sans 500"/>
              </a:rPr>
              <a:t>Warmte, massage oogleden, ooglidreiniging</a:t>
            </a:r>
            <a:endParaRPr lang="nl-NL" dirty="0">
              <a:latin typeface="Museo Sans 500"/>
            </a:endParaRPr>
          </a:p>
          <a:p>
            <a:pPr marL="842010" lvl="1">
              <a:buFont typeface="Courier New" panose="020B0604020202020204" pitchFamily="34" charset="0"/>
              <a:buChar char="o"/>
            </a:pPr>
            <a:r>
              <a:rPr lang="nl-NL" spc="-25">
                <a:solidFill>
                  <a:srgbClr val="231F20"/>
                </a:solidFill>
                <a:latin typeface="Museo Sans 500"/>
              </a:rPr>
              <a:t>Chronisch en storend: curettage of injectie triamcinolone</a:t>
            </a:r>
            <a:endParaRPr lang="nl-NL" spc="-25" dirty="0">
              <a:solidFill>
                <a:srgbClr val="231F20"/>
              </a:solidFill>
              <a:latin typeface="Museo Sans 500"/>
            </a:endParaRPr>
          </a:p>
          <a:p>
            <a:pPr marL="354965" indent="-342900">
              <a:buFont typeface="Arial" panose="020B0604020202020204" pitchFamily="34" charset="0"/>
              <a:buChar char="•"/>
            </a:pPr>
            <a:endParaRPr lang="nl-NL" spc="-25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5811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54EBC-1050-AFBB-BFCB-CBE99BB2F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BDF2F-1B2D-D0EB-D40E-F8272A47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/>
              <a:t>9.1.a. </a:t>
            </a:r>
            <a:r>
              <a:rPr lang="nl-NL" err="1"/>
              <a:t>Chalazion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9FC4F-3F9B-2B29-C0FE-19E27D706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290" y="1589381"/>
            <a:ext cx="7886700" cy="34275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13410" lvl="1" indent="0">
              <a:buNone/>
            </a:pPr>
            <a:endParaRPr lang="nl-NL" dirty="0">
              <a:solidFill>
                <a:srgbClr val="000000"/>
              </a:solidFill>
              <a:latin typeface="Museo Sans 500"/>
            </a:endParaRPr>
          </a:p>
          <a:p>
            <a:pPr marL="354965" indent="-342900">
              <a:buFont typeface="Arial" panose="020B0604020202020204" pitchFamily="34" charset="0"/>
              <a:buChar char="•"/>
            </a:pPr>
            <a:r>
              <a:rPr lang="nl-NL">
                <a:latin typeface="Museo Sans 500"/>
              </a:rPr>
              <a:t>Inflammatoir</a:t>
            </a:r>
          </a:p>
          <a:p>
            <a:pPr marL="842010" lvl="1"/>
            <a:r>
              <a:rPr lang="nl-NL" spc="-25">
                <a:solidFill>
                  <a:srgbClr val="231F20"/>
                </a:solidFill>
                <a:latin typeface="Museo Sans 500"/>
              </a:rPr>
              <a:t>Lokaal AB+steroid oogzalf op het ooglid en in het oog </a:t>
            </a:r>
            <a:endParaRPr lang="nl-NL" sz="1300" spc="-25">
              <a:solidFill>
                <a:srgbClr val="000000"/>
              </a:solidFill>
              <a:latin typeface="Arial"/>
              <a:cs typeface="Arial"/>
            </a:endParaRPr>
          </a:p>
          <a:p>
            <a:pPr marL="1299210" lvl="2" indent="-342900"/>
            <a:r>
              <a:rPr lang="nl-NL" sz="1300" spc="-25">
                <a:solidFill>
                  <a:srgbClr val="231F20"/>
                </a:solidFill>
                <a:latin typeface="Arial"/>
                <a:cs typeface="Arial"/>
              </a:rPr>
              <a:t>Tobradex of Terracortril oogzalf 2x/dag ged 1-2 weken</a:t>
            </a:r>
            <a:endParaRPr lang="nl-NL" sz="1300" spc="-25">
              <a:solidFill>
                <a:srgbClr val="000000"/>
              </a:solidFill>
              <a:latin typeface="Arial"/>
              <a:cs typeface="Arial"/>
            </a:endParaRPr>
          </a:p>
          <a:p>
            <a:pPr marL="842010" lvl="1"/>
            <a:endParaRPr lang="nl-NL" spc="-25" dirty="0">
              <a:solidFill>
                <a:srgbClr val="231F20"/>
              </a:solidFill>
            </a:endParaRPr>
          </a:p>
          <a:p>
            <a:pPr marL="842010" lvl="1"/>
            <a:r>
              <a:rPr lang="nl-NL" spc="-25">
                <a:solidFill>
                  <a:srgbClr val="231F20"/>
                </a:solidFill>
                <a:latin typeface="Museo Sans 500"/>
              </a:rPr>
              <a:t>+ preseptale cellulitis = + peroraal antibiotica</a:t>
            </a:r>
          </a:p>
          <a:p>
            <a:pPr marL="1299210" lvl="2" indent="-342900"/>
            <a:r>
              <a:rPr lang="nl-NL" sz="1300" spc="-25">
                <a:solidFill>
                  <a:srgbClr val="000000"/>
                </a:solidFill>
                <a:latin typeface="Arial"/>
                <a:cs typeface="Arial"/>
              </a:rPr>
              <a:t>Amoxi-clav: </a:t>
            </a:r>
          </a:p>
          <a:p>
            <a:pPr marL="1756410" lvl="3"/>
            <a:r>
              <a:rPr lang="nl-NL" sz="1200" spc="-25">
                <a:solidFill>
                  <a:srgbClr val="000000"/>
                </a:solidFill>
                <a:latin typeface="Arial"/>
                <a:cs typeface="Arial"/>
              </a:rPr>
              <a:t>Volw: 875 mg + 125 mg 3x/dag minstens 10d</a:t>
            </a:r>
          </a:p>
          <a:p>
            <a:pPr marL="1299210" lvl="2" indent="-342900"/>
            <a:r>
              <a:rPr lang="nl-NL" sz="1300" spc="-25">
                <a:solidFill>
                  <a:srgbClr val="000000"/>
                </a:solidFill>
                <a:latin typeface="Arial"/>
                <a:cs typeface="Arial"/>
              </a:rPr>
              <a:t>Flucloxacilline</a:t>
            </a:r>
          </a:p>
          <a:p>
            <a:pPr marL="1756410" lvl="3"/>
            <a:r>
              <a:rPr lang="nl-NL" sz="1200" spc="-25">
                <a:solidFill>
                  <a:srgbClr val="000000"/>
                </a:solidFill>
                <a:latin typeface="Arial"/>
                <a:cs typeface="Arial"/>
              </a:rPr>
              <a:t>Kind: 25-50mg/dag in 3-4 giften ged 10 dagen </a:t>
            </a:r>
          </a:p>
          <a:p>
            <a:pPr marL="1756410" lvl="3"/>
            <a:r>
              <a:rPr lang="nl-NL" sz="1200" spc="-25">
                <a:solidFill>
                  <a:srgbClr val="000000"/>
                </a:solidFill>
                <a:latin typeface="Arial"/>
                <a:cs typeface="Arial"/>
              </a:rPr>
              <a:t>Volw 2g/dag in 4 giften ged 10 dagen</a:t>
            </a:r>
          </a:p>
          <a:p>
            <a:pPr marL="842010" lvl="1"/>
            <a:endParaRPr lang="nl-NL" spc="-25" dirty="0">
              <a:solidFill>
                <a:srgbClr val="231F20"/>
              </a:solidFill>
            </a:endParaRPr>
          </a:p>
          <a:p>
            <a:pPr marL="1070610" lvl="2" indent="0">
              <a:buNone/>
            </a:pPr>
            <a:endParaRPr lang="nl-NL" spc="-25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0572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0C964-3B01-5BF7-0164-283949188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C8F4F8-11A6-A459-64FF-82736FB26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</p:spPr>
        <p:txBody>
          <a:bodyPr anchor="ctr">
            <a:normAutofit/>
          </a:bodyPr>
          <a:lstStyle/>
          <a:p>
            <a:r>
              <a:rPr lang="nl-NL"/>
              <a:t>9.2. Orbitaal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6F3E24-82CB-DD83-F673-0C3EF8847C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305" y="1270177"/>
            <a:ext cx="4405181" cy="32515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065" indent="0">
              <a:buNone/>
            </a:pPr>
            <a:endParaRPr lang="nl-NL" sz="1800" dirty="0">
              <a:latin typeface="Museo Sans 500"/>
            </a:endParaRPr>
          </a:p>
          <a:p>
            <a:pPr marL="842010" lvl="1" indent="-342900"/>
            <a:r>
              <a:rPr lang="nl-NL" sz="1800">
                <a:solidFill>
                  <a:srgbClr val="231F20"/>
                </a:solidFill>
                <a:latin typeface="Museo Sans 500"/>
              </a:rPr>
              <a:t>Rood bulbus oculi</a:t>
            </a:r>
          </a:p>
          <a:p>
            <a:pPr marL="842010" lvl="1" indent="-342900"/>
            <a:r>
              <a:rPr lang="nl-NL" sz="1800">
                <a:solidFill>
                  <a:srgbClr val="231F20"/>
                </a:solidFill>
                <a:latin typeface="Museo Sans 500"/>
              </a:rPr>
              <a:t>Oogmotiliteit verstoord</a:t>
            </a:r>
          </a:p>
          <a:p>
            <a:pPr marL="499110" lvl="1" indent="0">
              <a:buNone/>
            </a:pPr>
            <a:endParaRPr lang="nl-NL" sz="1800" dirty="0">
              <a:solidFill>
                <a:srgbClr val="231F20"/>
              </a:solidFill>
              <a:latin typeface="Museo Sans 500"/>
            </a:endParaRPr>
          </a:p>
          <a:p>
            <a:pPr marL="842010" lvl="1" indent="-342900"/>
            <a:r>
              <a:rPr lang="nl-NL" sz="1800">
                <a:solidFill>
                  <a:srgbClr val="231F20"/>
                </a:solidFill>
                <a:latin typeface="Museo Sans 500"/>
              </a:rPr>
              <a:t>R/ intraveneuze antibiotica </a:t>
            </a:r>
          </a:p>
          <a:p>
            <a:pPr marL="1299210" lvl="2" indent="-342900"/>
            <a:r>
              <a:rPr lang="nl-NL" sz="1600">
                <a:solidFill>
                  <a:srgbClr val="231F20"/>
                </a:solidFill>
                <a:latin typeface="Museo Sans 500"/>
              </a:rPr>
              <a:t>Eerste keuze: amoxi-clav</a:t>
            </a:r>
            <a:endParaRPr lang="nl-NL" sz="1600" dirty="0">
              <a:solidFill>
                <a:srgbClr val="231F20"/>
              </a:solidFill>
            </a:endParaRPr>
          </a:p>
          <a:p>
            <a:pPr marL="1299210" lvl="2" indent="-342900"/>
            <a:r>
              <a:rPr lang="nl-NL" sz="1600">
                <a:solidFill>
                  <a:srgbClr val="231F20"/>
                </a:solidFill>
                <a:latin typeface="Museo Sans 500"/>
              </a:rPr>
              <a:t>Alternatieven. Cefuroxime + clindamycine</a:t>
            </a:r>
            <a:endParaRPr lang="nl-NL" sz="1600" dirty="0">
              <a:solidFill>
                <a:srgbClr val="231F20"/>
              </a:solidFill>
              <a:latin typeface="Museo Sans 500"/>
            </a:endParaRPr>
          </a:p>
          <a:p>
            <a:pPr marL="1299210" lvl="2" indent="-342900"/>
            <a:endParaRPr lang="nl-NL" sz="1400">
              <a:solidFill>
                <a:srgbClr val="231F20"/>
              </a:solidFill>
            </a:endParaRPr>
          </a:p>
          <a:p>
            <a:pPr marL="842010" lvl="1" indent="-342900"/>
            <a:endParaRPr lang="nl-NL" sz="1400">
              <a:solidFill>
                <a:srgbClr val="231F20"/>
              </a:solidFill>
            </a:endParaRPr>
          </a:p>
          <a:p>
            <a:pPr marL="842010" lvl="1" indent="-342900"/>
            <a:endParaRPr lang="nl-BE" sz="140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722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7C819-540A-3DA3-164F-0A8BB6A3A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14B833-0DA1-8C27-4EDF-5A3390645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</p:spPr>
        <p:txBody>
          <a:bodyPr anchor="ctr">
            <a:normAutofit/>
          </a:bodyPr>
          <a:lstStyle/>
          <a:p>
            <a:r>
              <a:rPr lang="nl-NL" dirty="0"/>
              <a:t>Cellulitis: conclusie</a:t>
            </a:r>
            <a:endParaRPr lang="nl-BE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7D61C45C-87CE-78A4-0493-BCBAD5C16D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4640" y="1269999"/>
            <a:ext cx="6696360" cy="3454429"/>
          </a:xfrm>
        </p:spPr>
        <p:txBody>
          <a:bodyPr lIns="91440" tIns="45720" rIns="91440" bIns="45720" anchor="t"/>
          <a:lstStyle/>
          <a:p>
            <a:r>
              <a:rPr lang="nl-NL" dirty="0" err="1">
                <a:latin typeface="Museo Sans 500"/>
              </a:rPr>
              <a:t>Preseptaal</a:t>
            </a:r>
            <a:endParaRPr lang="nl-NL" dirty="0">
              <a:latin typeface="Museo Sans 500"/>
            </a:endParaRPr>
          </a:p>
          <a:p>
            <a:pPr lvl="1"/>
            <a:r>
              <a:rPr lang="nl-NL" dirty="0">
                <a:latin typeface="Museo Sans 500"/>
              </a:rPr>
              <a:t>Blank oog en bewaarde </a:t>
            </a:r>
            <a:r>
              <a:rPr lang="nl-NL" dirty="0" err="1">
                <a:latin typeface="Museo Sans 500"/>
              </a:rPr>
              <a:t>oogvolgbewegingen</a:t>
            </a:r>
            <a:endParaRPr lang="nl-NL" dirty="0">
              <a:latin typeface="Museo Sans 500"/>
            </a:endParaRPr>
          </a:p>
          <a:p>
            <a:pPr lvl="1"/>
            <a:r>
              <a:rPr lang="nl-NL" dirty="0">
                <a:latin typeface="Museo Sans 500"/>
              </a:rPr>
              <a:t>R/ lokaal AB(+</a:t>
            </a:r>
            <a:r>
              <a:rPr lang="nl-NL" dirty="0" err="1">
                <a:latin typeface="Museo Sans 500"/>
              </a:rPr>
              <a:t>steroid</a:t>
            </a:r>
            <a:r>
              <a:rPr lang="nl-NL" dirty="0">
                <a:latin typeface="Museo Sans 500"/>
              </a:rPr>
              <a:t>) oogzalf in het oog en op het ooglid 2-3x/dag </a:t>
            </a:r>
          </a:p>
          <a:p>
            <a:pPr lvl="1"/>
            <a:r>
              <a:rPr lang="nl-NL" dirty="0">
                <a:latin typeface="Museo Sans 500"/>
              </a:rPr>
              <a:t>als uitgebreid/koorts R/ PO </a:t>
            </a:r>
            <a:r>
              <a:rPr lang="nl-NL" dirty="0" err="1">
                <a:latin typeface="Museo Sans 500"/>
              </a:rPr>
              <a:t>amoxi</a:t>
            </a:r>
            <a:r>
              <a:rPr lang="nl-NL" dirty="0">
                <a:latin typeface="Museo Sans 500"/>
              </a:rPr>
              <a:t>/</a:t>
            </a:r>
            <a:r>
              <a:rPr lang="nl-NL" dirty="0" err="1">
                <a:latin typeface="Museo Sans 500"/>
              </a:rPr>
              <a:t>clav</a:t>
            </a:r>
            <a:r>
              <a:rPr lang="nl-NL" dirty="0">
                <a:latin typeface="Museo Sans 500"/>
              </a:rPr>
              <a:t> of flucloxacilline</a:t>
            </a:r>
          </a:p>
          <a:p>
            <a:pPr lvl="1"/>
            <a:r>
              <a:rPr lang="nl-NL" dirty="0">
                <a:latin typeface="Museo Sans 500"/>
              </a:rPr>
              <a:t>Cave jonge kinderen &lt; 3 jaar: sneller verwijzen naar oogarts/kinderarts</a:t>
            </a:r>
            <a:endParaRPr lang="nl-NL" dirty="0"/>
          </a:p>
          <a:p>
            <a:pPr marL="12065" indent="0">
              <a:buNone/>
            </a:pPr>
            <a:endParaRPr lang="nl-NL" dirty="0">
              <a:latin typeface="Museo Sans 500"/>
            </a:endParaRPr>
          </a:p>
          <a:p>
            <a:r>
              <a:rPr lang="nl-NL" dirty="0"/>
              <a:t>Orbitaal</a:t>
            </a:r>
          </a:p>
          <a:p>
            <a:pPr lvl="1"/>
            <a:r>
              <a:rPr lang="nl-NL" dirty="0"/>
              <a:t>Rood oog en verstoorde oogbewegingen</a:t>
            </a:r>
          </a:p>
          <a:p>
            <a:pPr lvl="1"/>
            <a:r>
              <a:rPr lang="nl-NL" dirty="0"/>
              <a:t>Verwijzing naar spoed voor IV AB</a:t>
            </a:r>
          </a:p>
        </p:txBody>
      </p:sp>
    </p:spTree>
    <p:extLst>
      <p:ext uri="{BB962C8B-B14F-4D97-AF65-F5344CB8AC3E}">
        <p14:creationId xmlns:p14="http://schemas.microsoft.com/office/powerpoint/2010/main" val="33751111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B3629-2EAE-41D9-2AB7-BEB983902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E0473-F268-94EF-BB12-F28F04AAA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39138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15AAB-618F-9B6C-D716-B7CBF731E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2CDEB6-E746-94F7-959C-F0946FB15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10/ Oculaire Herpes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107075-C0F8-C3C0-BFCB-A82570473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80950"/>
            <a:ext cx="8249510" cy="284441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842010" lvl="1" indent="-342900"/>
            <a:r>
              <a:rPr lang="nl-BE">
                <a:latin typeface="Museo Sans 500"/>
              </a:rPr>
              <a:t>Dermaal op ooglid</a:t>
            </a:r>
          </a:p>
          <a:p>
            <a:pPr marL="956310" lvl="2" indent="0">
              <a:buNone/>
            </a:pPr>
            <a:endParaRPr lang="nl-BE" dirty="0">
              <a:latin typeface="Museo Sans 500"/>
            </a:endParaRPr>
          </a:p>
          <a:p>
            <a:pPr marL="842010" lvl="1" indent="-342900"/>
            <a:r>
              <a:rPr lang="nl-BE">
                <a:latin typeface="Museo Sans 500"/>
              </a:rPr>
              <a:t>Corneaal</a:t>
            </a:r>
          </a:p>
          <a:p>
            <a:pPr marL="499110" lvl="1" indent="0">
              <a:buNone/>
            </a:pPr>
            <a:endParaRPr lang="nl-BE" dirty="0">
              <a:latin typeface="Museo Sans 500"/>
            </a:endParaRPr>
          </a:p>
          <a:p>
            <a:pPr marL="842010" lvl="1" indent="-342900"/>
            <a:r>
              <a:rPr lang="nl-BE">
                <a:latin typeface="Museo Sans 500"/>
              </a:rPr>
              <a:t>Zona oftalmica</a:t>
            </a:r>
          </a:p>
          <a:p>
            <a:pPr marL="1299210" lvl="2" indent="-342900">
              <a:buFont typeface="Wingdings" panose="020B0604020202020204" pitchFamily="34" charset="0"/>
              <a:buChar char="§"/>
            </a:pPr>
            <a:r>
              <a:rPr lang="nl-BE">
                <a:latin typeface="Museo Sans 500"/>
              </a:rPr>
              <a:t>Ooglid</a:t>
            </a:r>
            <a:endParaRPr lang="nl-BE"/>
          </a:p>
          <a:p>
            <a:pPr marL="1299210" lvl="2" indent="-342900">
              <a:buFont typeface="Wingdings" panose="020B0604020202020204" pitchFamily="34" charset="0"/>
              <a:buChar char="§"/>
            </a:pPr>
            <a:r>
              <a:rPr lang="nl-BE">
                <a:latin typeface="Museo Sans 500"/>
              </a:rPr>
              <a:t>Corneaal</a:t>
            </a:r>
            <a:endParaRPr lang="nl-BE"/>
          </a:p>
          <a:p>
            <a:pPr marL="1299210" lvl="2" indent="-342900">
              <a:buFont typeface="Wingdings" panose="020B0604020202020204" pitchFamily="34" charset="0"/>
              <a:buChar char="§"/>
            </a:pPr>
            <a:r>
              <a:rPr lang="nl-BE">
                <a:latin typeface="Museo Sans 500"/>
              </a:rPr>
              <a:t>Uveitis (+ oogdrukstijging)</a:t>
            </a:r>
            <a:endParaRPr lang="nl-BE"/>
          </a:p>
          <a:p>
            <a:pPr marL="1299210" lvl="2" indent="-342900">
              <a:buFont typeface="Wingdings" panose="020B0604020202020204" pitchFamily="34" charset="0"/>
              <a:buChar char="§"/>
            </a:pPr>
            <a:r>
              <a:rPr lang="nl-BE">
                <a:latin typeface="Museo Sans 500"/>
              </a:rPr>
              <a:t>Acute retinale necrose</a:t>
            </a:r>
            <a:endParaRPr lang="nl-BE"/>
          </a:p>
          <a:p>
            <a:pPr marL="1299210" lvl="2" indent="-342900">
              <a:buFont typeface="Wingdings" panose="020B0604020202020204" pitchFamily="34" charset="0"/>
              <a:buChar char="§"/>
            </a:pPr>
            <a:r>
              <a:rPr lang="nl-BE">
                <a:latin typeface="Museo Sans 500"/>
              </a:rPr>
              <a:t>Parese extra-oculaire spieren / ptosis</a:t>
            </a:r>
            <a:endParaRPr lang="nl-BE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568218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35CB7-5E57-3ACE-0469-4C217B9A0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C46CB3-3766-8489-A31E-A15683503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10.1. Herpes dermaal </a:t>
            </a:r>
            <a:br>
              <a:rPr lang="nl-NL"/>
            </a:br>
            <a:r>
              <a:rPr lang="nl-NL"/>
              <a:t>(op het ooglid)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31CDC9-04AB-CA52-83EE-6A8591539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813" y="1729828"/>
            <a:ext cx="8257914" cy="34996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842010" lvl="1" indent="-342900"/>
            <a:r>
              <a:rPr lang="nl-BE">
                <a:latin typeface="Museo Sans 500"/>
              </a:rPr>
              <a:t>Herpes Simplex Virus (HSV)</a:t>
            </a:r>
            <a:endParaRPr lang="nl-BE" dirty="0">
              <a:latin typeface="Museo Sans 500"/>
            </a:endParaRPr>
          </a:p>
          <a:p>
            <a:pPr marL="842010" lvl="1" indent="-342900"/>
            <a:r>
              <a:rPr lang="nl-BE">
                <a:latin typeface="Museo Sans 500"/>
              </a:rPr>
              <a:t>Varicella (VZV)</a:t>
            </a:r>
          </a:p>
          <a:p>
            <a:pPr marL="842010" lvl="1" indent="-342900"/>
            <a:r>
              <a:rPr lang="nl-BE">
                <a:latin typeface="Museo Sans 500"/>
              </a:rPr>
              <a:t>Zona Oftalmica (VZV)</a:t>
            </a:r>
            <a:endParaRPr lang="nl-BE"/>
          </a:p>
          <a:p>
            <a:pPr marL="1299210" lvl="2" indent="-342900"/>
            <a:r>
              <a:rPr lang="nl-BE">
                <a:highlight>
                  <a:srgbClr val="C0C0C0"/>
                </a:highlight>
                <a:latin typeface="Museo Sans 500"/>
              </a:rPr>
              <a:t>Hutchinson sign</a:t>
            </a:r>
            <a:r>
              <a:rPr lang="nl-BE">
                <a:latin typeface="Museo Sans 500"/>
              </a:rPr>
              <a:t> = neus aangetast</a:t>
            </a:r>
            <a:endParaRPr lang="nl-BE" dirty="0">
              <a:latin typeface="Museo Sans 500"/>
            </a:endParaRPr>
          </a:p>
          <a:p>
            <a:pPr marL="1756410" lvl="3" indent="-342900"/>
            <a:r>
              <a:rPr lang="nl-BE">
                <a:latin typeface="Museo Sans 500"/>
              </a:rPr>
              <a:t>=&gt; vaak bulbaire aantasting</a:t>
            </a:r>
          </a:p>
          <a:p>
            <a:pPr marL="956310" lvl="2" indent="0">
              <a:buNone/>
            </a:pPr>
            <a:endParaRPr lang="nl-BE" dirty="0">
              <a:latin typeface="Museo Sans 500"/>
            </a:endParaRPr>
          </a:p>
          <a:p>
            <a:pPr marL="1299210" lvl="2" indent="-342900"/>
            <a:r>
              <a:rPr lang="nl-BE">
                <a:latin typeface="Museo Sans 500"/>
              </a:rPr>
              <a:t>=&gt; blanke bulbus: oculair R/ nihil</a:t>
            </a:r>
          </a:p>
          <a:p>
            <a:pPr marL="1299210" lvl="2" indent="-342900"/>
            <a:r>
              <a:rPr lang="nl-BE">
                <a:latin typeface="Museo Sans 500"/>
              </a:rPr>
              <a:t>=&gt; rode bulbus: R/ start Virgan ooggel 5x/dag en verwijs naar de oogarts</a:t>
            </a:r>
          </a:p>
          <a:p>
            <a:pPr marL="956310" lvl="2" indent="0">
              <a:buNone/>
            </a:pPr>
            <a:endParaRPr lang="nl-BE" dirty="0">
              <a:latin typeface="Museo Sans 500"/>
            </a:endParaRPr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487057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A10BC-F448-1221-7FBC-A2E6D24F4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36583B-11F7-2A94-2137-ADF901A68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53" y="441324"/>
            <a:ext cx="8093952" cy="845260"/>
          </a:xfrm>
        </p:spPr>
        <p:txBody>
          <a:bodyPr/>
          <a:lstStyle/>
          <a:p>
            <a:r>
              <a:rPr lang="nl-NL"/>
              <a:t>10.2. Corneale/Conjunctivale Herpes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44F3BC-474A-1EF2-9DB7-E8396AD0E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930" y="1290406"/>
            <a:ext cx="8266090" cy="41298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842010" lvl="1" indent="-342900"/>
            <a:r>
              <a:rPr lang="nl-BE">
                <a:latin typeface="Museo Sans 500"/>
              </a:rPr>
              <a:t>Fluoresceïne test= 'dendriet'</a:t>
            </a:r>
            <a:endParaRPr lang="nl-NL"/>
          </a:p>
          <a:p>
            <a:pPr marL="499110" lvl="1" indent="0">
              <a:buNone/>
            </a:pPr>
            <a:endParaRPr lang="nl-BE" dirty="0"/>
          </a:p>
          <a:p>
            <a:pPr marL="499110" lvl="1" indent="0">
              <a:buNone/>
            </a:pPr>
            <a:endParaRPr lang="nl-BE" dirty="0"/>
          </a:p>
          <a:p>
            <a:pPr marL="499110" lvl="1" indent="0">
              <a:buNone/>
            </a:pPr>
            <a:endParaRPr lang="nl-BE" dirty="0"/>
          </a:p>
          <a:p>
            <a:pPr marL="842010" lvl="1" indent="-342900"/>
            <a:endParaRPr lang="nl-BE" dirty="0"/>
          </a:p>
          <a:p>
            <a:pPr marL="842010" lvl="1" indent="-342900"/>
            <a:endParaRPr lang="nl-BE" dirty="0"/>
          </a:p>
          <a:p>
            <a:pPr marL="842010" lvl="1" indent="-342900"/>
            <a:endParaRPr lang="nl-BE" dirty="0"/>
          </a:p>
          <a:p>
            <a:pPr marL="842010" lvl="1" indent="-342900"/>
            <a:endParaRPr lang="nl-BE" dirty="0">
              <a:latin typeface="Museo Sans 500"/>
            </a:endParaRPr>
          </a:p>
          <a:p>
            <a:pPr marL="842010" lvl="1" indent="-342900"/>
            <a:r>
              <a:rPr lang="nl-BE">
                <a:latin typeface="Museo Sans 500"/>
              </a:rPr>
              <a:t>R/ start Virgan ooggel 5x/dag en verwijs naar de oogarts (want soms ook nood aan steroiden)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68473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326FC-94DB-C3EB-9C08-D41FD15AB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A42A00-C235-AF34-8F8D-E2A89C45D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10.3. Zona oftalmica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B39C6F-863C-9A5B-F9B5-712716202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816" y="1480950"/>
            <a:ext cx="8266204" cy="3537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 sz="1700">
                <a:solidFill>
                  <a:srgbClr val="000000"/>
                </a:solidFill>
                <a:latin typeface="Arial"/>
                <a:cs typeface="Arial"/>
              </a:rPr>
              <a:t>Ooglid</a:t>
            </a: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 sz="1700">
                <a:solidFill>
                  <a:srgbClr val="000000"/>
                </a:solidFill>
                <a:latin typeface="Arial"/>
                <a:cs typeface="Arial"/>
              </a:rPr>
              <a:t>Corneaal</a:t>
            </a: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 sz="1700">
                <a:solidFill>
                  <a:srgbClr val="000000"/>
                </a:solidFill>
                <a:latin typeface="Arial"/>
                <a:cs typeface="Arial"/>
              </a:rPr>
              <a:t>Uveitis (+ oogdrukstijging)</a:t>
            </a: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 sz="1700">
                <a:solidFill>
                  <a:srgbClr val="000000"/>
                </a:solidFill>
                <a:latin typeface="Arial"/>
                <a:cs typeface="Arial"/>
              </a:rPr>
              <a:t>Acute retinale necrose</a:t>
            </a: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 sz="1700">
                <a:solidFill>
                  <a:srgbClr val="000000"/>
                </a:solidFill>
                <a:latin typeface="Arial"/>
                <a:cs typeface="Arial"/>
              </a:rPr>
              <a:t>Parese extra-oculaire spieren / ptosis</a:t>
            </a: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 sz="1700">
                <a:solidFill>
                  <a:srgbClr val="000000"/>
                </a:solidFill>
                <a:latin typeface="Arial"/>
                <a:cs typeface="Arial"/>
              </a:rPr>
              <a:t>Neurologisch: meningitis/encephalitis</a:t>
            </a:r>
            <a:endParaRPr lang="nl-BE" sz="17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527810" lvl="3" indent="0">
              <a:buNone/>
            </a:pPr>
            <a:endParaRPr lang="nl-BE" dirty="0">
              <a:solidFill>
                <a:srgbClr val="000000"/>
              </a:solidFill>
              <a:latin typeface="Arial"/>
              <a:cs typeface="Arial"/>
            </a:endParaRPr>
          </a:p>
          <a:p>
            <a:pPr marL="842010" lvl="1" indent="-342900"/>
            <a:endParaRPr lang="nl-BE" dirty="0">
              <a:solidFill>
                <a:srgbClr val="000000"/>
              </a:solidFill>
              <a:latin typeface="Museo Sans 500"/>
            </a:endParaRPr>
          </a:p>
          <a:p>
            <a:pPr marL="842010" lvl="1" indent="-342900"/>
            <a:r>
              <a:rPr lang="nl-BE">
                <a:solidFill>
                  <a:srgbClr val="000000"/>
                </a:solidFill>
                <a:latin typeface="Museo Sans 500"/>
              </a:rPr>
              <a:t>Verwijzing naar oogarts</a:t>
            </a:r>
            <a:endParaRPr lang="nl-BE" dirty="0">
              <a:solidFill>
                <a:srgbClr val="000000"/>
              </a:solidFill>
              <a:latin typeface="Museo Sans 500"/>
            </a:endParaRPr>
          </a:p>
          <a:p>
            <a:pPr marL="1756410" lvl="3">
              <a:buFont typeface="Wingdings,Sans-Serif" panose="020B0604020202020204" pitchFamily="34" charset="0"/>
              <a:buChar char="§"/>
            </a:pPr>
            <a:r>
              <a:rPr lang="nl-BE">
                <a:solidFill>
                  <a:srgbClr val="000000"/>
                </a:solidFill>
                <a:latin typeface="Museo Sans 500"/>
              </a:rPr>
              <a:t>Opm: als blanke bulbus en geen visuele klachten: </a:t>
            </a:r>
          </a:p>
          <a:p>
            <a:pPr marL="2213610" lvl="4"/>
            <a:r>
              <a:rPr lang="nl-BE">
                <a:solidFill>
                  <a:srgbClr val="000000"/>
                </a:solidFill>
                <a:latin typeface="Museo Sans 500"/>
              </a:rPr>
              <a:t>Evt nog geen verwijzing naar oogarts; cave nauwe opvolg bij Hutchinson sign</a:t>
            </a:r>
          </a:p>
          <a:p>
            <a:pPr marL="842010" lvl="1" indent="-342900"/>
            <a:endParaRPr lang="nl-BE" dirty="0"/>
          </a:p>
          <a:p>
            <a:pPr marL="842010" lvl="1" indent="-342900"/>
            <a:endParaRPr lang="nl-BE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583724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036FE-5BE1-D212-63AB-5AEE494EF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E7551E-957F-A45A-DA60-83BD71523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10.3. Zona oftalmica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CC3B7CF-4B31-B630-2370-74F990B06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816" y="1480950"/>
            <a:ext cx="8266204" cy="3537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842010" lvl="1" indent="-342900"/>
            <a:r>
              <a:rPr lang="nl-BE">
                <a:latin typeface="Museo Sans 500"/>
              </a:rPr>
              <a:t>R/ peroraal (te starten door huisarts)</a:t>
            </a:r>
            <a:endParaRPr lang="nl-NL"/>
          </a:p>
          <a:p>
            <a:pPr marL="1299210" lvl="2" indent="-342900">
              <a:buFont typeface="Wingdings" panose="020B0604020202020204" pitchFamily="34" charset="0"/>
              <a:buChar char="§"/>
            </a:pPr>
            <a:r>
              <a:rPr lang="nl-BE">
                <a:solidFill>
                  <a:srgbClr val="000000"/>
                </a:solidFill>
                <a:latin typeface="Museo Sans 500"/>
              </a:rPr>
              <a:t>Valaciclovir: 3g per dag in 3 giften ged 7 dagen</a:t>
            </a:r>
          </a:p>
          <a:p>
            <a:pPr marL="1299210" lvl="2" indent="-342900">
              <a:buFont typeface="Wingdings" panose="020B0604020202020204" pitchFamily="34" charset="0"/>
              <a:buChar char="§"/>
            </a:pPr>
            <a:r>
              <a:rPr lang="nl-BE">
                <a:solidFill>
                  <a:srgbClr val="000000"/>
                </a:solidFill>
                <a:latin typeface="Museo Sans 500"/>
              </a:rPr>
              <a:t>Aciclovir: 4g per dag in 5 giften ged 7 dagen</a:t>
            </a:r>
            <a:endParaRPr lang="nl-BE" dirty="0">
              <a:solidFill>
                <a:srgbClr val="000000"/>
              </a:solidFill>
              <a:latin typeface="Museo Sans 500"/>
            </a:endParaRPr>
          </a:p>
          <a:p>
            <a:pPr marL="956310" lvl="2" indent="0">
              <a:buNone/>
            </a:pPr>
            <a:endParaRPr lang="nl-BE" dirty="0">
              <a:solidFill>
                <a:srgbClr val="000000"/>
              </a:solidFill>
              <a:latin typeface="Museo Sans 500"/>
            </a:endParaRPr>
          </a:p>
          <a:p>
            <a:pPr marL="842010" lvl="1" indent="-342900"/>
            <a:r>
              <a:rPr lang="nl-BE">
                <a:solidFill>
                  <a:srgbClr val="000000"/>
                </a:solidFill>
                <a:latin typeface="Museo Sans 500"/>
              </a:rPr>
              <a:t>R/ lokaal </a:t>
            </a:r>
            <a:endParaRPr lang="nl-BE" dirty="0">
              <a:solidFill>
                <a:srgbClr val="000000"/>
              </a:solidFill>
              <a:latin typeface="Museo Sans 500"/>
            </a:endParaRP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>
                <a:solidFill>
                  <a:srgbClr val="000000"/>
                </a:solidFill>
                <a:latin typeface="Arial"/>
                <a:cs typeface="Arial"/>
              </a:rPr>
              <a:t>Afhankelijk van de presentatie:</a:t>
            </a:r>
          </a:p>
          <a:p>
            <a:pPr marL="1756410" lvl="3">
              <a:buFont typeface="Wingdings,Sans-Serif" panose="020B0604020202020204" pitchFamily="34" charset="0"/>
              <a:buChar char="§"/>
            </a:pPr>
            <a:r>
              <a:rPr lang="nl-BE">
                <a:solidFill>
                  <a:srgbClr val="000000"/>
                </a:solidFill>
                <a:latin typeface="Arial"/>
                <a:cs typeface="Arial"/>
              </a:rPr>
              <a:t>Evt Virgan ooggel (te starten door huisarts)</a:t>
            </a:r>
          </a:p>
          <a:p>
            <a:pPr marL="1756410" lvl="3">
              <a:buFont typeface="Wingdings,Sans-Serif" panose="020B0604020202020204" pitchFamily="34" charset="0"/>
              <a:buChar char="§"/>
            </a:pPr>
            <a:r>
              <a:rPr lang="nl-BE">
                <a:solidFill>
                  <a:srgbClr val="000000"/>
                </a:solidFill>
                <a:latin typeface="Arial"/>
                <a:cs typeface="Arial"/>
              </a:rPr>
              <a:t>Evt steroid oogdruppels (Dexametasone Monofree of Pred Forte) (enkel te starten door oogarts)</a:t>
            </a:r>
          </a:p>
          <a:p>
            <a:pPr marL="1756410" lvl="3">
              <a:buFont typeface="Wingdings,Sans-Serif" panose="020B0604020202020204" pitchFamily="34" charset="0"/>
              <a:buChar char="§"/>
            </a:pPr>
            <a:r>
              <a:rPr lang="nl-BE">
                <a:solidFill>
                  <a:srgbClr val="000000"/>
                </a:solidFill>
                <a:latin typeface="Arial"/>
                <a:cs typeface="Arial"/>
              </a:rPr>
              <a:t>Evt IV (val)aciclovir en PO/IV steroiden </a:t>
            </a:r>
            <a:endParaRPr lang="nl-BE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756410" lvl="3">
              <a:buFont typeface="Wingdings,Sans-Serif" panose="020B0604020202020204" pitchFamily="34" charset="0"/>
              <a:buChar char="§"/>
            </a:pPr>
            <a:r>
              <a:rPr lang="nl-BE">
                <a:latin typeface="Arial"/>
                <a:cs typeface="Arial"/>
              </a:rPr>
              <a:t>Evt chirurgie (vitrectomie), intravitreale injectie</a:t>
            </a:r>
            <a:endParaRPr lang="nl-BE" dirty="0">
              <a:latin typeface="Arial"/>
              <a:cs typeface="Arial"/>
            </a:endParaRPr>
          </a:p>
          <a:p>
            <a:pPr marL="1756410" lvl="3">
              <a:buFont typeface="Wingdings,Sans-Serif" panose="020B0604020202020204" pitchFamily="34" charset="0"/>
              <a:buChar char="§"/>
            </a:pPr>
            <a:endParaRPr lang="nl-BE" dirty="0">
              <a:latin typeface="Arial"/>
              <a:cs typeface="Arial"/>
            </a:endParaRPr>
          </a:p>
          <a:p>
            <a:pPr marL="842010" lvl="1" indent="-342900"/>
            <a:endParaRPr lang="nl-BE" dirty="0"/>
          </a:p>
          <a:p>
            <a:pPr marL="842010" lvl="1" indent="-342900"/>
            <a:endParaRPr lang="nl-BE" dirty="0"/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265460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3D698-D711-D860-97F3-FBE1431AC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7A5188-E128-4DA2-35B1-0589BDA98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Herpes: Conclusie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3AAB11-AC26-67B4-340F-9AA7F36A1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813" y="1568106"/>
            <a:ext cx="8257914" cy="31720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842010" lvl="1" indent="-342900"/>
            <a:r>
              <a:rPr lang="nl-BE">
                <a:latin typeface="Museo Sans 500"/>
              </a:rPr>
              <a:t>Peri-oculaire dermale vesikels + blank oog </a:t>
            </a:r>
            <a:endParaRPr lang="nl-NL"/>
          </a:p>
          <a:p>
            <a:pPr marL="1299210" lvl="2" indent="-342900">
              <a:buFont typeface="Wingdings" panose="020B0604020202020204" pitchFamily="34" charset="0"/>
              <a:buChar char="§"/>
            </a:pPr>
            <a:r>
              <a:rPr lang="nl-BE">
                <a:latin typeface="Arial"/>
                <a:cs typeface="Arial"/>
              </a:rPr>
              <a:t>=&gt; bij zona oftalmica: start PO (val)aciclovir</a:t>
            </a:r>
            <a:endParaRPr lang="nl-BE" dirty="0">
              <a:latin typeface="Museo Sans 500"/>
            </a:endParaRPr>
          </a:p>
          <a:p>
            <a:pPr marL="1299210" lvl="2" indent="-342900">
              <a:buFont typeface="Wingdings" panose="020B0604020202020204" pitchFamily="34" charset="0"/>
              <a:buChar char="§"/>
            </a:pPr>
            <a:r>
              <a:rPr lang="nl-BE">
                <a:latin typeface="Museo Sans 500"/>
              </a:rPr>
              <a:t>=&gt; lokaal R/ nihil</a:t>
            </a:r>
            <a:endParaRPr lang="nl-NL"/>
          </a:p>
          <a:p>
            <a:pPr marL="842010" lvl="1" indent="-342900"/>
            <a:r>
              <a:rPr lang="nl-BE">
                <a:latin typeface="Museo Sans 500"/>
              </a:rPr>
              <a:t>Peri-oculaire dermale vesikels + rood oog</a:t>
            </a:r>
            <a:endParaRPr lang="nl-BE" dirty="0"/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>
                <a:latin typeface="Arial"/>
                <a:cs typeface="Arial"/>
              </a:rPr>
              <a:t>=&gt; bij zona oftalmica: start PO (val)aciclovir</a:t>
            </a: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>
                <a:latin typeface="Arial"/>
                <a:cs typeface="Arial"/>
              </a:rPr>
              <a:t>=&gt; lokaal R/ start Virgan ooggel 5x/dag</a:t>
            </a: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>
                <a:latin typeface="Arial"/>
                <a:cs typeface="Arial"/>
              </a:rPr>
              <a:t>=&gt; verwijs naar de oogarts</a:t>
            </a:r>
          </a:p>
          <a:p>
            <a:pPr marL="499110" lvl="1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537550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0AB5A-6892-395A-CC21-64D6D00D8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ACF76A-C700-0876-68BF-214EA8FB9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Herpes: Conclusie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49B350C-9A76-0B5A-66B7-EEF867AB4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702" y="1153309"/>
            <a:ext cx="8266318" cy="35585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99110" lvl="1" indent="0">
              <a:buNone/>
            </a:pPr>
            <a:endParaRPr lang="nl-BE" dirty="0">
              <a:latin typeface="Museo Sans 500"/>
            </a:endParaRPr>
          </a:p>
          <a:p>
            <a:pPr marL="842010" lvl="1" indent="-342900"/>
            <a:r>
              <a:rPr lang="nl-BE">
                <a:latin typeface="Museo Sans 500"/>
              </a:rPr>
              <a:t>Voorgeschiedenis van oculaire herpes </a:t>
            </a:r>
            <a:r>
              <a:rPr lang="nl-BE" i="1">
                <a:latin typeface="Museo Sans 500"/>
              </a:rPr>
              <a:t>zonder</a:t>
            </a:r>
            <a:r>
              <a:rPr lang="nl-BE">
                <a:latin typeface="Museo Sans 500"/>
              </a:rPr>
              <a:t> oftalmo behandelplan</a:t>
            </a: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>
                <a:latin typeface="Arial"/>
                <a:cs typeface="Arial"/>
              </a:rPr>
              <a:t>=&gt; lokaal R/ start Virgan ooggel 5x/dag </a:t>
            </a:r>
            <a:endParaRPr lang="en-US">
              <a:latin typeface="Arial"/>
              <a:cs typeface="Arial"/>
            </a:endParaRP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>
                <a:latin typeface="Arial"/>
                <a:cs typeface="Arial"/>
              </a:rPr>
              <a:t>=&gt; start NOOIT zelf steroid druppels</a:t>
            </a: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>
                <a:latin typeface="Arial"/>
                <a:cs typeface="Arial"/>
              </a:rPr>
              <a:t>=&gt; verwijs naar de oogarts</a:t>
            </a:r>
            <a:endParaRPr lang="nl-BE" dirty="0">
              <a:latin typeface="Arial"/>
              <a:cs typeface="Arial"/>
            </a:endParaRPr>
          </a:p>
          <a:p>
            <a:pPr marL="499110" lvl="1" indent="0">
              <a:buNone/>
            </a:pPr>
            <a:endParaRPr lang="nl-BE" dirty="0">
              <a:latin typeface="Museo Sans 500"/>
              <a:cs typeface="Arial"/>
            </a:endParaRPr>
          </a:p>
          <a:p>
            <a:pPr marL="842010" lvl="1" indent="-342900"/>
            <a:r>
              <a:rPr lang="nl-BE">
                <a:latin typeface="Arial"/>
                <a:cs typeface="Arial"/>
              </a:rPr>
              <a:t>Voorgeschiedenis van oculaire herpes </a:t>
            </a:r>
            <a:r>
              <a:rPr lang="nl-BE" i="1">
                <a:latin typeface="Arial"/>
                <a:cs typeface="Arial"/>
              </a:rPr>
              <a:t>met</a:t>
            </a:r>
            <a:r>
              <a:rPr lang="nl-BE">
                <a:latin typeface="Arial"/>
                <a:cs typeface="Arial"/>
              </a:rPr>
              <a:t> oftalmo behandelplan</a:t>
            </a:r>
            <a:endParaRPr lang="en-US">
              <a:latin typeface="Arial"/>
              <a:cs typeface="Arial"/>
            </a:endParaRP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>
                <a:latin typeface="Arial"/>
                <a:cs typeface="Arial"/>
              </a:rPr>
              <a:t>=&gt; start volgens instructies</a:t>
            </a:r>
            <a:endParaRPr lang="nl-BE" dirty="0">
              <a:latin typeface="Arial"/>
              <a:cs typeface="Arial"/>
            </a:endParaRP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>
                <a:latin typeface="Arial"/>
                <a:cs typeface="Arial"/>
              </a:rPr>
              <a:t>=&gt; verwijs al dan niet naar de oogarts volgens instructies</a:t>
            </a:r>
            <a:endParaRPr lang="nl-BE" dirty="0">
              <a:latin typeface="Arial"/>
              <a:cs typeface="Arial"/>
            </a:endParaRPr>
          </a:p>
          <a:p>
            <a:pPr marL="842010" lvl="1" indent="-34290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443443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F7105-E07F-AAA7-9A2F-1E2FFFEF7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2DA92F-3F32-99A9-F17D-8B6D1B3F0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260" y="452645"/>
            <a:ext cx="7886700" cy="828675"/>
          </a:xfrm>
        </p:spPr>
        <p:txBody>
          <a:bodyPr/>
          <a:lstStyle/>
          <a:p>
            <a:pPr algn="ctr"/>
            <a:r>
              <a:rPr lang="nl-NL" dirty="0"/>
              <a:t>Opgelet!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A16D800-616E-FE80-BC83-46DE3BAB5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42" y="1286044"/>
            <a:ext cx="8266318" cy="35585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99110" lvl="1" indent="0">
              <a:buNone/>
            </a:pPr>
            <a:endParaRPr lang="nl-BE" dirty="0">
              <a:latin typeface="Museo Sans 500"/>
            </a:endParaRPr>
          </a:p>
          <a:p>
            <a:pPr marL="842010" lvl="1" indent="-342900"/>
            <a:r>
              <a:rPr lang="nl-BE" dirty="0">
                <a:latin typeface="Museo Sans 500"/>
              </a:rPr>
              <a:t>Waarom nooit zelf </a:t>
            </a:r>
            <a:r>
              <a:rPr lang="nl-BE" dirty="0" err="1">
                <a:latin typeface="Museo Sans 500"/>
              </a:rPr>
              <a:t>steroid</a:t>
            </a:r>
            <a:r>
              <a:rPr lang="nl-BE" dirty="0">
                <a:latin typeface="Museo Sans 500"/>
              </a:rPr>
              <a:t> druppels starten bij een ‘conjunctivitis’?</a:t>
            </a:r>
            <a:endParaRPr lang="nl-BE" dirty="0"/>
          </a:p>
          <a:p>
            <a:pPr marL="499110" lvl="1" indent="0">
              <a:buNone/>
            </a:pPr>
            <a:endParaRPr lang="nl-BE" dirty="0">
              <a:latin typeface="Museo Sans 500"/>
            </a:endParaRP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 dirty="0">
                <a:latin typeface="Museo Sans 500"/>
              </a:rPr>
              <a:t>Stel dat het een herpes keratitis is dan kan het virus ongebreideld repliceren </a:t>
            </a:r>
          </a:p>
          <a:p>
            <a:pPr marL="956310" lvl="2" indent="0">
              <a:buNone/>
            </a:pPr>
            <a:endParaRPr lang="nl-BE" dirty="0">
              <a:latin typeface="Museo Sans 500"/>
            </a:endParaRPr>
          </a:p>
          <a:p>
            <a:pPr marL="1756410" lvl="3"/>
            <a:r>
              <a:rPr lang="nl-BE" dirty="0">
                <a:latin typeface="Museo Sans 500"/>
              </a:rPr>
              <a:t>=&gt; geograaf ulcus </a:t>
            </a:r>
            <a:endParaRPr lang="nl-BE" dirty="0"/>
          </a:p>
          <a:p>
            <a:pPr marL="1756410" lvl="3"/>
            <a:r>
              <a:rPr lang="nl-BE" dirty="0">
                <a:latin typeface="Museo Sans 500"/>
              </a:rPr>
              <a:t>=&gt; groot </a:t>
            </a:r>
            <a:r>
              <a:rPr lang="nl-BE" dirty="0" err="1">
                <a:latin typeface="Museo Sans 500"/>
              </a:rPr>
              <a:t>corneaal</a:t>
            </a:r>
            <a:r>
              <a:rPr lang="nl-BE" dirty="0">
                <a:latin typeface="Museo Sans 500"/>
              </a:rPr>
              <a:t> litteken</a:t>
            </a:r>
            <a:endParaRPr lang="nl-BE" dirty="0"/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endParaRPr lang="nl-BE" dirty="0">
              <a:latin typeface="Museo Sans 500"/>
            </a:endParaRP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r>
              <a:rPr lang="nl-BE" dirty="0">
                <a:latin typeface="Museo Sans 500"/>
              </a:rPr>
              <a:t>Ook aggravatie bij andere vormen </a:t>
            </a:r>
          </a:p>
          <a:p>
            <a:pPr marL="956310" lvl="2" indent="0">
              <a:buNone/>
            </a:pPr>
            <a:r>
              <a:rPr lang="nl-BE" dirty="0">
                <a:latin typeface="Museo Sans 500"/>
              </a:rPr>
              <a:t>	van infectieuze keratitis</a:t>
            </a:r>
          </a:p>
          <a:p>
            <a:pPr marL="1299210" lvl="2" indent="-342900">
              <a:buFont typeface="Wingdings,Sans-Serif" panose="020B0604020202020204" pitchFamily="34" charset="0"/>
              <a:buChar char="§"/>
            </a:pPr>
            <a:endParaRPr lang="nl-BE" dirty="0"/>
          </a:p>
          <a:p>
            <a:pPr marL="842010" lvl="1" indent="-342900"/>
            <a:endParaRPr lang="nl-BE" dirty="0"/>
          </a:p>
        </p:txBody>
      </p:sp>
      <p:pic>
        <p:nvPicPr>
          <p:cNvPr id="4" name="Afbeelding 3" descr="Afbeelding met Verkeersbord, teken&#10;&#10;Door AI gegenereerde inhoud is mogelijk onjuist.">
            <a:extLst>
              <a:ext uri="{FF2B5EF4-FFF2-40B4-BE49-F238E27FC236}">
                <a16:creationId xmlns:a16="http://schemas.microsoft.com/office/drawing/2014/main" id="{64BDA234-821C-49E6-DD80-F031E0AF6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73" y="758"/>
            <a:ext cx="1622543" cy="1490528"/>
          </a:xfrm>
          <a:prstGeom prst="rect">
            <a:avLst/>
          </a:prstGeom>
        </p:spPr>
      </p:pic>
      <p:pic>
        <p:nvPicPr>
          <p:cNvPr id="5" name="Afbeelding 4" descr="Afbeelding met Verkeersbord, teken&#10;&#10;Door AI gegenereerde inhoud is mogelijk onjuist.">
            <a:extLst>
              <a:ext uri="{FF2B5EF4-FFF2-40B4-BE49-F238E27FC236}">
                <a16:creationId xmlns:a16="http://schemas.microsoft.com/office/drawing/2014/main" id="{94345356-0F82-7D7A-9D6D-8B294BE79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0515" y="531"/>
            <a:ext cx="1622543" cy="149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0137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EBBF4-7F3F-1937-F94A-D9CF07786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1BC5C-F628-3E27-048D-F303AE111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451549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299E5-577B-2716-2906-FC0A1EDB2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8EC4B7-F4DE-8330-0BE1-6AA14B15F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11/ Relatieve Urgentie = Myopie-crisis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B19BE81-BA36-1B27-43B3-5E9D8B913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20" y="1480950"/>
            <a:ext cx="8257800" cy="31346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97815" indent="-285750">
              <a:spcBef>
                <a:spcPts val="1000"/>
              </a:spcBef>
              <a:buFont typeface="Arial"/>
              <a:buChar char="•"/>
            </a:pPr>
            <a:r>
              <a:rPr lang="nl-BE" sz="1600" spc="0">
                <a:solidFill>
                  <a:schemeClr val="tx1"/>
                </a:solidFill>
                <a:latin typeface="Museo Sans 500"/>
              </a:rPr>
              <a:t>2020: 2,6 miljard myopen (WHO</a:t>
            </a:r>
            <a:r>
              <a:rPr lang="en-US" sz="1600" spc="0">
                <a:solidFill>
                  <a:schemeClr val="tx1"/>
                </a:solidFill>
                <a:latin typeface="Museo Sans 500"/>
              </a:rPr>
              <a:t>)</a:t>
            </a:r>
            <a:endParaRPr lang="nl-NL"/>
          </a:p>
          <a:p>
            <a:pPr marL="297815" indent="-285750">
              <a:spcBef>
                <a:spcPts val="1000"/>
              </a:spcBef>
              <a:buFont typeface="Arial"/>
              <a:buChar char="•"/>
            </a:pPr>
            <a:r>
              <a:rPr lang="nl-BE" sz="1600" spc="0">
                <a:solidFill>
                  <a:schemeClr val="tx1"/>
                </a:solidFill>
                <a:latin typeface="Museo Sans 500"/>
              </a:rPr>
              <a:t>Schatting tegen 2050 =&gt; 50% van de wereldbevolking myoop</a:t>
            </a:r>
          </a:p>
          <a:p>
            <a:pPr marL="742950" lvl="1" indent="-285750"/>
            <a:r>
              <a:rPr lang="nl-BE" sz="1600">
                <a:latin typeface="Museo Sans 500"/>
              </a:rPr>
              <a:t>10% hiervan = hoge myopie </a:t>
            </a:r>
            <a:endParaRPr lang="nl-BE" sz="1600" dirty="0">
              <a:latin typeface="Museo Sans 500"/>
            </a:endParaRPr>
          </a:p>
          <a:p>
            <a:pPr marL="457200" lvl="1" indent="0">
              <a:buNone/>
            </a:pPr>
            <a:endParaRPr lang="nl-BE" sz="1600" dirty="0">
              <a:latin typeface="Museo Sans 500"/>
            </a:endParaRPr>
          </a:p>
          <a:p>
            <a:pPr marL="285750" indent="-285750">
              <a:spcBef>
                <a:spcPts val="1000"/>
              </a:spcBef>
              <a:buFont typeface="Arial"/>
              <a:buChar char="•"/>
            </a:pPr>
            <a:r>
              <a:rPr lang="nl-BE" sz="1600" spc="0">
                <a:solidFill>
                  <a:schemeClr val="tx1"/>
                </a:solidFill>
                <a:latin typeface="Museo Sans 500"/>
              </a:rPr>
              <a:t>Hoge myopie (≥ -6D of axiale lengte ≥ 26mm) op volwassen leeftijd geassocieerd met </a:t>
            </a:r>
            <a:endParaRPr lang="en-US" sz="1600" spc="0">
              <a:solidFill>
                <a:schemeClr val="tx1"/>
              </a:solidFill>
              <a:latin typeface="Museo Sans 500"/>
            </a:endParaRPr>
          </a:p>
          <a:p>
            <a:pPr marL="971550" lvl="1" indent="-285750">
              <a:buFont typeface="Arial"/>
              <a:buChar char="•"/>
            </a:pPr>
            <a:r>
              <a:rPr lang="nl-BE" sz="1600">
                <a:latin typeface="Museo Sans 500"/>
              </a:rPr>
              <a:t>Myope maculopathie</a:t>
            </a:r>
            <a:endParaRPr lang="nl-BE" sz="1600" dirty="0">
              <a:latin typeface="Museo Sans 500"/>
            </a:endParaRPr>
          </a:p>
          <a:p>
            <a:pPr marL="971550" lvl="1" indent="-285750">
              <a:buFont typeface="Arial"/>
              <a:buChar char="•"/>
            </a:pPr>
            <a:r>
              <a:rPr lang="nl-BE" sz="1600">
                <a:latin typeface="Museo Sans 500"/>
              </a:rPr>
              <a:t>Netvliescheur of –loslating</a:t>
            </a:r>
            <a:endParaRPr lang="en-US" sz="1600">
              <a:latin typeface="Museo Sans 500"/>
            </a:endParaRPr>
          </a:p>
          <a:p>
            <a:pPr marL="971550" lvl="1" indent="-285750">
              <a:buFont typeface="Arial"/>
              <a:buChar char="•"/>
            </a:pPr>
            <a:r>
              <a:rPr lang="nl-BE" sz="1600">
                <a:latin typeface="Museo Sans 500"/>
              </a:rPr>
              <a:t>Glaucoom</a:t>
            </a:r>
            <a:endParaRPr lang="en-US" sz="1600">
              <a:latin typeface="Museo Sans 500"/>
            </a:endParaRPr>
          </a:p>
          <a:p>
            <a:pPr marL="457200" lvl="1" indent="0">
              <a:buNone/>
            </a:pPr>
            <a:r>
              <a:rPr lang="nl-BE" sz="1600">
                <a:latin typeface="Museo Sans 500"/>
              </a:rPr>
              <a:t>Let op: ‘there is no safe threshold level of myopia’ (Nemeth et al, EJO, 2021)</a:t>
            </a:r>
            <a:endParaRPr lang="en-US" sz="1600">
              <a:latin typeface="Museo Sans 500"/>
            </a:endParaRPr>
          </a:p>
          <a:p>
            <a:pPr marL="457200" lvl="1" indent="0">
              <a:buNone/>
            </a:pPr>
            <a:endParaRPr lang="nl-BE" sz="1800" dirty="0"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51808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7980A-254E-2316-348D-62E26FA39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B8DA6C-9562-5E9F-199A-63A31C30E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11.1. Preventie 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E98905-29C1-AD10-E750-F59711B53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20" y="1480950"/>
            <a:ext cx="8257800" cy="31346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97815" indent="-285750">
              <a:spcBef>
                <a:spcPts val="1000"/>
              </a:spcBef>
              <a:buFont typeface="Arial"/>
              <a:buChar char="•"/>
            </a:pPr>
            <a:r>
              <a:rPr lang="en-US" sz="1600" spc="0" dirty="0" err="1">
                <a:solidFill>
                  <a:schemeClr val="tx1"/>
                </a:solidFill>
                <a:latin typeface="Museo Sans 500"/>
              </a:rPr>
              <a:t>Preventie</a:t>
            </a:r>
            <a:r>
              <a:rPr lang="en-US" sz="1600" spc="0" dirty="0">
                <a:solidFill>
                  <a:schemeClr val="tx1"/>
                </a:solidFill>
                <a:latin typeface="Museo Sans 500"/>
              </a:rPr>
              <a:t> </a:t>
            </a:r>
            <a:r>
              <a:rPr lang="en-US" sz="1600" spc="0" dirty="0" err="1">
                <a:solidFill>
                  <a:schemeClr val="tx1"/>
                </a:solidFill>
                <a:latin typeface="Museo Sans 500"/>
              </a:rPr>
              <a:t>kinderen</a:t>
            </a:r>
            <a:r>
              <a:rPr lang="en-US" sz="1600" spc="0" dirty="0">
                <a:solidFill>
                  <a:schemeClr val="tx1"/>
                </a:solidFill>
                <a:latin typeface="Museo Sans 500"/>
              </a:rPr>
              <a:t> </a:t>
            </a:r>
            <a:r>
              <a:rPr lang="en-US" sz="1600" spc="0" dirty="0" err="1">
                <a:solidFill>
                  <a:schemeClr val="tx1"/>
                </a:solidFill>
                <a:latin typeface="Museo Sans 500"/>
              </a:rPr>
              <a:t>en</a:t>
            </a:r>
            <a:r>
              <a:rPr lang="en-US" sz="1600" spc="0" dirty="0">
                <a:solidFill>
                  <a:schemeClr val="tx1"/>
                </a:solidFill>
                <a:latin typeface="Museo Sans 500"/>
              </a:rPr>
              <a:t> </a:t>
            </a:r>
            <a:r>
              <a:rPr lang="en-US" sz="1600" spc="0" dirty="0" err="1">
                <a:solidFill>
                  <a:schemeClr val="tx1"/>
                </a:solidFill>
                <a:latin typeface="Museo Sans 500"/>
              </a:rPr>
              <a:t>jongvolwassenen</a:t>
            </a:r>
            <a:r>
              <a:rPr lang="en-US" sz="1600" spc="0" dirty="0">
                <a:solidFill>
                  <a:schemeClr val="tx1"/>
                </a:solidFill>
                <a:latin typeface="Museo Sans 500"/>
              </a:rPr>
              <a:t> tot 25 </a:t>
            </a:r>
            <a:r>
              <a:rPr lang="en-US" sz="1600" spc="0" dirty="0" err="1">
                <a:solidFill>
                  <a:schemeClr val="tx1"/>
                </a:solidFill>
                <a:latin typeface="Museo Sans 500"/>
              </a:rPr>
              <a:t>jaar</a:t>
            </a:r>
          </a:p>
          <a:p>
            <a:pPr marL="784860" lvl="1" indent="-285750">
              <a:spcBef>
                <a:spcPts val="1000"/>
              </a:spcBef>
              <a:buFont typeface="Arial,Sans-Serif"/>
              <a:buChar char="•"/>
            </a:pPr>
            <a:r>
              <a:rPr lang="en-US" sz="1400" dirty="0" err="1">
                <a:latin typeface="Arial"/>
                <a:cs typeface="Arial"/>
              </a:rPr>
              <a:t>Toepassen</a:t>
            </a:r>
            <a:r>
              <a:rPr lang="en-US" sz="1400" dirty="0">
                <a:latin typeface="Arial"/>
                <a:cs typeface="Arial"/>
              </a:rPr>
              <a:t> 20/20/2 regel</a:t>
            </a:r>
          </a:p>
          <a:p>
            <a:pPr marL="784860" lvl="1" indent="-285750">
              <a:spcBef>
                <a:spcPts val="1000"/>
              </a:spcBef>
              <a:buFont typeface="Arial,Sans-Serif"/>
              <a:buChar char="•"/>
            </a:pPr>
            <a:r>
              <a:rPr lang="en-US" sz="1400" dirty="0" err="1">
                <a:latin typeface="Arial"/>
                <a:cs typeface="Arial"/>
              </a:rPr>
              <a:t>Werkafstand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minstens</a:t>
            </a:r>
            <a:r>
              <a:rPr lang="en-US" sz="1400" dirty="0">
                <a:latin typeface="Arial"/>
                <a:cs typeface="Arial"/>
              </a:rPr>
              <a:t> 30 cm</a:t>
            </a:r>
          </a:p>
          <a:p>
            <a:pPr marL="784860" lvl="1" indent="-285750">
              <a:spcBef>
                <a:spcPts val="1000"/>
              </a:spcBef>
              <a:buFont typeface="Arial,Sans-Serif"/>
              <a:buChar char="•"/>
            </a:pPr>
            <a:r>
              <a:rPr lang="en-US" sz="1400" dirty="0">
                <a:latin typeface="Arial"/>
                <a:cs typeface="Arial"/>
              </a:rPr>
              <a:t>Full time </a:t>
            </a:r>
            <a:r>
              <a:rPr lang="en-US" sz="1400" dirty="0" err="1">
                <a:latin typeface="Arial"/>
                <a:cs typeface="Arial"/>
              </a:rPr>
              <a:t>dragen</a:t>
            </a:r>
            <a:r>
              <a:rPr lang="en-US" sz="1400" dirty="0">
                <a:latin typeface="Arial"/>
                <a:cs typeface="Arial"/>
              </a:rPr>
              <a:t> van de </a:t>
            </a:r>
            <a:r>
              <a:rPr lang="en-US" sz="1400" dirty="0" err="1">
                <a:latin typeface="Arial"/>
                <a:cs typeface="Arial"/>
              </a:rPr>
              <a:t>bril</a:t>
            </a:r>
            <a:r>
              <a:rPr lang="en-US" sz="1400" dirty="0">
                <a:latin typeface="Arial"/>
                <a:cs typeface="Arial"/>
              </a:rPr>
              <a:t> met myope </a:t>
            </a:r>
            <a:r>
              <a:rPr lang="en-US" sz="1400" dirty="0" err="1">
                <a:latin typeface="Arial"/>
                <a:cs typeface="Arial"/>
              </a:rPr>
              <a:t>correctie</a:t>
            </a:r>
            <a:r>
              <a:rPr lang="en-US" sz="1400" dirty="0">
                <a:latin typeface="Arial"/>
                <a:cs typeface="Arial"/>
              </a:rPr>
              <a:t> , </a:t>
            </a:r>
            <a:r>
              <a:rPr lang="en-US" sz="1400" dirty="0" err="1">
                <a:latin typeface="Arial"/>
                <a:cs typeface="Arial"/>
              </a:rPr>
              <a:t>geen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blauwfilters</a:t>
            </a:r>
          </a:p>
          <a:p>
            <a:pPr marL="784860" lvl="1" indent="-285750">
              <a:spcBef>
                <a:spcPts val="1000"/>
              </a:spcBef>
              <a:buFont typeface="Arial,Sans-Serif"/>
              <a:buChar char="•"/>
            </a:pPr>
            <a:endParaRPr lang="en-US" sz="1400" dirty="0">
              <a:latin typeface="Arial"/>
              <a:cs typeface="Arial"/>
            </a:endParaRPr>
          </a:p>
          <a:p>
            <a:pPr marL="297815" indent="-285750">
              <a:spcBef>
                <a:spcPts val="1000"/>
              </a:spcBef>
              <a:buFont typeface="Arial"/>
              <a:buChar char="•"/>
            </a:pPr>
            <a:endParaRPr lang="en-US" sz="1600" spc="0" dirty="0">
              <a:latin typeface="Museo Sans 500"/>
            </a:endParaRPr>
          </a:p>
        </p:txBody>
      </p:sp>
    </p:spTree>
    <p:extLst>
      <p:ext uri="{BB962C8B-B14F-4D97-AF65-F5344CB8AC3E}">
        <p14:creationId xmlns:p14="http://schemas.microsoft.com/office/powerpoint/2010/main" val="14189753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E3919-9A11-77A7-4411-AE3207F08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197060-953F-B6C0-564D-3B440142E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11.1. Preventie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2CE5553-517C-E050-EB96-23F47C2E0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816" y="1480950"/>
            <a:ext cx="2433543" cy="31346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2065" indent="0">
              <a:spcBef>
                <a:spcPts val="1000"/>
              </a:spcBef>
            </a:pP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Janssens B. De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myopiepandemie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: hoe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bijziendheid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voorkomen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en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vertragen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tijdens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 de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kinderjaren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? </a:t>
            </a:r>
            <a:r>
              <a:rPr lang="en-US" sz="1000" i="1" spc="0" dirty="0">
                <a:solidFill>
                  <a:srgbClr val="000000"/>
                </a:solidFill>
                <a:latin typeface="Nunito Sans"/>
              </a:rPr>
              <a:t>Huisarts Nu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 2024;53:209-12.</a:t>
            </a:r>
            <a:endParaRPr lang="nl-NL"/>
          </a:p>
        </p:txBody>
      </p:sp>
      <p:pic>
        <p:nvPicPr>
          <p:cNvPr id="4" name="Afbeelding 3" descr="Afbeelding met tekst, schermopname, Lettertype, document&#10;&#10;Door AI gegenereerde inhoud is mogelijk onjuist.">
            <a:extLst>
              <a:ext uri="{FF2B5EF4-FFF2-40B4-BE49-F238E27FC236}">
                <a16:creationId xmlns:a16="http://schemas.microsoft.com/office/drawing/2014/main" id="{19D41462-E30F-018A-9C4A-7849C8CF1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173" y="8404"/>
            <a:ext cx="379886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0054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F350C-252F-0A82-2472-D0B4F8813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CC3A85-E247-CAD3-794E-36FBA2A51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11.1. Preventie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0CE96EF-CC8C-0810-958C-46717C1C9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816" y="1480950"/>
            <a:ext cx="2433543" cy="31346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2065" indent="0">
              <a:spcBef>
                <a:spcPts val="1000"/>
              </a:spcBef>
            </a:pP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Janssens B. De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myopiepandemie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: hoe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bijziendheid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voorkomen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en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vertragen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tijdens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 de </a:t>
            </a:r>
            <a:r>
              <a:rPr lang="en-US" sz="1000" spc="0" dirty="0" err="1">
                <a:solidFill>
                  <a:srgbClr val="000000"/>
                </a:solidFill>
                <a:latin typeface="Nunito Sans"/>
              </a:rPr>
              <a:t>kinderjaren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? </a:t>
            </a:r>
            <a:r>
              <a:rPr lang="en-US" sz="1000" i="1" spc="0" dirty="0">
                <a:solidFill>
                  <a:srgbClr val="000000"/>
                </a:solidFill>
                <a:latin typeface="Nunito Sans"/>
              </a:rPr>
              <a:t>Huisarts Nu</a:t>
            </a:r>
            <a:r>
              <a:rPr lang="en-US" sz="1000" spc="0" dirty="0">
                <a:solidFill>
                  <a:srgbClr val="000000"/>
                </a:solidFill>
                <a:latin typeface="Nunito Sans"/>
              </a:rPr>
              <a:t> 2024;53:209-12.</a:t>
            </a:r>
            <a:endParaRPr lang="nl-NL"/>
          </a:p>
        </p:txBody>
      </p:sp>
      <p:pic>
        <p:nvPicPr>
          <p:cNvPr id="5" name="Afbeelding 4" descr="Afbeelding met tekst, schermopname, Onlineadvertenties&#10;&#10;Door AI gegenereerde inhoud is mogelijk onjuist.">
            <a:extLst>
              <a:ext uri="{FF2B5EF4-FFF2-40B4-BE49-F238E27FC236}">
                <a16:creationId xmlns:a16="http://schemas.microsoft.com/office/drawing/2014/main" id="{29C5E215-6816-FFE6-762A-EF7FDD7F0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295" y="0"/>
            <a:ext cx="281675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269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1978C-FABC-ACFE-A42F-ACDC36452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426B6-DFA7-9C20-7E7D-1B776D2BD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11.2. Behandeling Myopie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D21DA6E-6C45-7635-425D-82954C8D3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20" y="1480950"/>
            <a:ext cx="8257800" cy="31346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97815" indent="-285750">
              <a:spcBef>
                <a:spcPts val="1000"/>
              </a:spcBef>
              <a:buFont typeface="Arial"/>
              <a:buChar char="•"/>
            </a:pPr>
            <a:r>
              <a:rPr lang="en-US" sz="1600" spc="0" dirty="0" err="1">
                <a:solidFill>
                  <a:schemeClr val="tx1"/>
                </a:solidFill>
                <a:latin typeface="Museo Sans 500"/>
              </a:rPr>
              <a:t>Behandeling</a:t>
            </a:r>
            <a:r>
              <a:rPr lang="en-US" sz="1600" spc="0" dirty="0">
                <a:solidFill>
                  <a:schemeClr val="tx1"/>
                </a:solidFill>
                <a:latin typeface="Museo Sans 500"/>
              </a:rPr>
              <a:t> </a:t>
            </a:r>
            <a:r>
              <a:rPr lang="en-US" sz="1600" spc="0" dirty="0" err="1">
                <a:solidFill>
                  <a:schemeClr val="tx1"/>
                </a:solidFill>
                <a:latin typeface="Museo Sans 500"/>
              </a:rPr>
              <a:t>bij</a:t>
            </a:r>
            <a:r>
              <a:rPr lang="en-US" sz="1600" spc="0" dirty="0">
                <a:solidFill>
                  <a:schemeClr val="tx1"/>
                </a:solidFill>
                <a:latin typeface="Museo Sans 500"/>
              </a:rPr>
              <a:t> </a:t>
            </a:r>
            <a:r>
              <a:rPr lang="en-US" sz="1600" spc="0" dirty="0" err="1">
                <a:solidFill>
                  <a:schemeClr val="tx1"/>
                </a:solidFill>
                <a:latin typeface="Museo Sans 500"/>
              </a:rPr>
              <a:t>progressieve</a:t>
            </a:r>
            <a:r>
              <a:rPr lang="en-US" sz="1600" spc="0" dirty="0">
                <a:solidFill>
                  <a:schemeClr val="tx1"/>
                </a:solidFill>
                <a:latin typeface="Museo Sans 500"/>
              </a:rPr>
              <a:t> </a:t>
            </a:r>
            <a:r>
              <a:rPr lang="en-US" sz="1600" spc="0" dirty="0" err="1">
                <a:solidFill>
                  <a:schemeClr val="tx1"/>
                </a:solidFill>
                <a:latin typeface="Museo Sans 500"/>
              </a:rPr>
              <a:t>myopie</a:t>
            </a:r>
            <a:r>
              <a:rPr lang="en-US" sz="1200" spc="0" dirty="0">
                <a:solidFill>
                  <a:schemeClr val="tx1"/>
                </a:solidFill>
                <a:latin typeface="Museo Sans 500"/>
              </a:rPr>
              <a:t> (</a:t>
            </a:r>
            <a:r>
              <a:rPr lang="en-US" sz="1200" spc="0" dirty="0" err="1">
                <a:solidFill>
                  <a:schemeClr val="tx1"/>
                </a:solidFill>
                <a:latin typeface="Museo Sans 500"/>
              </a:rPr>
              <a:t>kan</a:t>
            </a:r>
            <a:r>
              <a:rPr lang="en-US" sz="1200" spc="0" dirty="0">
                <a:solidFill>
                  <a:schemeClr val="tx1"/>
                </a:solidFill>
                <a:latin typeface="Museo Sans 500"/>
              </a:rPr>
              <a:t> tot </a:t>
            </a:r>
            <a:r>
              <a:rPr lang="en-US" sz="1200" spc="0" dirty="0" err="1">
                <a:solidFill>
                  <a:schemeClr val="tx1"/>
                </a:solidFill>
                <a:latin typeface="Museo Sans 500"/>
              </a:rPr>
              <a:t>enkele</a:t>
            </a:r>
            <a:r>
              <a:rPr lang="en-US" sz="1200" spc="0" dirty="0">
                <a:solidFill>
                  <a:schemeClr val="tx1"/>
                </a:solidFill>
                <a:latin typeface="Museo Sans 500"/>
              </a:rPr>
              <a:t> </a:t>
            </a:r>
            <a:r>
              <a:rPr lang="en-US" sz="1200" spc="0" dirty="0" err="1">
                <a:solidFill>
                  <a:schemeClr val="tx1"/>
                </a:solidFill>
                <a:latin typeface="Museo Sans 500"/>
              </a:rPr>
              <a:t>jaren</a:t>
            </a:r>
            <a:r>
              <a:rPr lang="en-US" sz="1200" spc="0" dirty="0">
                <a:solidFill>
                  <a:schemeClr val="tx1"/>
                </a:solidFill>
                <a:latin typeface="Museo Sans 500"/>
              </a:rPr>
              <a:t>)</a:t>
            </a:r>
            <a:endParaRPr lang="en-US" sz="1200" dirty="0">
              <a:solidFill>
                <a:schemeClr val="tx1"/>
              </a:solidFill>
              <a:latin typeface="Museo Sans 500"/>
            </a:endParaRPr>
          </a:p>
          <a:p>
            <a:pPr marL="784860" lvl="1" indent="-285750">
              <a:spcBef>
                <a:spcPts val="1000"/>
              </a:spcBef>
              <a:buFont typeface="Arial"/>
              <a:buChar char="•"/>
            </a:pPr>
            <a:r>
              <a:rPr lang="en-US" sz="1800" spc="-25" dirty="0">
                <a:latin typeface="Museo Sans 500"/>
              </a:rPr>
              <a:t>Atropine (0.01 of) 0.02 of 0.05% </a:t>
            </a:r>
            <a:r>
              <a:rPr lang="en-US" sz="1800" spc="-25" dirty="0" err="1">
                <a:latin typeface="Museo Sans 500"/>
              </a:rPr>
              <a:t>collyre</a:t>
            </a:r>
            <a:r>
              <a:rPr lang="en-US" sz="1800" spc="-25" dirty="0">
                <a:latin typeface="Museo Sans 500"/>
              </a:rPr>
              <a:t>: 1xdd dd </a:t>
            </a:r>
            <a:r>
              <a:rPr lang="en-US" sz="1800" spc="-25" dirty="0" err="1">
                <a:latin typeface="Museo Sans 500"/>
              </a:rPr>
              <a:t>voor</a:t>
            </a:r>
            <a:r>
              <a:rPr lang="en-US" sz="1800" spc="-25" dirty="0">
                <a:latin typeface="Museo Sans 500"/>
              </a:rPr>
              <a:t> het </a:t>
            </a:r>
            <a:r>
              <a:rPr lang="en-US" sz="1800" spc="-25" dirty="0" err="1">
                <a:latin typeface="Museo Sans 500"/>
              </a:rPr>
              <a:t>slapen</a:t>
            </a:r>
            <a:r>
              <a:rPr lang="en-US" sz="1800" spc="-25" dirty="0">
                <a:latin typeface="Museo Sans 500"/>
              </a:rPr>
              <a:t> </a:t>
            </a:r>
            <a:r>
              <a:rPr lang="en-US" sz="1800" spc="-25" dirty="0" err="1">
                <a:latin typeface="Museo Sans 500"/>
              </a:rPr>
              <a:t>gaan</a:t>
            </a:r>
            <a:endParaRPr lang="en-US" sz="1800" spc="-25" dirty="0">
              <a:latin typeface="Museo Sans 500"/>
            </a:endParaRPr>
          </a:p>
          <a:p>
            <a:pPr marL="784860" lvl="1" indent="-285750">
              <a:spcBef>
                <a:spcPts val="1000"/>
              </a:spcBef>
              <a:buFont typeface="Arial"/>
              <a:buChar char="•"/>
            </a:pPr>
            <a:r>
              <a:rPr lang="en-US" sz="1800" spc="-25" dirty="0">
                <a:solidFill>
                  <a:srgbClr val="000000"/>
                </a:solidFill>
                <a:latin typeface="Museo Sans 500"/>
              </a:rPr>
              <a:t>Special Design </a:t>
            </a:r>
            <a:r>
              <a:rPr lang="en-US" sz="1800" spc="-25" dirty="0" err="1">
                <a:solidFill>
                  <a:srgbClr val="000000"/>
                </a:solidFill>
                <a:latin typeface="Museo Sans 500"/>
              </a:rPr>
              <a:t>brillenglazen</a:t>
            </a:r>
            <a:r>
              <a:rPr lang="en-US" sz="1800" spc="-25" dirty="0">
                <a:solidFill>
                  <a:srgbClr val="000000"/>
                </a:solidFill>
                <a:latin typeface="Museo Sans 500"/>
              </a:rPr>
              <a:t> (van Hoya = </a:t>
            </a:r>
            <a:r>
              <a:rPr lang="en-US" sz="1800" spc="-25" dirty="0" err="1">
                <a:solidFill>
                  <a:srgbClr val="000000"/>
                </a:solidFill>
                <a:latin typeface="Museo Sans 500"/>
              </a:rPr>
              <a:t>MiyoSmart</a:t>
            </a:r>
            <a:r>
              <a:rPr lang="en-US" sz="1800" spc="-25" dirty="0">
                <a:solidFill>
                  <a:srgbClr val="000000"/>
                </a:solidFill>
                <a:latin typeface="Museo Sans 500"/>
              </a:rPr>
              <a:t> </a:t>
            </a:r>
            <a:r>
              <a:rPr lang="en-US" sz="1800" spc="-25" dirty="0" err="1">
                <a:solidFill>
                  <a:srgbClr val="000000"/>
                </a:solidFill>
                <a:latin typeface="Museo Sans 500"/>
              </a:rPr>
              <a:t>glazen</a:t>
            </a:r>
            <a:r>
              <a:rPr lang="en-US" sz="1800" spc="-25" dirty="0">
                <a:solidFill>
                  <a:srgbClr val="000000"/>
                </a:solidFill>
                <a:latin typeface="Museo Sans 500"/>
              </a:rPr>
              <a:t>; van Essilor = </a:t>
            </a:r>
            <a:r>
              <a:rPr lang="en-US" sz="1800" spc="-25" dirty="0" err="1">
                <a:solidFill>
                  <a:srgbClr val="000000"/>
                </a:solidFill>
                <a:latin typeface="Museo Sans 500"/>
              </a:rPr>
              <a:t>Stellest</a:t>
            </a:r>
            <a:r>
              <a:rPr lang="en-US" sz="1800" spc="-25" dirty="0">
                <a:solidFill>
                  <a:srgbClr val="000000"/>
                </a:solidFill>
                <a:latin typeface="Museo Sans 500"/>
              </a:rPr>
              <a:t> </a:t>
            </a:r>
            <a:r>
              <a:rPr lang="en-US" sz="1800" spc="-25" dirty="0" err="1">
                <a:solidFill>
                  <a:srgbClr val="000000"/>
                </a:solidFill>
                <a:latin typeface="Museo Sans 500"/>
              </a:rPr>
              <a:t>glazen</a:t>
            </a:r>
            <a:r>
              <a:rPr lang="en-US" sz="1800" spc="-25" dirty="0">
                <a:solidFill>
                  <a:srgbClr val="000000"/>
                </a:solidFill>
                <a:latin typeface="Museo Sans 500"/>
              </a:rPr>
              <a:t>)</a:t>
            </a:r>
          </a:p>
          <a:p>
            <a:pPr marL="1242060" lvl="2" indent="-285750">
              <a:spcBef>
                <a:spcPts val="1000"/>
              </a:spcBef>
              <a:buFont typeface="Wingdings"/>
              <a:buChar char="§"/>
            </a:pPr>
            <a:endParaRPr lang="en-US" sz="1200" spc="-25" dirty="0">
              <a:solidFill>
                <a:srgbClr val="000000"/>
              </a:solidFill>
              <a:latin typeface="Museo Sans 500"/>
            </a:endParaRPr>
          </a:p>
          <a:p>
            <a:pPr marL="297815" indent="-285750">
              <a:spcBef>
                <a:spcPts val="1000"/>
              </a:spcBef>
              <a:buFont typeface="Arial"/>
              <a:buChar char="•"/>
            </a:pPr>
            <a:endParaRPr lang="en-US" sz="1600" spc="0" dirty="0">
              <a:latin typeface="Museo Sans 500"/>
            </a:endParaRPr>
          </a:p>
        </p:txBody>
      </p:sp>
    </p:spTree>
    <p:extLst>
      <p:ext uri="{BB962C8B-B14F-4D97-AF65-F5344CB8AC3E}">
        <p14:creationId xmlns:p14="http://schemas.microsoft.com/office/powerpoint/2010/main" val="15030074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3EFC6-28C8-1EBD-F711-1E0E472E7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4DA088-87B2-E4AB-5A1C-7A856596A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11.2. Behandeling Myopie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10B733-F459-6800-7230-0A2708522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808045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594AA-00EF-9714-6A8F-A3C399D7C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21411-9DAD-CFBF-0289-BB00FC028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0572787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BEF9C4-F4CE-A91C-C955-79A9D08B6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urgent de oogarts bereiken?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D261BB-ABBA-A5A4-15D4-59909BD2B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79599"/>
            <a:ext cx="7886700" cy="3457526"/>
          </a:xfrm>
        </p:spPr>
        <p:txBody>
          <a:bodyPr>
            <a:normAutofit/>
          </a:bodyPr>
          <a:lstStyle/>
          <a:p>
            <a:pPr marL="354965" indent="-342900">
              <a:buFontTx/>
              <a:buChar char="-"/>
            </a:pPr>
            <a:r>
              <a:rPr lang="nl-NL" dirty="0"/>
              <a:t>In eerste instantie contact nemen met de eigen oogarts (= oogarts waar patiënt de voorbije 5 jaar nog is geweest)</a:t>
            </a:r>
          </a:p>
          <a:p>
            <a:pPr marL="354965" indent="-342900">
              <a:buFontTx/>
              <a:buChar char="-"/>
            </a:pPr>
            <a:r>
              <a:rPr lang="nl-NL" dirty="0"/>
              <a:t>Afspraak &lt; oogartsengroep: zoveel mogelijk spoedpatiënten zelf opvangen</a:t>
            </a:r>
          </a:p>
          <a:p>
            <a:pPr marL="354965" indent="-342900">
              <a:buFontTx/>
              <a:buChar char="-"/>
            </a:pPr>
            <a:r>
              <a:rPr lang="nl-NL" dirty="0"/>
              <a:t>Oogarts van wacht =&gt; permanentie lijst via </a:t>
            </a:r>
            <a:r>
              <a:rPr lang="nl-NL" dirty="0" err="1"/>
              <a:t>Vitaz</a:t>
            </a:r>
            <a:r>
              <a:rPr lang="nl-NL" dirty="0"/>
              <a:t> </a:t>
            </a:r>
          </a:p>
          <a:p>
            <a:pPr marL="842010" lvl="1" indent="-342900">
              <a:buFontTx/>
              <a:buChar char="-"/>
            </a:pPr>
            <a:r>
              <a:rPr lang="nl-NL" dirty="0">
                <a:highlight>
                  <a:srgbClr val="CFD5EA"/>
                </a:highlight>
              </a:rPr>
              <a:t>03 760 60 60 (onthaal)</a:t>
            </a:r>
          </a:p>
          <a:p>
            <a:pPr marL="354965" indent="-342900">
              <a:buFontTx/>
              <a:buChar char="-"/>
            </a:pPr>
            <a:r>
              <a:rPr lang="nl-NL" dirty="0"/>
              <a:t>Praktijk Hippocrates: voorbehouden lijn voor artsen/apotheker/opticien/patiënten met spoedklachten: </a:t>
            </a:r>
          </a:p>
          <a:p>
            <a:pPr marL="842010" lvl="1" indent="-342900">
              <a:buFontTx/>
              <a:buChar char="-"/>
            </a:pPr>
            <a:r>
              <a:rPr lang="nl-NL" dirty="0">
                <a:highlight>
                  <a:srgbClr val="CFD5EA"/>
                </a:highlight>
              </a:rPr>
              <a:t>03 303 20 26</a:t>
            </a:r>
            <a:endParaRPr lang="nl-BE" dirty="0">
              <a:highlight>
                <a:srgbClr val="CFD5EA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936782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50CAB-1A84-E53A-6723-09915C8C3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8944F-96F3-3C41-0DD8-AD07E7A05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41325"/>
            <a:ext cx="7886700" cy="828675"/>
          </a:xfrm>
        </p:spPr>
        <p:txBody>
          <a:bodyPr>
            <a:normAutofit/>
          </a:bodyPr>
          <a:lstStyle/>
          <a:p>
            <a:pPr algn="ctr"/>
            <a:r>
              <a:rPr lang="nl-BE" dirty="0"/>
              <a:t>Dank voor jullie aandacht!</a:t>
            </a:r>
            <a:endParaRPr lang="en-B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58F82E8-0837-4266-64B4-DB4107ECC48D}"/>
              </a:ext>
            </a:extLst>
          </p:cNvPr>
          <p:cNvSpPr txBox="1">
            <a:spLocks/>
          </p:cNvSpPr>
          <p:nvPr/>
        </p:nvSpPr>
        <p:spPr>
          <a:xfrm>
            <a:off x="628650" y="1889125"/>
            <a:ext cx="7886700" cy="828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2700" marR="5080" algn="l" defTabSz="914400" rtl="0" eaLnBrk="1" latinLnBrk="0" hangingPunct="1">
              <a:lnSpc>
                <a:spcPts val="3600"/>
              </a:lnSpc>
              <a:spcBef>
                <a:spcPts val="820"/>
              </a:spcBef>
              <a:buNone/>
              <a:defRPr lang="en-BE" sz="3600" b="1" kern="1200" spc="-40" dirty="0">
                <a:solidFill>
                  <a:schemeClr val="bg1"/>
                </a:solidFill>
                <a:latin typeface="MuseoSans-900"/>
                <a:ea typeface="+mj-ea"/>
                <a:cs typeface="+mn-cs"/>
              </a:defRPr>
            </a:lvl1pPr>
          </a:lstStyle>
          <a:p>
            <a:pPr algn="ctr"/>
            <a:r>
              <a:rPr lang="nl-BE" dirty="0"/>
              <a:t>Vragen??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8EFE467-26B0-8EA8-58F9-AF81BF9A768E}"/>
              </a:ext>
            </a:extLst>
          </p:cNvPr>
          <p:cNvSpPr txBox="1">
            <a:spLocks/>
          </p:cNvSpPr>
          <p:nvPr/>
        </p:nvSpPr>
        <p:spPr>
          <a:xfrm>
            <a:off x="685800" y="3489325"/>
            <a:ext cx="7886700" cy="828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2700" marR="5080" algn="l" defTabSz="914400" rtl="0" eaLnBrk="1" latinLnBrk="0" hangingPunct="1">
              <a:lnSpc>
                <a:spcPts val="3600"/>
              </a:lnSpc>
              <a:spcBef>
                <a:spcPts val="820"/>
              </a:spcBef>
              <a:buNone/>
              <a:defRPr lang="en-BE" sz="3600" b="1" kern="1200" spc="-40" dirty="0">
                <a:solidFill>
                  <a:schemeClr val="bg1"/>
                </a:solidFill>
                <a:latin typeface="MuseoSans-900"/>
                <a:ea typeface="+mj-ea"/>
                <a:cs typeface="+mn-cs"/>
              </a:defRPr>
            </a:lvl1pPr>
          </a:lstStyle>
          <a:p>
            <a:pPr algn="ctr"/>
            <a:r>
              <a:rPr lang="nl-BE" dirty="0"/>
              <a:t>barbara.janssens@vitaz.be</a:t>
            </a:r>
          </a:p>
        </p:txBody>
      </p:sp>
    </p:spTree>
    <p:extLst>
      <p:ext uri="{BB962C8B-B14F-4D97-AF65-F5344CB8AC3E}">
        <p14:creationId xmlns:p14="http://schemas.microsoft.com/office/powerpoint/2010/main" val="19480746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 MAGENT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998</TotalTime>
  <Words>3191</Words>
  <Application>Microsoft Office PowerPoint</Application>
  <PresentationFormat>Aangepast</PresentationFormat>
  <Paragraphs>572</Paragraphs>
  <Slides>88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88</vt:i4>
      </vt:variant>
    </vt:vector>
  </HeadingPairs>
  <TitlesOfParts>
    <vt:vector size="103" baseType="lpstr">
      <vt:lpstr>Arial</vt:lpstr>
      <vt:lpstr>Arial,Sans-Serif</vt:lpstr>
      <vt:lpstr>Calibri</vt:lpstr>
      <vt:lpstr>Cambria Math</vt:lpstr>
      <vt:lpstr>Courier New</vt:lpstr>
      <vt:lpstr>Museo Sans 500</vt:lpstr>
      <vt:lpstr>MuseoSans-500</vt:lpstr>
      <vt:lpstr>MuseoSans-900</vt:lpstr>
      <vt:lpstr>Nunito Sans</vt:lpstr>
      <vt:lpstr>Sabon Next LT</vt:lpstr>
      <vt:lpstr>Trebuchet MS</vt:lpstr>
      <vt:lpstr>Wingdings</vt:lpstr>
      <vt:lpstr>Wingdings,Sans-Serif</vt:lpstr>
      <vt:lpstr>Custom Design</vt:lpstr>
      <vt:lpstr>Custom Design MAGENTA</vt:lpstr>
      <vt:lpstr>PowerPoint-presentatie</vt:lpstr>
      <vt:lpstr>Urgenties om niet (uit)   het  oog te verliezen</vt:lpstr>
      <vt:lpstr>Overzicht</vt:lpstr>
      <vt:lpstr>1/ Plots totaal visusverlies</vt:lpstr>
      <vt:lpstr>PowerPoint-presentatie</vt:lpstr>
      <vt:lpstr>PowerPoint-presentatie</vt:lpstr>
      <vt:lpstr>PowerPoint-presentatie</vt:lpstr>
      <vt:lpstr>PowerPoint-presentatie</vt:lpstr>
      <vt:lpstr>1.1. Anterieure ischemische opticus neuropathie (AION)</vt:lpstr>
      <vt:lpstr>PowerPoint-presentatie</vt:lpstr>
      <vt:lpstr>1.2. Occlusie A. centralis retinae</vt:lpstr>
      <vt:lpstr>PowerPoint-presentatie</vt:lpstr>
      <vt:lpstr>1.3. Neuritis Optica</vt:lpstr>
      <vt:lpstr>Plots totaal visusverlies: conclusie</vt:lpstr>
      <vt:lpstr>PowerPoint-presentatie</vt:lpstr>
      <vt:lpstr>2/ Plots zien van een vlek</vt:lpstr>
      <vt:lpstr>2.1. Floaters</vt:lpstr>
      <vt:lpstr>PowerPoint-presentatie</vt:lpstr>
      <vt:lpstr>2.2.a. Maculopathie</vt:lpstr>
      <vt:lpstr>2.2.b. Netvliesloslating</vt:lpstr>
      <vt:lpstr>2.2.c. Neuritis optica</vt:lpstr>
      <vt:lpstr>2.2.d. Retinale occlusie</vt:lpstr>
      <vt:lpstr>PowerPoint-presentatie</vt:lpstr>
      <vt:lpstr>2.2.d. Retinale occlusie</vt:lpstr>
      <vt:lpstr>PowerPoint-presentatie</vt:lpstr>
      <vt:lpstr>Plots zien van een vlek: conclusie</vt:lpstr>
      <vt:lpstr>PowerPoint-presentatie</vt:lpstr>
      <vt:lpstr>3/ Anisocorie</vt:lpstr>
      <vt:lpstr>3.1. III parese</vt:lpstr>
      <vt:lpstr>3.2. Horner Syndroom</vt:lpstr>
      <vt:lpstr>PowerPoint-presentatie</vt:lpstr>
      <vt:lpstr>3.3. Acuut gesloten hoek glaucoom</vt:lpstr>
      <vt:lpstr>PowerPoint-presentatie</vt:lpstr>
      <vt:lpstr>3.4. Anterieure uveitis</vt:lpstr>
      <vt:lpstr>PowerPoint-presentatie</vt:lpstr>
      <vt:lpstr>Anisocorie: conclusie</vt:lpstr>
      <vt:lpstr>PowerPoint-presentatie</vt:lpstr>
      <vt:lpstr>4/ Witte pupil bij het kind</vt:lpstr>
      <vt:lpstr>PowerPoint-presentatie</vt:lpstr>
      <vt:lpstr>Witte pupil bij het kind: conclusie</vt:lpstr>
      <vt:lpstr>PowerPoint-presentatie</vt:lpstr>
      <vt:lpstr>5/ Diplopie</vt:lpstr>
      <vt:lpstr>Diplopie: conclusie</vt:lpstr>
      <vt:lpstr>PowerPoint-presentatie</vt:lpstr>
      <vt:lpstr>6/ Rood oog met witte vlek</vt:lpstr>
      <vt:lpstr>PowerPoint-presentatie</vt:lpstr>
      <vt:lpstr>PowerPoint-presentatie</vt:lpstr>
      <vt:lpstr>6.1. Hoornvliesontsteking = keratitis</vt:lpstr>
      <vt:lpstr>6.2. Hypopion</vt:lpstr>
      <vt:lpstr>Rood oog met witte vlek: conclusie</vt:lpstr>
      <vt:lpstr>PowerPoint-presentatie</vt:lpstr>
      <vt:lpstr>7/ Stomp/Scherp trauma oog</vt:lpstr>
      <vt:lpstr>PowerPoint-presentatie</vt:lpstr>
      <vt:lpstr>PowerPoint-presentatie</vt:lpstr>
      <vt:lpstr>PowerPoint-presentatie</vt:lpstr>
      <vt:lpstr>PowerPoint-presentatie</vt:lpstr>
      <vt:lpstr>Stomp/Scherp trauma oog: conclusie</vt:lpstr>
      <vt:lpstr>PowerPoint-presentatie</vt:lpstr>
      <vt:lpstr>8/ Chemische brandwonde</vt:lpstr>
      <vt:lpstr>Chemische brandwonde: conclusie</vt:lpstr>
      <vt:lpstr>PowerPoint-presentatie</vt:lpstr>
      <vt:lpstr>9/ Cellulitis</vt:lpstr>
      <vt:lpstr>9.1. Preseptaal</vt:lpstr>
      <vt:lpstr>9.1. Preseptaal</vt:lpstr>
      <vt:lpstr>9.1.a. Chalazion</vt:lpstr>
      <vt:lpstr>9.1.a. Chalazion</vt:lpstr>
      <vt:lpstr>9.1.a. Chalazion</vt:lpstr>
      <vt:lpstr>9.2. Orbitaal</vt:lpstr>
      <vt:lpstr>Cellulitis: conclusie</vt:lpstr>
      <vt:lpstr>PowerPoint-presentatie</vt:lpstr>
      <vt:lpstr>10/ Oculaire Herpes</vt:lpstr>
      <vt:lpstr>10.1. Herpes dermaal  (op het ooglid)</vt:lpstr>
      <vt:lpstr>10.2. Corneale/Conjunctivale Herpes</vt:lpstr>
      <vt:lpstr>10.3. Zona oftalmica</vt:lpstr>
      <vt:lpstr>10.3. Zona oftalmica</vt:lpstr>
      <vt:lpstr>Herpes: Conclusie</vt:lpstr>
      <vt:lpstr>Herpes: Conclusie</vt:lpstr>
      <vt:lpstr>Opgelet!</vt:lpstr>
      <vt:lpstr>PowerPoint-presentatie</vt:lpstr>
      <vt:lpstr>11/ Relatieve Urgentie = Myopie-crisis</vt:lpstr>
      <vt:lpstr>11.1. Preventie </vt:lpstr>
      <vt:lpstr>11.1. Preventie</vt:lpstr>
      <vt:lpstr>11.1. Preventie</vt:lpstr>
      <vt:lpstr>11.2. Behandeling Myopie</vt:lpstr>
      <vt:lpstr>11.2. Behandeling Myopie</vt:lpstr>
      <vt:lpstr>PowerPoint-presentatie</vt:lpstr>
      <vt:lpstr>Hoe urgent de oogarts bereiken?</vt:lpstr>
      <vt:lpstr>Dank voor jullie aandacht!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Evy Brioen</dc:creator>
  <cp:lastModifiedBy>Kaat D'Eer</cp:lastModifiedBy>
  <cp:revision>843</cp:revision>
  <dcterms:created xsi:type="dcterms:W3CDTF">2022-01-21T12:50:43Z</dcterms:created>
  <dcterms:modified xsi:type="dcterms:W3CDTF">2026-06-22T07:00:09Z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2022-01-21T00:00:00Z</vt:filetime>
  </property>
  <property fmtid="{D5CDD505-2E9C-101B-9397-08002B2CF9AE}" pid="3" name="Creator">
    <vt:lpwstr>Adobe InDesign 16.4 (Macintosh)</vt:lpwstr>
  </property>
  <property fmtid="{D5CDD505-2E9C-101B-9397-08002B2CF9AE}" pid="4" name="LastSaved">
    <vt:filetime>2022-01-21T00:00:00Z</vt:filetime>
  </property>
</Properties>
</file>