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  <p:sldMasterId id="2147483708" r:id="rId2"/>
  </p:sldMasterIdLst>
  <p:notesMasterIdLst>
    <p:notesMasterId r:id="rId81"/>
  </p:notesMasterIdLst>
  <p:sldIdLst>
    <p:sldId id="256" r:id="rId3"/>
    <p:sldId id="257" r:id="rId4"/>
    <p:sldId id="259" r:id="rId5"/>
    <p:sldId id="261" r:id="rId6"/>
    <p:sldId id="262" r:id="rId7"/>
    <p:sldId id="263" r:id="rId8"/>
    <p:sldId id="300" r:id="rId9"/>
    <p:sldId id="355" r:id="rId10"/>
    <p:sldId id="264" r:id="rId11"/>
    <p:sldId id="260" r:id="rId12"/>
    <p:sldId id="340" r:id="rId13"/>
    <p:sldId id="458" r:id="rId14"/>
    <p:sldId id="453" r:id="rId15"/>
    <p:sldId id="454" r:id="rId16"/>
    <p:sldId id="344" r:id="rId17"/>
    <p:sldId id="348" r:id="rId18"/>
    <p:sldId id="343" r:id="rId19"/>
    <p:sldId id="357" r:id="rId20"/>
    <p:sldId id="276" r:id="rId21"/>
    <p:sldId id="277" r:id="rId22"/>
    <p:sldId id="278" r:id="rId23"/>
    <p:sldId id="279" r:id="rId24"/>
    <p:sldId id="452" r:id="rId25"/>
    <p:sldId id="336" r:id="rId26"/>
    <p:sldId id="339" r:id="rId27"/>
    <p:sldId id="356" r:id="rId28"/>
    <p:sldId id="274" r:id="rId29"/>
    <p:sldId id="275" r:id="rId30"/>
    <p:sldId id="268" r:id="rId31"/>
    <p:sldId id="269" r:id="rId32"/>
    <p:sldId id="271" r:id="rId33"/>
    <p:sldId id="283" r:id="rId34"/>
    <p:sldId id="298" r:id="rId35"/>
    <p:sldId id="297" r:id="rId36"/>
    <p:sldId id="358" r:id="rId37"/>
    <p:sldId id="305" r:id="rId38"/>
    <p:sldId id="353" r:id="rId39"/>
    <p:sldId id="310" r:id="rId40"/>
    <p:sldId id="311" r:id="rId41"/>
    <p:sldId id="312" r:id="rId42"/>
    <p:sldId id="359" r:id="rId43"/>
    <p:sldId id="314" r:id="rId44"/>
    <p:sldId id="345" r:id="rId45"/>
    <p:sldId id="313" r:id="rId46"/>
    <p:sldId id="317" r:id="rId47"/>
    <p:sldId id="316" r:id="rId48"/>
    <p:sldId id="285" r:id="rId49"/>
    <p:sldId id="326" r:id="rId50"/>
    <p:sldId id="432" r:id="rId51"/>
    <p:sldId id="421" r:id="rId52"/>
    <p:sldId id="422" r:id="rId53"/>
    <p:sldId id="434" r:id="rId54"/>
    <p:sldId id="456" r:id="rId55"/>
    <p:sldId id="435" r:id="rId56"/>
    <p:sldId id="437" r:id="rId57"/>
    <p:sldId id="438" r:id="rId58"/>
    <p:sldId id="439" r:id="rId59"/>
    <p:sldId id="440" r:id="rId60"/>
    <p:sldId id="444" r:id="rId61"/>
    <p:sldId id="451" r:id="rId62"/>
    <p:sldId id="320" r:id="rId63"/>
    <p:sldId id="360" r:id="rId64"/>
    <p:sldId id="460" r:id="rId65"/>
    <p:sldId id="323" r:id="rId66"/>
    <p:sldId id="463" r:id="rId67"/>
    <p:sldId id="457" r:id="rId68"/>
    <p:sldId id="462" r:id="rId69"/>
    <p:sldId id="319" r:id="rId70"/>
    <p:sldId id="318" r:id="rId71"/>
    <p:sldId id="321" r:id="rId72"/>
    <p:sldId id="448" r:id="rId73"/>
    <p:sldId id="461" r:id="rId74"/>
    <p:sldId id="459" r:id="rId75"/>
    <p:sldId id="328" r:id="rId76"/>
    <p:sldId id="329" r:id="rId77"/>
    <p:sldId id="330" r:id="rId78"/>
    <p:sldId id="322" r:id="rId79"/>
    <p:sldId id="352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47" autoAdjust="0"/>
    <p:restoredTop sz="94521"/>
  </p:normalViewPr>
  <p:slideViewPr>
    <p:cSldViewPr snapToGrid="0">
      <p:cViewPr varScale="1">
        <p:scale>
          <a:sx n="104" d="100"/>
          <a:sy n="104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1:24.2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24575,'6'0'0,"-1"0"0,4 0 0,-5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1:31.1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10 24575,'5'0'0,"2"0"0,5 0 0,-1 0 0,3 0 0,-2 0 0,-1 0 0,3 0 0,2-1 0,7-1 0,4 0 0,1-1 0,-5 1 0,-7 2 0,-5 0 0,-1 0 0,2 0 0,4 0 0,6 0 0,7 0 0,4 0 0,1 0 0,2 0 0,-4 0 0,-5 0 0,-3 0 0,-6 0 0,-2 0 0,-3 0 0,-1 0 0,0 0 0,4 0 0,4 0 0,5 0 0,0 0 0,-1 0 0,-4 0 0,-6 0 0,-3 0 0,-3 0 0,0 0 0,2 0 0,0 0 0,5 0 0,7 0 0,9 0 0,9 0 0,-16 0 0,-5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1:50.8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1:56.4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1481 0 24575,'-10'0'0,"-10"0"0,-16 0 0,-26 0 0,-18 0 0,-13 0 0,-1 0 0,-2 0 0,44 0 0,0 0 0,-2 0 0,-2 0 0,-2 0 0,0 0 0,2 0 0,0 0 0,3 0 0,1 0 0,-41 0 0,15 0 0,17 0 0,16 0 0,14 0 0,10 0 0,10 0 0,1 0 0,-1 0 0,-7 0 0,-3 0 0,0 0 0,8 0 0,5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2:08.8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2:17.2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5850 1 24575,'-6'0'0,"-7"0"0,-18 0 0,-22 0 0,-46 0 0,33 0 0,-4 0 0,-10 0 0,-3 0 0,-5 0 0,-1 0 0,4 0 0,2 0 0,1 0 0,1 0 0,2 0 0,0 0 0,1 0 0,1 0 0,-1 0 0,0 0 0,2 0 0,1 0 0,2 0 0,0 0 0,4 0 0,1 0 0,4 0 0,0 0 0,3 0 0,1 0 0,4 0 0,1 0 0,4 0 0,0 0 0,-40 0 0,8 0 0,2 0 0,4 0 0,-1 0 0,-2 0 0,1 0 0,-2 0 0,1 0 0,0 0 0,-5 0 0,-3 0 0,-1 0 0,0 0 0,3 0 0,4 0 0,5 0 0,5 0 0,7 0 0,7 0 0,9 0 0,6 0 0,6 0 0,1 0 0,-3 0 0,0 0 0,-4 0 0,-2 0 0,-1 0 0,-4 0 0,-2 1 0,1 2 0,-1-1 0,4 1 0,4-2 0,2-1 0,2 0 0,0 0 0,-2 0 0,-3 0 0,-1 0 0,-3 0 0,2 0 0,6 0 0,2 0 0,2 0 0,-5 0 0,-7 0 0,-3 0 0,-1 0 0,5 0 0,1 0 0,0 0 0,-5 0 0,-1 0 0,3 0 0,9 0 0,12 0 0,9 0 0,6 0 0,-3 0 0,-5 0 0,-3 0 0,0 0 0,5 0 0,6 0 0,6 0 0,4 0 0,3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2:58.1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 9 24575,'-4'-2'0,"0"0"0,1-1 0,2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3:04.5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1048 1 24575,'-6'0'0,"1"0"0,-4 0 0,-4 0 0,-10 0 0,-10 0 0,-9 0 0,-11 0 0,-5 0 0,2 0 0,9 0 0,-5 0 0,-12 0 0,-14 0 0,-7 0 0,16 0 0,20 0 0,16 0 0,12 0 0,9 0 0,0 0 0,-3 0 0,-9 0 0,-11 0 0,-8 0 0,0 0 0,7 0 0,14 0 0,12 0 0,10 0 0,7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3:10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1534 21 24575,'-8'0'0,"-3"0"0,-7 0 0,-6 0 0,-6 0 0,-1 0 0,-7 0 0,-2 0 0,-4 0 0,-2-1 0,-1-1 0,-6-2 0,-8 2 0,-5 0 0,-1 2 0,9 0 0,13-2 0,13-1 0,13 0 0,5 1 0,-3 2 0,-8 0 0,-12 0 0,-10 0 0,0 0 0,8 0 0,2 0 0,3 0 0,1 0 0,-2 0 0,12 0 0,4 0 0,4 0 0,6 0 0,-4 0 0,-2 0 0,-8 0 0,-6 0 0,-2 0 0,3 0 0,5 0 0,5 0 0,2 0 0,-6 0 0,-8 0 0,-7 0 0,3 0 0,8 0 0,13 0 0,6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3:50.2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24575,'6'0'0,"0"0"0,3 0 0,1 0 0,0 0 0,0 0 0,-1 0 0,0 0 0,0 0 0,-1 0 0,0 0 0,1 0 0,0 0 0,0 0 0,0 0 0,-1 0 0,1 0 0,0 0 0,-1 0 0,2 0 0,3 0 0,5 0 0,9 0 0,4 0 0,2 0 0,-2 0 0,-8 0 0,-5 0 0,-3 0 0,6 0 0,13 0 0,13 0 0,13 0 0,-1 0 0,-10 0 0,-11 0 0,-15 0 0,-7 0 0,-3 0 0,-1 0 0,0 0 0,2 0 0,1 0 0,6 0 0,3 0 0,1 0 0,-1 0 0,-11 0 0,-5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4:28.24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04:32.2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24575,'9'0'0,"11"0"0,14 0 0,14 0 0,11 0 0,1 0 0,4 0 0,3 0 0,1 0 0,12 0 0,4 0 0,10 0 0,-43 0 0,0 0 0,47 0 0,-1 0 0,-7 0 0,-4 0 0,3 0 0,0 0 0,3 0 0,5 0 0,-3 0 0,-4 0 0,-11 0 0,-17 0 0,-16 0 0,-15 0 0,-17 0 0,-5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27:13.3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27:14.16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2:27:15.2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CFD1B-CFDB-E544-A73F-B364D0D09D41}" type="datetimeFigureOut">
              <a:rPr lang="nl-BE" smtClean="0"/>
              <a:t>05-05-2026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DA5E4-BA68-D74B-81EF-3AF4DD097D4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8592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8183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Tintelingen , uitval , branderig ,…</a:t>
            </a:r>
          </a:p>
          <a:p>
            <a:r>
              <a:rPr lang="nl-BE" dirty="0"/>
              <a:t>Pseudoradiculaire pijn facet  , sig  , hp , troch  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42963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Indirect tot  90 procent  economische impact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srgbClr val="FF0000"/>
                </a:solidFill>
              </a:rPr>
              <a:t>2,3 miljard  </a:t>
            </a:r>
            <a:r>
              <a:rPr lang="nl-BE" i="1" dirty="0">
                <a:solidFill>
                  <a:srgbClr val="FF0000"/>
                </a:solidFill>
              </a:rPr>
              <a:t>( Sciensano 2024)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i="1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i="1" dirty="0">
                <a:solidFill>
                  <a:srgbClr val="FF0000"/>
                </a:solidFill>
              </a:rPr>
              <a:t>Beeldvorming 36 / HK 80 / fysio 20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6653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Organisch substraat  niet eenduidig af te lijnen  </a:t>
            </a:r>
            <a:r>
              <a:rPr lang="nl-BE" dirty="0">
                <a:sym typeface="Wingdings" pitchFamily="2" charset="2"/>
              </a:rPr>
              <a:t>  met  functionaliteit  te  maken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4215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098E1-520C-ECC1-88D8-D7112D1FA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7E55C17-3591-A9A1-FC80-498E8B79B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EA9CBC6-2CEB-B4CB-34F8-B4BE23B9B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3/5 zwaartekracht  niet  of  net  kunnen overwinnen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2DA90B-993C-4341-103C-9A6BF7A75C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7363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78EBD-5159-BA44-817B-5E5B80289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89B95D-237A-28BA-FCA2-D577BFA56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28B7790-2FA2-322E-94C5-AF07AD20B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Zwangerschap , anorexia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73D207C-3A05-AD8A-0654-7989848CE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1801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AF3FC-40EF-81B7-BFA0-8053A55D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4577C02-FF70-1EEE-7543-F9B8C2AAC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DCA8D5C-70BA-9F6E-C2E6-AC0B43215F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Zwangerschap , anorexia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8042CF9-5789-8EB6-E4D4-E2ADE62AF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0162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039E6-503F-4A7E-173C-9027FFEF7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68EF36-8706-40EC-CC85-22B25EB24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88D6C15-3B56-827D-FA9F-D674D2CD9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Cavé nt  gevoelig -  nt specifiek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BC58E1-D55E-0280-2D8B-457C86A23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05613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B7EF6-8AC3-D7D4-9374-5E3FF4EC9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B03E84F-0C1C-84FB-1E3F-6F352A6B1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41447A6-C213-6902-9AA6-768D691B3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Denkt  dat  nt gaat beteren , gaat vereergeren , therapie  niet  helpt  , dat  therapie  nt  gaat  helpen  , iets ernstigs aan de hand  , angstig – ongerust </a:t>
            </a:r>
          </a:p>
          <a:p>
            <a:r>
              <a:rPr lang="nl-BE" dirty="0"/>
              <a:t>Werk te zwaar  , overste gn begrip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Wetgeving , verzekering  , overbezorgde partner , gn aanpassingen mgl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Depressie , persoonlijkheidsstoornissen 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3C5EF5-0008-5897-2A08-63CB903D8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5987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4509F-E59C-FA9C-84CE-AA986BA8A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A3701D3-7E27-CDF6-055A-982020ADFA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6B08509-768B-AC63-EFC6-A32166D6E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Organisch substraat  niet eenduidig af te lijnen  </a:t>
            </a:r>
            <a:r>
              <a:rPr lang="nl-BE" dirty="0">
                <a:sym typeface="Wingdings" pitchFamily="2" charset="2"/>
              </a:rPr>
              <a:t>  met  functionaliteit  te  maken 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15A6E5-0C02-4183-E3AD-416555E29C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8702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C36D4-25F5-5EE5-55B5-8B8A298FB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2485F39-E29F-E320-FCFB-600964C52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EA42C5D-BB6B-FC0B-9A90-4919A84D0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0417357-4B3B-7C8D-39E4-410CCA5EF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4339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Eerder  facet  ,  eerder discogeen , zuiver musculair  ,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3563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Alle richtingen pijn  , no  ROM </a:t>
            </a:r>
            <a:r>
              <a:rPr lang="nl-BE" dirty="0">
                <a:sym typeface="Wingdings" pitchFamily="2" charset="2"/>
              </a:rPr>
              <a:t>  </a:t>
            </a:r>
            <a:r>
              <a:rPr lang="nl-BE" dirty="0"/>
              <a:t>Waddell : aggravatie </a:t>
            </a:r>
          </a:p>
          <a:p>
            <a:r>
              <a:rPr lang="nl-BE" dirty="0"/>
              <a:t>Shober SIPS – 5  + 10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0414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>
                <a:solidFill>
                  <a:srgbClr val="FF0000"/>
                </a:solidFill>
              </a:rPr>
              <a:t>URGENTIE  urinaire retentie, urinaire en fecale incontinentie , sexuele disfunctie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55762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090FC-110F-0828-64BA-618375607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B295456-0C33-4475-9EA2-D38B951C5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D66247A-9F3C-85E9-193F-9B259142B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KPR : L24</a:t>
            </a:r>
          </a:p>
          <a:p>
            <a:r>
              <a:rPr lang="nl-BE" dirty="0"/>
              <a:t>TPPR :L45</a:t>
            </a:r>
          </a:p>
          <a:p>
            <a:r>
              <a:rPr lang="nl-BE" dirty="0"/>
              <a:t>APR :S12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C281FB-E14C-EF60-6CC2-669FB1A76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389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Uitkleden tot op ondergoed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1401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71964-3DA1-81E6-9BF2-A9207F32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927ED6-0041-80DA-9213-30C069F3B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C785207-E9A9-BA08-1929-F2DCFA6D3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Uitkleden tot op ondergoed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60CE6F-874C-C6C6-FBE5-357F4E5B68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2740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Gowers’ discogeen , instabiliteit        Ext post of sks       Fl cave HS en SIG </a:t>
            </a:r>
          </a:p>
          <a:p>
            <a:r>
              <a:rPr lang="nl-BE" dirty="0"/>
              <a:t>Scober : 25  sensitief , 95 specifiek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2392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Chvostek = neuromusculaire overprikkelbaarheid ; n facialis  2cm voor oor –&gt; ca , mg tekort, hypopara , respiratoire allkalose  , cni, vitD tekort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97624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/>
              <a:t>TPPR :L45</a:t>
            </a:r>
          </a:p>
          <a:p>
            <a:r>
              <a:rPr lang="nl-BE" dirty="0"/>
              <a:t>APR :S12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83529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Cavé bv  pijn crista  bij pincé-roulé </a:t>
            </a:r>
            <a:r>
              <a:rPr lang="nl-BE" dirty="0">
                <a:sym typeface="Wingdings" pitchFamily="2" charset="2"/>
              </a:rPr>
              <a:t> T12-L1 ( </a:t>
            </a:r>
            <a:r>
              <a:rPr lang="nl-BE" dirty="0">
                <a:solidFill>
                  <a:srgbClr val="FF0000"/>
                </a:solidFill>
                <a:sym typeface="Wingdings" pitchFamily="2" charset="2"/>
              </a:rPr>
              <a:t>of cluneal  nerve ? )  </a:t>
            </a:r>
          </a:p>
          <a:p>
            <a:r>
              <a:rPr lang="nl-BE" dirty="0">
                <a:solidFill>
                  <a:srgbClr val="FF0000"/>
                </a:solidFill>
                <a:sym typeface="Wingdings" pitchFamily="2" charset="2"/>
              </a:rPr>
              <a:t>Studie  Nolet  : 47 procent  correcte  bepaling  level + RX nadien ( welke testers ?? ) </a:t>
            </a:r>
          </a:p>
          <a:p>
            <a:r>
              <a:rPr lang="nl-BE" dirty="0">
                <a:solidFill>
                  <a:srgbClr val="FF0000"/>
                </a:solidFill>
                <a:sym typeface="Wingdings" pitchFamily="2" charset="2"/>
              </a:rPr>
              <a:t>PIT instabiliteit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6953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SLR veel vals  pos  -Bevestigt en sluit conditie niet uit 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3565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30 procent oorzaak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09129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60 procent bulging en 36 procent  protrusies aan 50 j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4218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B6869-D346-C434-BE47-F0B33F194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9EAB136-B834-64AD-1E07-86F5C244B2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C61CB49-DD01-F30F-5421-B29D6EB1B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60 procent bulging en 36 procent protrusies aan 50 j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8D39B59-5401-BE37-7B15-4D208BD0C6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94847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5DC48-E322-29A4-33AC-9F9EBCC1B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2B4D29E-C087-4D20-6356-825CB158B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ED71173-C908-43DD-AC47-8BF964E8F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Straling  </a:t>
            </a:r>
          </a:p>
          <a:p>
            <a:r>
              <a:rPr lang="nl-BE" dirty="0"/>
              <a:t>Kostprijs </a:t>
            </a:r>
          </a:p>
          <a:p>
            <a:r>
              <a:rPr lang="nl-BE" dirty="0"/>
              <a:t>Onnodige ongerustheid </a:t>
            </a:r>
          </a:p>
          <a:p>
            <a:r>
              <a:rPr lang="nl-BE" dirty="0"/>
              <a:t>Geen invloed op  behandeling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10C5D9-A85A-9018-D6C5-B4348BE26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0508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B54EE-AF58-5175-A472-E2A123939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4A233DF-5845-4D07-905F-5E7D8338A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7E983D8-6842-F515-5C83-83457644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Niet voor indeukingen </a:t>
            </a:r>
            <a:r>
              <a:rPr lang="nl-BE" dirty="0">
                <a:sym typeface="Wingdings" pitchFamily="2" charset="2"/>
              </a:rPr>
              <a:t> RX voldoende </a:t>
            </a:r>
          </a:p>
          <a:p>
            <a:r>
              <a:rPr lang="nl-BE" dirty="0">
                <a:sym typeface="Wingdings" pitchFamily="2" charset="2"/>
              </a:rPr>
              <a:t>MRI beter bij vermoeden  maligniteit  en infectie</a:t>
            </a:r>
          </a:p>
          <a:p>
            <a:r>
              <a:rPr lang="nl-BE" dirty="0">
                <a:sym typeface="Wingdings" pitchFamily="2" charset="2"/>
              </a:rPr>
              <a:t>90 procent  gevoelig voor lumbale pathologie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38A2DA-91DC-AD35-E791-F0AA30E48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681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2454B-9C33-8D20-DF53-7AE5660A6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A9833A6-7FB2-794B-14C5-968B39899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A063B16-75BE-1073-9E0C-5E0D5FAD5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Stressfractuur pars interarticularis </a:t>
            </a:r>
          </a:p>
          <a:p>
            <a:r>
              <a:rPr lang="nl-BE" dirty="0"/>
              <a:t>Afwijkingen op CT –MR nt ndz pijnoorzaak </a:t>
            </a:r>
          </a:p>
          <a:p>
            <a:r>
              <a:rPr lang="nl-BE" dirty="0"/>
              <a:t>Beter effect  facet denervatie</a:t>
            </a:r>
          </a:p>
          <a:p>
            <a:r>
              <a:rPr lang="nl-BE" dirty="0"/>
              <a:t>14-15 j  6wkn -6m -&gt; 50 procent  = hk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9DE718-37BA-AFE1-F050-666608A35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294489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Onevenwicht  draaglast – draagkracht </a:t>
            </a:r>
          </a:p>
          <a:p>
            <a:r>
              <a:rPr lang="nl-BE" dirty="0"/>
              <a:t>Vermijden verzwakken </a:t>
            </a:r>
          </a:p>
          <a:p>
            <a:r>
              <a:rPr lang="nl-BE" dirty="0"/>
              <a:t>95 procent  aspecifiek + idem therapie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52570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Tramadol : zo kort mgl enkel zo NSAID  nt kunnen</a:t>
            </a:r>
          </a:p>
          <a:p>
            <a:r>
              <a:rPr lang="nl-BE" dirty="0"/>
              <a:t>Sirdalud 2 mg ‘s av </a:t>
            </a:r>
            <a:r>
              <a:rPr lang="nl-BE" dirty="0">
                <a:sym typeface="Wingdings" pitchFamily="2" charset="2"/>
              </a:rPr>
              <a:t> 4 mg (  max 36 mg )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14679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A4E5B-FB68-5463-6192-3EE8E122E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800912D-FE3D-FE72-0E52-5D6FEA11E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EA0D03F-24AD-9A80-AF88-3AF6646C3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SNRI  niet  voor radiculaire  pijn </a:t>
            </a:r>
          </a:p>
          <a:p>
            <a:r>
              <a:rPr lang="nl-BE" dirty="0"/>
              <a:t>amitriptiline (Redomex é dd 10-25 mg , Tryptizol), clomipramine ( anafranil ) , nortryptyline ( nortrilen )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869763B-0E0E-BED7-3F1C-7A03517ED2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99907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l-BE" dirty="0">
                <a:solidFill>
                  <a:schemeClr val="accent4"/>
                </a:solidFill>
              </a:rPr>
              <a:t>Massage : vnl in acute LBP kort pijnstillend effect </a:t>
            </a:r>
          </a:p>
          <a:p>
            <a:pPr lvl="1"/>
            <a:r>
              <a:rPr lang="nl-BE" dirty="0">
                <a:solidFill>
                  <a:schemeClr val="accent4"/>
                </a:solidFill>
              </a:rPr>
              <a:t>Acupunctuur : chron LBP kort effect 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78240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Lage  evidentie  bij  subacute – matige evidentie  bij  chronisch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4147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6A79D-7F17-FE5F-F9A2-9615E59D7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0AC9E45-D63C-3841-7293-AEBF2AEEE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F7DC6B7-FD15-D68F-A494-A0819FC58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16EF71-9535-5DBB-F76F-DDE1CD64E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8622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B5C18-0611-F319-2965-766D0DBC9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E8615C2-5B4B-E8C7-48A3-F7CD824F0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6683E1A-B4E7-55B7-816E-F5E88167C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AE3512E-D92F-D331-4F20-F400F4984F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9521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6039-1EB3-0537-6931-D1204354F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D318B39-46AD-E6AF-98D3-96656E613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9DF9213-04CC-F911-D8CF-8CE7E6083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686E5ED-3DF1-6D35-FA06-593BA7911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0509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12F3A-2936-9976-1D9B-09601AD95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C5B15A7-4B76-6DD6-7478-9E1B64B89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5BE41C4-EA21-DE4C-3CC5-71433A8E9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1ECB56C-B8E4-0ABA-D915-912463A28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6297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AC807-41F0-78B2-4855-4C2F5D1F8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58EC41B-0046-93BF-3CE1-27DC78417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3A3C3B9-160B-32DD-7A79-F264F4EB6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C673043-DB4E-90D4-BE67-178DF00D3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0631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972A1-EBC3-6BF6-3097-914CEB08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D95D7F-D0B0-E991-9A60-60DBA2E60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9253ECC-57FD-78BB-456F-696122D1C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18C1E9-FF79-0BA1-EA81-1E436A5B1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3339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8F948-49C5-B870-D942-539357119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60D360C-2F84-B4E7-A325-A8FDF98022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E8307C9-D70E-BAC6-A8D2-70438FA8D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13E41B6-9240-D3C7-A08F-4B9017BBF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4351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EB1F-EC77-C9C3-C2B5-EE6BC887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2D7CD4D-3B29-BCC2-7514-C90CBC10F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90FFDE8-7F23-547D-D885-353CC379E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myosine actine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ED4F2B6-695A-D2BF-B792-F2989CABA9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9517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EC86A-1DAD-EDBA-D903-23612F9A9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235CE84-9B8D-70DC-349C-F12C32038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3E74BD-8F42-31EC-AA3A-375CD978D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AD89EC-8E26-C1AE-B685-CE34020F5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5316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811B-D557-9CAC-F57D-B8355C715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603DEE-8BD0-EC6D-2204-169BA202D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ABB381E-C31E-D90B-F487-CF9AC07A6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vb opo </a:t>
            </a:r>
            <a:r>
              <a:rPr lang="nl-BE" dirty="0">
                <a:sym typeface="Wingdings" pitchFamily="2" charset="2"/>
              </a:rPr>
              <a:t> BDM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C337B1E-F7B5-D9E6-BA67-6B36452D0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8684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7625D-552B-FE0D-BC26-8D95E72ED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1D4AA60-BD0E-59ED-F500-B21D9EA46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CDF4752-06A2-E12C-74FF-5BC73D593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EFCDFB-C868-2582-5CB1-6744F505D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3635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B9DAA-EAB5-DCFD-EC6E-008036B1E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3A9F22A-5801-A723-FE5F-3071B7904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5AF9009-1571-674C-4665-688E85893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8632EA-F5A2-5B12-9F21-E6F82DC2D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6874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BD6E-B253-E736-28E2-FB7E4A3B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A416AF-736F-8F68-8273-B17A0C01B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391A039-B982-124C-44BA-F0C072E48B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schemeClr val="accent4"/>
                </a:solidFill>
              </a:rPr>
              <a:t>Geen Waddell signs 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506588-DBF9-34F0-0912-277B3326E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61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83504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4CA65-446F-1FD7-F22C-E0FC0CEE6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AF37D12-00AC-2346-D9E7-B17DE14B4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D899F0A-6159-51E5-E089-D049582A1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E8DDA4-E700-A232-CED0-020B5FF57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63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10559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EBCC4-9656-508D-5FDA-3FEDC37C9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42A90C9-98DC-2C36-2603-421403BE2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A61532D-73E9-DBD1-1855-F3E732F43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9FB2C36-5ACB-B7D0-4F06-B1F9AB99C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64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12945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EBCC4-9656-508D-5FDA-3FEDC37C9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42A90C9-98DC-2C36-2603-421403BE2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A61532D-73E9-DBD1-1855-F3E732F43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psy ten laatset na 5-6 wkn  Wacht  niet  tot  chronische pijn   holistische visie  FGR !</a:t>
            </a:r>
          </a:p>
          <a:p>
            <a:r>
              <a:rPr lang="nl-BE" dirty="0"/>
              <a:t>Recidiverend !!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9FB2C36-5ACB-B7D0-4F06-B1F9AB99C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65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29313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9105B-C05E-8EAC-AEE2-CE2D97108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4CE58FD-28DA-CE07-AA5E-893C03AE0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5CA638-9096-69C1-ABCB-2E25D20D6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Sinds 1 november 2016, worden enkel de onder beeldvorming uitgevoerde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radiculaire of transforaminale injecties, en voor één zenuwwortel per sessie,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terugbetaald in België, met een maximum van 3 injecties per jaar. Een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depot-corticosteroïden-epidurale is een off-label gebruik, waarvoor dus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(min. 24 u) voor de infiltratie de geïnformeerde toestemming van de patiënt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vereist is. 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6EEBDA0-1B32-D4BF-6FCA-645765532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68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44120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6AB7E-A99D-E179-A2FA-59F759ACF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498E1D2-5A8C-DA23-D647-82CEB70FC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3492CDB-6961-4C49-FA04-4BD9CED2B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Kemp negaieve predictieve waarde </a:t>
            </a:r>
          </a:p>
          <a:p>
            <a:r>
              <a:rPr lang="nl-BE" dirty="0"/>
              <a:t>Paraspinala pijn  , oudere , korter , betere baseline pijn en fct</a:t>
            </a:r>
          </a:p>
          <a:p>
            <a:r>
              <a:rPr lang="nl-BE" dirty="0"/>
              <a:t>Gn Waddell </a:t>
            </a:r>
          </a:p>
          <a:p>
            <a:r>
              <a:rPr lang="nl-BE" dirty="0"/>
              <a:t>Gn psy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F9A06DF-C7C8-5DF9-9FE2-5EA1565970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69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40233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C50F9-55D1-957E-F013-E18BA9FE2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C7A8EA7-9219-B7ED-4767-D8968DBB1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F7C8CFB-BA47-67AF-E96E-A8BEC73051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6DE6F84-E472-9B36-2015-2398D69ED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70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65392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CF6DF-44C3-2A9C-1104-6FCD924C6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A349BD-7406-F8A8-81F7-8F2B44DD5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5CF659A-980D-0E3D-17ED-4634E740A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National institute for health care  and care excellence UK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AC0CC77-5019-108E-D1A6-8DEAE8E5B4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DA5E4-BA68-D74B-81EF-3AF4DD097D47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90841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01C27-66C2-C658-B9FD-01932CA27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F1A1778-7AFE-424F-8080-0B243135A7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9EE81F4-18E4-C4A8-0D35-2A5BF8C68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155BE7F-AA29-E4C9-7649-C88CF5E23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73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30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93FDE-80CA-E66C-3E71-C2180DC90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632F531-A503-D80A-8B05-5F7E1D2E1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A53B396-2BB5-8147-F8C4-BCD117D10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radiculair lijden  : pijn volgens dermatoom , ev lichte uitval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C0D3669-44C3-331C-5CCF-1CCD6A845B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74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916995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3180A-C1A5-42E9-8778-851D5A7D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0B70CC6-6F08-3A66-CDDC-D4EC86281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FB077C3-699F-6AC1-3130-4DD530AF3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chirurgie na 6wkn : pijn  ondraaglijk , nt onder co </a:t>
            </a:r>
          </a:p>
          <a:p>
            <a:r>
              <a:rPr lang="nl-BE" dirty="0"/>
              <a:t>of epi + reva gn baat 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6CD934A-DB53-A540-6905-4F2B87342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75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61283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406F-3011-B60F-45FD-106BD3178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CC9E6D6-1CFA-0BE3-53A2-89B3653BB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C673FF7-5990-B27B-7857-A6ED5B782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FI dus pas na 3 m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648E4E8-FD9E-4476-D33C-65171692D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76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259014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01677-F4CD-5758-12F2-0D7364E97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1D3FB83-BA46-7FC1-7DAB-0E94C0852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4058B26-D1A6-7E95-07D4-F143F7EE6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Sinds 1 november 2016, worden enkel de onder beeldvorming uitgevoerde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radiculaire of transforaminale injecties, en voor één zenuwwortel per sessie,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terugbetaald in België, met een maximum van 3 injecties per jaar. Een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depot-corticosteroïden-epidurale is een off-label gebruik, waarvoor dus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(min. 24 u) voor de infiltratie de geïnformeerde toestemming van de patiënt</a:t>
            </a:r>
          </a:p>
          <a:p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vereist is. 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ABECB78-4946-5223-142F-AAE238FA7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77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913082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47EEF-66AF-13D6-A69B-932301A6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0597515-A16B-1CE7-D987-3D3CF68321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3D7F9A7-710E-D48E-BB43-622FE2C20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Organisch substraat  niet eenduidig af te lijnen  </a:t>
            </a:r>
            <a:r>
              <a:rPr lang="nl-BE" dirty="0">
                <a:sym typeface="Wingdings" pitchFamily="2" charset="2"/>
              </a:rPr>
              <a:t>  met  functionaliteit  te  maken 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3BB5892-8059-C322-15B5-1042ABA9C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DA5E4-BA68-D74B-81EF-3AF4DD097D47}" type="slidenum">
              <a:rPr lang="nl-BE" smtClean="0"/>
              <a:t>78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3226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975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549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168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04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946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77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107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66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826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432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7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7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6.xml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" Type="http://schemas.openxmlformats.org/officeDocument/2006/relationships/image" Target="../media/image21.png"/><Relationship Id="rId21" Type="http://schemas.openxmlformats.org/officeDocument/2006/relationships/customXml" Target="../ink/ink10.xml"/><Relationship Id="rId7" Type="http://schemas.openxmlformats.org/officeDocument/2006/relationships/image" Target="../media/image23.png"/><Relationship Id="rId12" Type="http://schemas.openxmlformats.org/officeDocument/2006/relationships/customXml" Target="../ink/ink5.xml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25.png"/><Relationship Id="rId24" Type="http://schemas.openxmlformats.org/officeDocument/2006/relationships/image" Target="../media/image31.png"/><Relationship Id="rId5" Type="http://schemas.openxmlformats.org/officeDocument/2006/relationships/image" Target="../media/image22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10" Type="http://schemas.openxmlformats.org/officeDocument/2006/relationships/customXml" Target="../ink/ink4.xml"/><Relationship Id="rId19" Type="http://schemas.openxmlformats.org/officeDocument/2006/relationships/customXml" Target="../ink/ink9.xml"/><Relationship Id="rId4" Type="http://schemas.openxmlformats.org/officeDocument/2006/relationships/customXml" Target="../ink/ink1.xml"/><Relationship Id="rId9" Type="http://schemas.openxmlformats.org/officeDocument/2006/relationships/image" Target="../media/image24.png"/><Relationship Id="rId14" Type="http://schemas.openxmlformats.org/officeDocument/2006/relationships/image" Target="../media/image26.png"/><Relationship Id="rId22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customXml" Target="../ink/ink15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5" Type="http://schemas.openxmlformats.org/officeDocument/2006/relationships/image" Target="../media/image31.png"/><Relationship Id="rId4" Type="http://schemas.openxmlformats.org/officeDocument/2006/relationships/customXml" Target="../ink/ink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lagerugpijn.kce.be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lagerugpijn.kce.be/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9C8A56-857F-968D-E027-BFB229702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835" y="246859"/>
            <a:ext cx="8991600" cy="1645920"/>
          </a:xfrm>
          <a:solidFill>
            <a:schemeClr val="tx1">
              <a:lumMod val="95000"/>
            </a:schemeClr>
          </a:solidFill>
        </p:spPr>
        <p:txBody>
          <a:bodyPr/>
          <a:lstStyle/>
          <a:p>
            <a:r>
              <a:rPr lang="nl-NL" noProof="0" dirty="0">
                <a:solidFill>
                  <a:srgbClr val="FF0000"/>
                </a:solidFill>
              </a:rPr>
              <a:t>CONSERVATIEVE </a:t>
            </a:r>
            <a:r>
              <a:rPr lang="nl-NL" noProof="0" dirty="0" err="1">
                <a:solidFill>
                  <a:srgbClr val="FF0000"/>
                </a:solidFill>
              </a:rPr>
              <a:t>AaNpak</a:t>
            </a:r>
            <a:r>
              <a:rPr lang="nl-NL" noProof="0" dirty="0">
                <a:solidFill>
                  <a:srgbClr val="FF0000"/>
                </a:solidFill>
              </a:rPr>
              <a:t> </a:t>
            </a:r>
            <a:br>
              <a:rPr lang="nl-NL" noProof="0" dirty="0">
                <a:solidFill>
                  <a:srgbClr val="FF0000"/>
                </a:solidFill>
              </a:rPr>
            </a:br>
            <a:r>
              <a:rPr lang="nl-NL" noProof="0" dirty="0">
                <a:solidFill>
                  <a:srgbClr val="FF0000"/>
                </a:solidFill>
              </a:rPr>
              <a:t>lage rugpijn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C31965-CD73-2164-9F5A-A6B15D87B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5829" y="5571698"/>
            <a:ext cx="6801612" cy="976240"/>
          </a:xfrm>
        </p:spPr>
        <p:txBody>
          <a:bodyPr>
            <a:normAutofit fontScale="85000" lnSpcReduction="20000"/>
          </a:bodyPr>
          <a:lstStyle/>
          <a:p>
            <a:r>
              <a:rPr lang="nl-NL" noProof="0" dirty="0" err="1"/>
              <a:t>Dr</a:t>
            </a:r>
            <a:r>
              <a:rPr lang="nl-NL" noProof="0" dirty="0"/>
              <a:t> Annick Debuysscher </a:t>
            </a:r>
          </a:p>
          <a:p>
            <a:r>
              <a:rPr lang="nl-NL" noProof="0" dirty="0"/>
              <a:t>Fysische en Revalidatiegeneeskunde </a:t>
            </a:r>
          </a:p>
          <a:p>
            <a:r>
              <a:rPr lang="nl-NL" noProof="0" dirty="0" err="1"/>
              <a:t>Trev</a:t>
            </a:r>
            <a:r>
              <a:rPr lang="nl-NL" noProof="0" dirty="0"/>
              <a:t>.  </a:t>
            </a:r>
            <a:r>
              <a:rPr lang="nl-NL" noProof="0" dirty="0" err="1"/>
              <a:t>Vitaz</a:t>
            </a:r>
            <a:r>
              <a:rPr lang="nl-NL" noProof="0" dirty="0"/>
              <a:t> </a:t>
            </a:r>
          </a:p>
        </p:txBody>
      </p:sp>
      <p:pic>
        <p:nvPicPr>
          <p:cNvPr id="5" name="Afbeelding 4" descr="Afbeelding met schets, tekening, Kinderkunst, kunst&#10;&#10;Door AI gegenereerde inhoud is mogelijk onjuist.">
            <a:extLst>
              <a:ext uri="{FF2B5EF4-FFF2-40B4-BE49-F238E27FC236}">
                <a16:creationId xmlns:a16="http://schemas.microsoft.com/office/drawing/2014/main" id="{B51438E2-9779-2CEC-1705-E83D5D8148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8" b="4198"/>
          <a:stretch>
            <a:fillRect/>
          </a:stretch>
        </p:blipFill>
        <p:spPr>
          <a:xfrm>
            <a:off x="1260835" y="1955796"/>
            <a:ext cx="8991600" cy="353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72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9A1C3C-93CD-0E26-C86E-D6AC11D84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 err="1">
                <a:solidFill>
                  <a:srgbClr val="FFFFFF"/>
                </a:solidFill>
              </a:rPr>
              <a:t>Gebaseerdop</a:t>
            </a:r>
            <a:r>
              <a:rPr lang="nl-NL" noProof="0" dirty="0">
                <a:solidFill>
                  <a:srgbClr val="FFFFFF"/>
                </a:solidFill>
              </a:rPr>
              <a:t> 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E8A6F9-0DB9-4EA9-55AE-06CCA6B33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003300"/>
            <a:ext cx="5320696" cy="4452620"/>
          </a:xfrm>
        </p:spPr>
        <p:txBody>
          <a:bodyPr anchor="ctr">
            <a:normAutofit lnSpcReduction="10000"/>
          </a:bodyPr>
          <a:lstStyle/>
          <a:p>
            <a:r>
              <a:rPr lang="nl-NL" sz="2000" noProof="0" dirty="0">
                <a:solidFill>
                  <a:schemeClr val="tx1"/>
                </a:solidFill>
              </a:rPr>
              <a:t>NICE </a:t>
            </a:r>
            <a:r>
              <a:rPr lang="nl-NL" sz="2000" noProof="0" dirty="0" err="1">
                <a:solidFill>
                  <a:schemeClr val="tx1"/>
                </a:solidFill>
              </a:rPr>
              <a:t>guidelines</a:t>
            </a:r>
            <a:r>
              <a:rPr lang="nl-NL" sz="2000" noProof="0" dirty="0">
                <a:solidFill>
                  <a:schemeClr val="tx1"/>
                </a:solidFill>
              </a:rPr>
              <a:t> </a:t>
            </a:r>
            <a:r>
              <a:rPr lang="nl-NL" sz="2000" noProof="0" dirty="0">
                <a:solidFill>
                  <a:schemeClr val="accent4"/>
                </a:solidFill>
              </a:rPr>
              <a:t>LBP </a:t>
            </a:r>
            <a:r>
              <a:rPr lang="nl-NL" sz="2000" noProof="0" dirty="0" err="1">
                <a:solidFill>
                  <a:schemeClr val="accent4"/>
                </a:solidFill>
              </a:rPr>
              <a:t>and</a:t>
            </a:r>
            <a:r>
              <a:rPr lang="nl-NL" sz="2000" noProof="0" dirty="0">
                <a:solidFill>
                  <a:schemeClr val="accent4"/>
                </a:solidFill>
              </a:rPr>
              <a:t> sciatica in over16s : </a:t>
            </a:r>
            <a:r>
              <a:rPr lang="nl-NL" sz="2000" noProof="0" dirty="0" err="1">
                <a:solidFill>
                  <a:schemeClr val="accent4"/>
                </a:solidFill>
              </a:rPr>
              <a:t>assesment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  <a:r>
              <a:rPr lang="nl-NL" sz="2000" noProof="0" dirty="0" err="1">
                <a:solidFill>
                  <a:schemeClr val="accent4"/>
                </a:solidFill>
              </a:rPr>
              <a:t>and</a:t>
            </a:r>
            <a:r>
              <a:rPr lang="nl-NL" sz="2000" noProof="0" dirty="0">
                <a:solidFill>
                  <a:schemeClr val="accent4"/>
                </a:solidFill>
              </a:rPr>
              <a:t> management - </a:t>
            </a:r>
            <a:r>
              <a:rPr lang="nl-NL" sz="2000" i="1" noProof="0" dirty="0">
                <a:solidFill>
                  <a:schemeClr val="accent4"/>
                </a:solidFill>
              </a:rPr>
              <a:t>2016 </a:t>
            </a:r>
          </a:p>
          <a:p>
            <a:endParaRPr lang="nl-NL" sz="2000" i="1" noProof="0" dirty="0">
              <a:solidFill>
                <a:schemeClr val="accent4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KCE  klinische richtlijnen </a:t>
            </a:r>
            <a:r>
              <a:rPr lang="nl-NL" sz="2000" noProof="0" dirty="0">
                <a:solidFill>
                  <a:schemeClr val="accent4"/>
                </a:solidFill>
              </a:rPr>
              <a:t>rond LRP en </a:t>
            </a:r>
            <a:r>
              <a:rPr lang="nl-NL" sz="2000" noProof="0" dirty="0" err="1">
                <a:solidFill>
                  <a:schemeClr val="accent4"/>
                </a:solidFill>
              </a:rPr>
              <a:t>radiculaire</a:t>
            </a:r>
            <a:r>
              <a:rPr lang="nl-NL" sz="2000" noProof="0" dirty="0">
                <a:solidFill>
                  <a:schemeClr val="accent4"/>
                </a:solidFill>
              </a:rPr>
              <a:t> pijn - </a:t>
            </a:r>
            <a:r>
              <a:rPr lang="nl-NL" sz="2000" i="1" noProof="0" dirty="0">
                <a:solidFill>
                  <a:schemeClr val="accent4"/>
                </a:solidFill>
              </a:rPr>
              <a:t>2017 </a:t>
            </a:r>
            <a:r>
              <a:rPr lang="nl-NL" sz="2000" i="1" noProof="0" dirty="0">
                <a:solidFill>
                  <a:schemeClr val="accent4"/>
                </a:solidFill>
                <a:sym typeface="Wingdings" pitchFamily="2" charset="2"/>
              </a:rPr>
              <a:t> (</a:t>
            </a:r>
            <a:r>
              <a:rPr lang="nl-NL" sz="2000" i="1" noProof="0" dirty="0">
                <a:solidFill>
                  <a:schemeClr val="accent4"/>
                </a:solidFill>
              </a:rPr>
              <a:t>NICE  </a:t>
            </a:r>
            <a:r>
              <a:rPr lang="nl-NL" sz="2000" i="1" noProof="0" dirty="0" err="1">
                <a:solidFill>
                  <a:schemeClr val="accent4"/>
                </a:solidFill>
              </a:rPr>
              <a:t>guidelines</a:t>
            </a:r>
            <a:r>
              <a:rPr lang="nl-NL" sz="2000" i="1" noProof="0" dirty="0">
                <a:solidFill>
                  <a:schemeClr val="accent4"/>
                </a:solidFill>
              </a:rPr>
              <a:t> + opinies experten)</a:t>
            </a:r>
          </a:p>
          <a:p>
            <a:pPr marL="0" indent="0">
              <a:buNone/>
            </a:pPr>
            <a:r>
              <a:rPr lang="nl-NL" sz="2000" noProof="0" dirty="0">
                <a:solidFill>
                  <a:schemeClr val="tx1"/>
                </a:solidFill>
              </a:rPr>
              <a:t>    KCE interactieve tool </a:t>
            </a:r>
          </a:p>
          <a:p>
            <a:endParaRPr lang="nl-NL" sz="2000" noProof="0" dirty="0">
              <a:solidFill>
                <a:schemeClr val="accent4"/>
              </a:solidFill>
            </a:endParaRPr>
          </a:p>
          <a:p>
            <a:endParaRPr lang="nl-NL" sz="2000" noProof="0" dirty="0">
              <a:solidFill>
                <a:schemeClr val="accent4"/>
              </a:solidFill>
            </a:endParaRPr>
          </a:p>
          <a:p>
            <a:r>
              <a:rPr lang="nl-NL" sz="2000" noProof="0" dirty="0" err="1">
                <a:solidFill>
                  <a:schemeClr val="tx1"/>
                </a:solidFill>
              </a:rPr>
              <a:t>Clinical</a:t>
            </a:r>
            <a:r>
              <a:rPr lang="nl-NL" sz="2000" noProof="0" dirty="0">
                <a:solidFill>
                  <a:schemeClr val="tx1"/>
                </a:solidFill>
              </a:rPr>
              <a:t> examination, diagnosis end </a:t>
            </a:r>
            <a:r>
              <a:rPr lang="nl-NL" sz="2000" noProof="0" dirty="0" err="1">
                <a:solidFill>
                  <a:schemeClr val="tx1"/>
                </a:solidFill>
              </a:rPr>
              <a:t>conservative</a:t>
            </a:r>
            <a:r>
              <a:rPr lang="nl-NL" sz="2000" noProof="0" dirty="0">
                <a:solidFill>
                  <a:schemeClr val="tx1"/>
                </a:solidFill>
              </a:rPr>
              <a:t> treatment of </a:t>
            </a:r>
            <a:r>
              <a:rPr lang="nl-NL" sz="2000" noProof="0" dirty="0" err="1">
                <a:solidFill>
                  <a:schemeClr val="tx1"/>
                </a:solidFill>
              </a:rPr>
              <a:t>chronic</a:t>
            </a:r>
            <a:r>
              <a:rPr lang="nl-NL" sz="2000" noProof="0" dirty="0">
                <a:solidFill>
                  <a:schemeClr val="tx1"/>
                </a:solidFill>
              </a:rPr>
              <a:t> LBP :  a </a:t>
            </a:r>
            <a:r>
              <a:rPr lang="nl-NL" sz="2000" noProof="0" dirty="0" err="1">
                <a:solidFill>
                  <a:schemeClr val="tx1"/>
                </a:solidFill>
              </a:rPr>
              <a:t>narrative</a:t>
            </a:r>
            <a:r>
              <a:rPr lang="nl-NL" sz="2000" noProof="0" dirty="0">
                <a:solidFill>
                  <a:schemeClr val="tx1"/>
                </a:solidFill>
              </a:rPr>
              <a:t> review 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  <a:r>
              <a:rPr lang="nl-NL" sz="2000" i="1" noProof="0" dirty="0">
                <a:solidFill>
                  <a:schemeClr val="accent4"/>
                </a:solidFill>
              </a:rPr>
              <a:t>Paulien Custers 2024 </a:t>
            </a:r>
          </a:p>
          <a:p>
            <a:pPr marL="0" indent="0">
              <a:buNone/>
            </a:pP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700075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FAD8824-1DB6-305D-1805-B1A6E2B54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3000" noProof="0" dirty="0">
                <a:solidFill>
                  <a:srgbClr val="FFFFFF"/>
                </a:solidFill>
              </a:rPr>
              <a:t>Definities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756B8F-E867-29F7-EAE9-5BA32272D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6" y="700216"/>
            <a:ext cx="6629680" cy="561820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2000" noProof="0" dirty="0"/>
              <a:t>LRP :  </a:t>
            </a:r>
            <a:r>
              <a:rPr lang="nl-NL" sz="2000" noProof="0" dirty="0" err="1">
                <a:solidFill>
                  <a:schemeClr val="accent4"/>
                </a:solidFill>
              </a:rPr>
              <a:t>lumbosacrale</a:t>
            </a:r>
            <a:r>
              <a:rPr lang="nl-NL" sz="2000" noProof="0" dirty="0">
                <a:solidFill>
                  <a:schemeClr val="accent4"/>
                </a:solidFill>
              </a:rPr>
              <a:t> pijn, pijn die zich situeert tussen onderste rib en </a:t>
            </a:r>
            <a:r>
              <a:rPr lang="nl-NL" sz="2000" noProof="0" dirty="0" err="1">
                <a:solidFill>
                  <a:schemeClr val="accent4"/>
                </a:solidFill>
              </a:rPr>
              <a:t>gluteaal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nl-NL" sz="2000" noProof="0" dirty="0">
              <a:solidFill>
                <a:schemeClr val="accent4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000" noProof="0" dirty="0"/>
              <a:t>Radiculaire pijn </a:t>
            </a:r>
            <a:r>
              <a:rPr lang="nl-NL" sz="2000" noProof="0" dirty="0">
                <a:sym typeface="Wingdings" pitchFamily="2" charset="2"/>
              </a:rPr>
              <a:t>:</a:t>
            </a:r>
            <a:r>
              <a:rPr lang="nl-NL" sz="2000" noProof="0" dirty="0"/>
              <a:t> </a:t>
            </a:r>
            <a:r>
              <a:rPr lang="nl-NL" sz="2000" noProof="0" dirty="0">
                <a:solidFill>
                  <a:schemeClr val="accent4"/>
                </a:solidFill>
              </a:rPr>
              <a:t>pijn volgens een </a:t>
            </a:r>
            <a:r>
              <a:rPr lang="nl-NL" sz="2000" noProof="0" dirty="0" err="1">
                <a:solidFill>
                  <a:schemeClr val="accent4"/>
                </a:solidFill>
              </a:rPr>
              <a:t>dermatoom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nl-NL" sz="2000" noProof="0" dirty="0">
              <a:solidFill>
                <a:schemeClr val="accent4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000" noProof="0" dirty="0" err="1"/>
              <a:t>Radiculopathie</a:t>
            </a:r>
            <a:r>
              <a:rPr lang="nl-NL" sz="2000" noProof="0" dirty="0"/>
              <a:t> </a:t>
            </a:r>
            <a:r>
              <a:rPr lang="nl-NL" sz="2000" noProof="0" dirty="0">
                <a:sym typeface="Wingdings" pitchFamily="2" charset="2"/>
              </a:rPr>
              <a:t>: </a:t>
            </a:r>
            <a:r>
              <a:rPr lang="nl-NL" sz="2000" noProof="0" dirty="0" err="1">
                <a:solidFill>
                  <a:schemeClr val="accent4"/>
                </a:solidFill>
              </a:rPr>
              <a:t>neuropathische</a:t>
            </a:r>
            <a:r>
              <a:rPr lang="nl-NL" sz="2000" noProof="0" dirty="0">
                <a:solidFill>
                  <a:schemeClr val="accent4"/>
                </a:solidFill>
              </a:rPr>
              <a:t> component  </a:t>
            </a:r>
            <a:r>
              <a:rPr lang="nl-NL" sz="2000" i="1" noProof="0" dirty="0">
                <a:solidFill>
                  <a:schemeClr val="accent4"/>
                </a:solidFill>
              </a:rPr>
              <a:t>( letsel van de zenuw : sensibiliteit, kracht of reflex gestoord ) </a:t>
            </a:r>
          </a:p>
          <a:p>
            <a:pPr>
              <a:lnSpc>
                <a:spcPct val="90000"/>
              </a:lnSpc>
            </a:pPr>
            <a:endParaRPr lang="nl-NL" sz="2000" i="1" noProof="0" dirty="0">
              <a:solidFill>
                <a:schemeClr val="accent4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000" noProof="0" dirty="0"/>
              <a:t>Uitstralingspijn uit facet , heup , SIG , </a:t>
            </a:r>
            <a:r>
              <a:rPr lang="nl-NL" sz="2000" noProof="0" dirty="0" err="1"/>
              <a:t>trochanter</a:t>
            </a:r>
            <a:r>
              <a:rPr lang="nl-NL" sz="2000" noProof="0" dirty="0"/>
              <a:t> , … </a:t>
            </a:r>
            <a:r>
              <a:rPr lang="nl-NL" sz="2000" i="1" noProof="0" dirty="0">
                <a:solidFill>
                  <a:schemeClr val="accent4"/>
                </a:solidFill>
              </a:rPr>
              <a:t>(pseudo-</a:t>
            </a:r>
            <a:r>
              <a:rPr lang="nl-NL" sz="2000" i="1" noProof="0" dirty="0" err="1">
                <a:solidFill>
                  <a:schemeClr val="accent4"/>
                </a:solidFill>
              </a:rPr>
              <a:t>radiculaire</a:t>
            </a:r>
            <a:r>
              <a:rPr lang="nl-NL" sz="2000" i="1" noProof="0" dirty="0">
                <a:solidFill>
                  <a:schemeClr val="accent4"/>
                </a:solidFill>
              </a:rPr>
              <a:t> pijn , </a:t>
            </a:r>
            <a:r>
              <a:rPr lang="nl-NL" sz="2000" i="1" noProof="0" dirty="0" err="1">
                <a:solidFill>
                  <a:schemeClr val="accent4"/>
                </a:solidFill>
              </a:rPr>
              <a:t>lumbosciatiforme</a:t>
            </a:r>
            <a:r>
              <a:rPr lang="nl-NL" sz="2000" i="1" noProof="0" dirty="0">
                <a:solidFill>
                  <a:schemeClr val="accent4"/>
                </a:solidFill>
              </a:rPr>
              <a:t> pijn)</a:t>
            </a:r>
          </a:p>
          <a:p>
            <a:pPr>
              <a:lnSpc>
                <a:spcPct val="90000"/>
              </a:lnSpc>
            </a:pPr>
            <a:endParaRPr lang="nl-NL" sz="2000" noProof="0" dirty="0"/>
          </a:p>
          <a:p>
            <a:pPr>
              <a:lnSpc>
                <a:spcPct val="90000"/>
              </a:lnSpc>
            </a:pPr>
            <a:endParaRPr lang="nl-NL" sz="2000" noProof="0" dirty="0"/>
          </a:p>
          <a:p>
            <a:pPr>
              <a:lnSpc>
                <a:spcPct val="90000"/>
              </a:lnSpc>
            </a:pPr>
            <a:r>
              <a:rPr lang="nl-NL" sz="2000" noProof="0" dirty="0"/>
              <a:t>Acuut : </a:t>
            </a:r>
            <a:r>
              <a:rPr lang="nl-NL" sz="2000" noProof="0" dirty="0">
                <a:solidFill>
                  <a:schemeClr val="accent4"/>
                </a:solidFill>
              </a:rPr>
              <a:t>&lt;  6 </a:t>
            </a:r>
            <a:r>
              <a:rPr lang="nl-NL" sz="2000" noProof="0" dirty="0" err="1">
                <a:solidFill>
                  <a:schemeClr val="accent4"/>
                </a:solidFill>
              </a:rPr>
              <a:t>wkn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nl-NL" sz="2000" noProof="0" dirty="0"/>
              <a:t>Subacuut : </a:t>
            </a:r>
            <a:r>
              <a:rPr lang="nl-NL" sz="2000" noProof="0" dirty="0">
                <a:solidFill>
                  <a:schemeClr val="accent4"/>
                </a:solidFill>
              </a:rPr>
              <a:t>6 </a:t>
            </a:r>
            <a:r>
              <a:rPr lang="nl-NL" sz="2000" noProof="0" dirty="0" err="1">
                <a:solidFill>
                  <a:schemeClr val="accent4"/>
                </a:solidFill>
              </a:rPr>
              <a:t>wkn</a:t>
            </a:r>
            <a:r>
              <a:rPr lang="nl-NL" sz="2000" noProof="0" dirty="0">
                <a:solidFill>
                  <a:schemeClr val="accent4"/>
                </a:solidFill>
              </a:rPr>
              <a:t> – 3m </a:t>
            </a:r>
          </a:p>
          <a:p>
            <a:pPr>
              <a:lnSpc>
                <a:spcPct val="90000"/>
              </a:lnSpc>
            </a:pPr>
            <a:r>
              <a:rPr lang="nl-NL" sz="2000" noProof="0" dirty="0"/>
              <a:t>Chronisch : </a:t>
            </a:r>
            <a:r>
              <a:rPr lang="nl-NL" sz="2000" noProof="0" dirty="0">
                <a:solidFill>
                  <a:schemeClr val="accent4"/>
                </a:solidFill>
              </a:rPr>
              <a:t>&gt; 3m </a:t>
            </a:r>
          </a:p>
          <a:p>
            <a:pPr>
              <a:lnSpc>
                <a:spcPct val="90000"/>
              </a:lnSpc>
            </a:pPr>
            <a:endParaRPr lang="nl-NL" sz="1700" noProof="0" dirty="0"/>
          </a:p>
        </p:txBody>
      </p:sp>
    </p:spTree>
    <p:extLst>
      <p:ext uri="{BB962C8B-B14F-4D97-AF65-F5344CB8AC3E}">
        <p14:creationId xmlns:p14="http://schemas.microsoft.com/office/powerpoint/2010/main" val="401827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B14250-BA4E-3C2A-9E39-D8635C29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999" y="1586484"/>
            <a:ext cx="3675905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000" dirty="0">
                <a:solidFill>
                  <a:srgbClr val="FFFFFF"/>
                </a:solidFill>
              </a:rPr>
              <a:t>Epidemiologie</a:t>
            </a:r>
            <a:endParaRPr lang="nl-NL" sz="2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4B71A1-B24D-5E08-7FB9-3780495DC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904" y="1299004"/>
            <a:ext cx="7106396" cy="4473145"/>
          </a:xfrm>
        </p:spPr>
        <p:txBody>
          <a:bodyPr anchor="ctr">
            <a:normAutofit fontScale="92500" lnSpcReduction="20000"/>
          </a:bodyPr>
          <a:lstStyle/>
          <a:p>
            <a:pPr lvl="1"/>
            <a:r>
              <a:rPr lang="nl-NL" sz="2100" dirty="0"/>
              <a:t>Eerste oorzaak van YLD wereldwijd </a:t>
            </a:r>
          </a:p>
          <a:p>
            <a:pPr lvl="1"/>
            <a:endParaRPr lang="nl-NL" sz="2100" dirty="0"/>
          </a:p>
          <a:p>
            <a:pPr lvl="1"/>
            <a:r>
              <a:rPr lang="nl-NL" sz="2100" dirty="0"/>
              <a:t>Life time prevalentie van 84 procent bij volwassenen</a:t>
            </a:r>
          </a:p>
          <a:p>
            <a:pPr lvl="1"/>
            <a:endParaRPr lang="nl-NL" sz="2100" dirty="0"/>
          </a:p>
          <a:p>
            <a:pPr lvl="1"/>
            <a:r>
              <a:rPr lang="nl-NL" sz="2000" noProof="0" dirty="0"/>
              <a:t>46 procent van alle Belgische werknemers rapporteert rugklachten </a:t>
            </a:r>
          </a:p>
          <a:p>
            <a:pPr lvl="1"/>
            <a:endParaRPr lang="nl-NL" sz="2000" noProof="0" dirty="0"/>
          </a:p>
          <a:p>
            <a:pPr lvl="1"/>
            <a:r>
              <a:rPr lang="nl-NL" sz="2000" noProof="0" dirty="0"/>
              <a:t>LRP verantwoordelijk voor 13 procent van de </a:t>
            </a:r>
            <a:br>
              <a:rPr lang="nl-NL" sz="2000" noProof="0" dirty="0"/>
            </a:br>
            <a:r>
              <a:rPr lang="nl-NL" sz="2000" noProof="0" dirty="0"/>
              <a:t>‘</a:t>
            </a:r>
            <a:r>
              <a:rPr lang="nl-NL" sz="2000" noProof="0" dirty="0" err="1"/>
              <a:t>national</a:t>
            </a:r>
            <a:r>
              <a:rPr lang="nl-NL" sz="2000" noProof="0" dirty="0"/>
              <a:t> </a:t>
            </a:r>
            <a:r>
              <a:rPr lang="nl-NL" sz="2000" noProof="0" dirty="0" err="1"/>
              <a:t>disease</a:t>
            </a:r>
            <a:r>
              <a:rPr lang="nl-NL" sz="2000" noProof="0" dirty="0"/>
              <a:t> </a:t>
            </a:r>
            <a:r>
              <a:rPr lang="nl-NL" sz="2000" noProof="0" dirty="0" err="1"/>
              <a:t>burden</a:t>
            </a:r>
            <a:r>
              <a:rPr lang="nl-NL" sz="2000" dirty="0"/>
              <a:t>‘</a:t>
            </a:r>
            <a:endParaRPr lang="nl-NL" sz="2000" noProof="0" dirty="0"/>
          </a:p>
          <a:p>
            <a:pPr lvl="4"/>
            <a:r>
              <a:rPr lang="nl-NL" sz="2000" noProof="0" dirty="0">
                <a:solidFill>
                  <a:schemeClr val="accent4"/>
                </a:solidFill>
              </a:rPr>
              <a:t>Directe  :  80 -167 miljoen euro / j </a:t>
            </a:r>
          </a:p>
          <a:p>
            <a:pPr lvl="4"/>
            <a:r>
              <a:rPr lang="nl-NL" sz="2000" noProof="0" dirty="0">
                <a:solidFill>
                  <a:schemeClr val="accent4"/>
                </a:solidFill>
              </a:rPr>
              <a:t>Totale kosten : 270 </a:t>
            </a:r>
            <a:r>
              <a:rPr lang="nl-NL" sz="2000" noProof="0" dirty="0" err="1">
                <a:solidFill>
                  <a:schemeClr val="accent4"/>
                </a:solidFill>
              </a:rPr>
              <a:t>milj</a:t>
            </a:r>
            <a:r>
              <a:rPr lang="nl-NL" sz="2000" dirty="0" err="1">
                <a:solidFill>
                  <a:schemeClr val="accent4"/>
                </a:solidFill>
              </a:rPr>
              <a:t>ard</a:t>
            </a:r>
            <a:r>
              <a:rPr lang="nl-NL" sz="2000" dirty="0">
                <a:solidFill>
                  <a:schemeClr val="accent4"/>
                </a:solidFill>
              </a:rPr>
              <a:t> </a:t>
            </a:r>
            <a:r>
              <a:rPr lang="nl-NL" sz="2000" noProof="0" dirty="0">
                <a:solidFill>
                  <a:schemeClr val="accent4"/>
                </a:solidFill>
              </a:rPr>
              <a:t>– 1,6 miljard / j  (</a:t>
            </a:r>
            <a:r>
              <a:rPr lang="nl-NL" sz="2000" i="1" noProof="0" dirty="0">
                <a:solidFill>
                  <a:schemeClr val="accent4"/>
                </a:solidFill>
              </a:rPr>
              <a:t>KCE 2017)</a:t>
            </a:r>
          </a:p>
          <a:p>
            <a:pPr lvl="4"/>
            <a:endParaRPr lang="nl-NL" sz="2000" noProof="0" dirty="0">
              <a:solidFill>
                <a:schemeClr val="accent4"/>
              </a:solidFill>
            </a:endParaRPr>
          </a:p>
          <a:p>
            <a:pPr lvl="3"/>
            <a:r>
              <a:rPr lang="nl-NL" sz="2000" noProof="0" dirty="0"/>
              <a:t>Absenteïsme vormt grootste kost </a:t>
            </a:r>
          </a:p>
          <a:p>
            <a:pPr lvl="2"/>
            <a:endParaRPr lang="nl-NL" noProof="0" dirty="0"/>
          </a:p>
          <a:p>
            <a:endParaRPr lang="nl-NL" noProof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626041B-46EC-5FEC-564C-D60FF176A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792" y="4880043"/>
            <a:ext cx="2939569" cy="197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19AE2F-1365-1DBD-D33C-BD9DC83C9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3000" noProof="0" dirty="0" err="1">
                <a:solidFill>
                  <a:srgbClr val="FFFFFF"/>
                </a:solidFill>
              </a:rPr>
              <a:t>Naturlijk</a:t>
            </a:r>
            <a:r>
              <a:rPr lang="nl-NL" sz="3000" noProof="0" dirty="0">
                <a:solidFill>
                  <a:srgbClr val="FFFFFF"/>
                </a:solidFill>
              </a:rPr>
              <a:t> Verloop 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B7E208-CB82-C80C-8351-3647CE873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nl-NL" sz="2000" noProof="0" dirty="0"/>
              <a:t>Zelflimiterend : </a:t>
            </a:r>
            <a:r>
              <a:rPr lang="nl-NL" sz="2000" noProof="0" dirty="0">
                <a:solidFill>
                  <a:schemeClr val="accent4"/>
                </a:solidFill>
              </a:rPr>
              <a:t>binnen 2-6 </a:t>
            </a:r>
            <a:r>
              <a:rPr lang="nl-NL" sz="2000" noProof="0" dirty="0" err="1">
                <a:solidFill>
                  <a:schemeClr val="accent4"/>
                </a:solidFill>
              </a:rPr>
              <a:t>wkn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endParaRPr lang="nl-NL" sz="2000" noProof="0" dirty="0"/>
          </a:p>
          <a:p>
            <a:r>
              <a:rPr lang="nl-NL" sz="2000" noProof="0" dirty="0"/>
              <a:t>Recidief bij werkende populatie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binnen het jaar :  20 – 44 procent  </a:t>
            </a:r>
          </a:p>
          <a:p>
            <a:pPr lvl="1"/>
            <a:r>
              <a:rPr lang="nl-NL" sz="2000" noProof="0" dirty="0" err="1">
                <a:solidFill>
                  <a:schemeClr val="accent4"/>
                </a:solidFill>
              </a:rPr>
              <a:t>lifetime</a:t>
            </a:r>
            <a:r>
              <a:rPr lang="nl-NL" sz="2000" noProof="0" dirty="0">
                <a:solidFill>
                  <a:schemeClr val="accent4"/>
                </a:solidFill>
              </a:rPr>
              <a:t> :  boven 80 procent </a:t>
            </a:r>
          </a:p>
          <a:p>
            <a:pPr marL="0" indent="0">
              <a:buNone/>
            </a:pPr>
            <a:endParaRPr lang="nl-NL" sz="2000" noProof="0" dirty="0"/>
          </a:p>
          <a:p>
            <a:r>
              <a:rPr lang="nl-NL" sz="2000" noProof="0" dirty="0"/>
              <a:t>Chronisch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Leeftijdscategorie 20-59 :  19,6 procent  </a:t>
            </a:r>
          </a:p>
          <a:p>
            <a:endParaRPr lang="nl-NL" noProof="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0C62262-927F-B80C-4D6F-07F2538FF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466" y="553349"/>
            <a:ext cx="2054730" cy="177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86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6BA09C-D450-51F8-91D9-A10602F90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100" noProof="0" dirty="0" err="1">
                <a:solidFill>
                  <a:srgbClr val="FFFFFF"/>
                </a:solidFill>
              </a:rPr>
              <a:t>cHroniciteit</a:t>
            </a:r>
            <a:r>
              <a:rPr lang="nl-NL" sz="2100" noProof="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9FACF7-957E-4E46-EB22-FB2AED3B6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6765" y="1351722"/>
            <a:ext cx="6679095" cy="4332798"/>
          </a:xfrm>
        </p:spPr>
        <p:txBody>
          <a:bodyPr anchor="ctr">
            <a:normAutofit/>
          </a:bodyPr>
          <a:lstStyle/>
          <a:p>
            <a:r>
              <a:rPr lang="nl-NL" sz="2000" noProof="0" dirty="0"/>
              <a:t>Negatieve prognostische factoren :</a:t>
            </a:r>
          </a:p>
          <a:p>
            <a:endParaRPr lang="nl-NL" sz="2000" noProof="0" dirty="0"/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Hoge initiële pijnscore </a:t>
            </a:r>
          </a:p>
          <a:p>
            <a:pPr lvl="1"/>
            <a:endParaRPr lang="nl-NL" sz="2000" noProof="0" dirty="0">
              <a:solidFill>
                <a:schemeClr val="accent4"/>
              </a:solidFill>
            </a:endParaRP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Zwaar belastend werk </a:t>
            </a:r>
          </a:p>
          <a:p>
            <a:pPr lvl="1"/>
            <a:endParaRPr lang="nl-NL" sz="2000" noProof="0" dirty="0">
              <a:solidFill>
                <a:schemeClr val="accent4"/>
              </a:solidFill>
            </a:endParaRP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Langere duur symptomen </a:t>
            </a:r>
          </a:p>
          <a:p>
            <a:pPr lvl="1"/>
            <a:endParaRPr lang="nl-NL" sz="2000" noProof="0" dirty="0">
              <a:solidFill>
                <a:schemeClr val="accent4"/>
              </a:solidFill>
            </a:endParaRP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Psychosociale morbiditeit !</a:t>
            </a:r>
          </a:p>
          <a:p>
            <a:endParaRPr lang="nl-NL" sz="2000" noProof="0" dirty="0">
              <a:solidFill>
                <a:schemeClr val="accent4"/>
              </a:solidFill>
            </a:endParaRPr>
          </a:p>
          <a:p>
            <a:endParaRPr lang="nl-NL" noProof="0" dirty="0"/>
          </a:p>
          <a:p>
            <a:pPr marL="228600" lvl="1" indent="0">
              <a:buNone/>
            </a:pP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034814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Witte pijlen die op het asfalt zijn geverfd">
            <a:extLst>
              <a:ext uri="{FF2B5EF4-FFF2-40B4-BE49-F238E27FC236}">
                <a16:creationId xmlns:a16="http://schemas.microsoft.com/office/drawing/2014/main" id="{292F3D44-370B-2EC5-0DE7-BCFD9DCCB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264" b="28132"/>
          <a:stretch>
            <a:fillRect/>
          </a:stretch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07069A-3166-C5E8-0D5F-D68C082ED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753529"/>
            <a:ext cx="8991600" cy="164575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nl-NL" sz="3800" noProof="0" dirty="0">
                <a:solidFill>
                  <a:srgbClr val="FF0000"/>
                </a:solidFill>
              </a:rPr>
              <a:t>Praktische </a:t>
            </a:r>
            <a:br>
              <a:rPr lang="nl-NL" sz="3800" noProof="0" dirty="0">
                <a:solidFill>
                  <a:srgbClr val="FF0000"/>
                </a:solidFill>
              </a:rPr>
            </a:br>
            <a:r>
              <a:rPr lang="nl-NL" sz="3800" noProof="0" dirty="0">
                <a:solidFill>
                  <a:srgbClr val="FF0000"/>
                </a:solidFill>
              </a:rPr>
              <a:t>AANPAK </a:t>
            </a:r>
          </a:p>
        </p:txBody>
      </p:sp>
    </p:spTree>
    <p:extLst>
      <p:ext uri="{BB962C8B-B14F-4D97-AF65-F5344CB8AC3E}">
        <p14:creationId xmlns:p14="http://schemas.microsoft.com/office/powerpoint/2010/main" val="1529881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9472A2-53C3-F02E-F527-888F3868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Witte pijlen die op het asfalt zijn geverfd">
            <a:extLst>
              <a:ext uri="{FF2B5EF4-FFF2-40B4-BE49-F238E27FC236}">
                <a16:creationId xmlns:a16="http://schemas.microsoft.com/office/drawing/2014/main" id="{DB1C717C-8208-DF2A-476D-CBF25789925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b="150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1E06B7-5427-8D56-26A3-9EDA855BE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noProof="0"/>
              <a:t>anamnese</a:t>
            </a:r>
          </a:p>
        </p:txBody>
      </p:sp>
    </p:spTree>
    <p:extLst>
      <p:ext uri="{BB962C8B-B14F-4D97-AF65-F5344CB8AC3E}">
        <p14:creationId xmlns:p14="http://schemas.microsoft.com/office/powerpoint/2010/main" val="3999852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281060-1719-5F95-3499-061DD21A4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3000" noProof="0" dirty="0">
                <a:solidFill>
                  <a:schemeClr val="bg1"/>
                </a:solidFill>
              </a:rPr>
              <a:t>Anamnese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2226D5-518B-8C6D-1EAB-8DB4D0E07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881" y="1118269"/>
            <a:ext cx="5320696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800" noProof="0" dirty="0">
                <a:solidFill>
                  <a:srgbClr val="FF0000"/>
                </a:solidFill>
              </a:rPr>
              <a:t>D</a:t>
            </a:r>
            <a:r>
              <a:rPr lang="nl-NL" sz="2800" dirty="0" err="1">
                <a:solidFill>
                  <a:srgbClr val="FF0000"/>
                </a:solidFill>
              </a:rPr>
              <a:t>oel</a:t>
            </a:r>
            <a:r>
              <a:rPr lang="nl-NL" sz="2800" noProof="0" dirty="0">
                <a:solidFill>
                  <a:srgbClr val="FF0000"/>
                </a:solidFill>
              </a:rPr>
              <a:t>? </a:t>
            </a:r>
          </a:p>
          <a:p>
            <a:pPr lvl="1"/>
            <a:r>
              <a:rPr lang="nl-NL" sz="2000" noProof="0" dirty="0">
                <a:solidFill>
                  <a:schemeClr val="accent5"/>
                </a:solidFill>
              </a:rPr>
              <a:t>oorzaak zoeken </a:t>
            </a:r>
          </a:p>
          <a:p>
            <a:pPr lvl="1"/>
            <a:r>
              <a:rPr lang="nl-NL" sz="2000" noProof="0" dirty="0">
                <a:solidFill>
                  <a:schemeClr val="accent5"/>
                </a:solidFill>
              </a:rPr>
              <a:t>risico op chroniciteit </a:t>
            </a:r>
            <a:br>
              <a:rPr lang="nl-NL" sz="2000" noProof="0" dirty="0">
                <a:solidFill>
                  <a:schemeClr val="accent5"/>
                </a:solidFill>
              </a:rPr>
            </a:br>
            <a:r>
              <a:rPr lang="nl-NL" sz="2000" noProof="0" dirty="0">
                <a:solidFill>
                  <a:schemeClr val="accent5"/>
                </a:solidFill>
              </a:rPr>
              <a:t>inschatten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D585237-FC23-07EA-585A-3A74913A4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434" y="2981739"/>
            <a:ext cx="3344286" cy="387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5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9C454C-07F5-1FFA-DC43-2584A0F82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r>
              <a:rPr lang="nl-NL" sz="3000" noProof="0" dirty="0">
                <a:solidFill>
                  <a:srgbClr val="FFFFFF"/>
                </a:solidFill>
              </a:rPr>
              <a:t>Anamnese </a:t>
            </a:r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351051-B969-5964-B8C3-0E0D2147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683741"/>
            <a:ext cx="6427310" cy="5486400"/>
          </a:xfrm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OORZAKEN </a:t>
            </a:r>
            <a:endParaRPr lang="nl-NL" sz="2000" dirty="0">
              <a:solidFill>
                <a:schemeClr val="accent5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000" dirty="0">
                <a:solidFill>
                  <a:srgbClr val="FF9300"/>
                </a:solidFill>
              </a:rPr>
              <a:t>Aspecifiek</a:t>
            </a:r>
            <a:r>
              <a:rPr lang="nl-NL" sz="2000" dirty="0">
                <a:solidFill>
                  <a:schemeClr val="accent5"/>
                </a:solidFill>
              </a:rPr>
              <a:t> : </a:t>
            </a:r>
            <a:r>
              <a:rPr lang="nl-NL" sz="2000" dirty="0">
                <a:solidFill>
                  <a:schemeClr val="tx1"/>
                </a:solidFill>
              </a:rPr>
              <a:t>90% - 95% </a:t>
            </a:r>
            <a:r>
              <a:rPr lang="nl-NL" sz="2000" i="1" noProof="0" dirty="0">
                <a:solidFill>
                  <a:schemeClr val="accent5"/>
                </a:solidFill>
              </a:rPr>
              <a:t>( pijnmechanisme niet duidelijk </a:t>
            </a:r>
            <a:r>
              <a:rPr lang="nl-NL" sz="2000" i="1" noProof="0" dirty="0" err="1">
                <a:solidFill>
                  <a:schemeClr val="accent5"/>
                </a:solidFill>
              </a:rPr>
              <a:t>aflijnbaar</a:t>
            </a:r>
            <a:r>
              <a:rPr lang="nl-NL" sz="2000" i="1" noProof="0" dirty="0">
                <a:solidFill>
                  <a:schemeClr val="accent5"/>
                </a:solidFill>
              </a:rPr>
              <a:t> )</a:t>
            </a:r>
          </a:p>
          <a:p>
            <a:pPr>
              <a:lnSpc>
                <a:spcPct val="90000"/>
              </a:lnSpc>
            </a:pPr>
            <a:endParaRPr lang="nl-NL" sz="2000" noProof="0" dirty="0">
              <a:solidFill>
                <a:schemeClr val="accent5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000" noProof="0" dirty="0">
                <a:solidFill>
                  <a:srgbClr val="FF9300"/>
                </a:solidFill>
              </a:rPr>
              <a:t>Specifiek </a:t>
            </a:r>
            <a:r>
              <a:rPr lang="nl-NL" sz="2000" i="1" noProof="0" dirty="0">
                <a:solidFill>
                  <a:schemeClr val="accent5"/>
                </a:solidFill>
              </a:rPr>
              <a:t>( pijngenerator gekend ) </a:t>
            </a:r>
            <a:r>
              <a:rPr lang="nl-NL" sz="2000" noProof="0" dirty="0">
                <a:solidFill>
                  <a:schemeClr val="accent5"/>
                </a:solidFill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accent5"/>
                </a:solidFill>
              </a:rPr>
              <a:t>Tumor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accent5"/>
                </a:solidFill>
              </a:rPr>
              <a:t>Fractuur  (</a:t>
            </a:r>
            <a:r>
              <a:rPr lang="nl-NL" sz="2000" i="1" noProof="0" dirty="0">
                <a:solidFill>
                  <a:schemeClr val="accent5"/>
                </a:solidFill>
              </a:rPr>
              <a:t>traumatisch - </a:t>
            </a:r>
            <a:r>
              <a:rPr lang="nl-NL" sz="2000" i="1" noProof="0" dirty="0" err="1">
                <a:solidFill>
                  <a:schemeClr val="accent5"/>
                </a:solidFill>
              </a:rPr>
              <a:t>osteoporotisch</a:t>
            </a:r>
            <a:r>
              <a:rPr lang="nl-NL" sz="2000" i="1" noProof="0" dirty="0">
                <a:solidFill>
                  <a:schemeClr val="accent5"/>
                </a:solidFill>
              </a:rPr>
              <a:t> )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accent5"/>
                </a:solidFill>
              </a:rPr>
              <a:t>Infectie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accent5"/>
                </a:solidFill>
              </a:rPr>
              <a:t>Inflammatoir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 err="1">
                <a:solidFill>
                  <a:schemeClr val="accent5"/>
                </a:solidFill>
              </a:rPr>
              <a:t>Radiculopathie</a:t>
            </a:r>
            <a:endParaRPr lang="nl-NL" sz="2000" noProof="0" dirty="0">
              <a:solidFill>
                <a:schemeClr val="accent5"/>
              </a:solidFill>
            </a:endParaRPr>
          </a:p>
          <a:p>
            <a:pPr lvl="1">
              <a:lnSpc>
                <a:spcPct val="90000"/>
              </a:lnSpc>
            </a:pPr>
            <a:r>
              <a:rPr lang="nl-NL" sz="2000" noProof="0" dirty="0" err="1">
                <a:solidFill>
                  <a:schemeClr val="accent5"/>
                </a:solidFill>
              </a:rPr>
              <a:t>Cauda</a:t>
            </a:r>
            <a:r>
              <a:rPr lang="nl-NL" sz="2000" noProof="0" dirty="0">
                <a:solidFill>
                  <a:schemeClr val="accent5"/>
                </a:solidFill>
              </a:rPr>
              <a:t> </a:t>
            </a:r>
            <a:r>
              <a:rPr lang="nl-NL" sz="2000" noProof="0" dirty="0" err="1">
                <a:solidFill>
                  <a:schemeClr val="accent5"/>
                </a:solidFill>
              </a:rPr>
              <a:t>equina</a:t>
            </a:r>
            <a:r>
              <a:rPr lang="nl-NL" sz="2000" noProof="0" dirty="0">
                <a:solidFill>
                  <a:schemeClr val="accent5"/>
                </a:solidFill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accent5"/>
                </a:solidFill>
              </a:rPr>
              <a:t>Interne 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nl-NL" sz="2000" noProof="0" dirty="0"/>
          </a:p>
          <a:p>
            <a:pPr marL="228600" lvl="1" indent="0">
              <a:lnSpc>
                <a:spcPct val="90000"/>
              </a:lnSpc>
              <a:buNone/>
            </a:pPr>
            <a:r>
              <a:rPr lang="nl-NL" sz="2000" noProof="0" dirty="0">
                <a:solidFill>
                  <a:srgbClr val="FF9300"/>
                </a:solidFill>
              </a:rPr>
              <a:t>Neurologische afwijkingen </a:t>
            </a:r>
            <a:r>
              <a:rPr lang="nl-NL" sz="2000" noProof="0" dirty="0"/>
              <a:t>:  5 à10% </a:t>
            </a:r>
          </a:p>
        </p:txBody>
      </p:sp>
    </p:spTree>
    <p:extLst>
      <p:ext uri="{BB962C8B-B14F-4D97-AF65-F5344CB8AC3E}">
        <p14:creationId xmlns:p14="http://schemas.microsoft.com/office/powerpoint/2010/main" val="912503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013CBF-21BB-3227-6414-E19BDDAD6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8DB61F-CC73-05BF-AAE8-8D3A5701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3A0AAF-1916-42B5-79B6-E52747AAA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A61F55-12B7-515D-F912-BF6B1642A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E945B6-B5D0-A8BC-C32B-156727379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r>
              <a:rPr lang="nl-NL" sz="3000" noProof="0" dirty="0">
                <a:solidFill>
                  <a:srgbClr val="FFFFFF"/>
                </a:solidFill>
              </a:rPr>
              <a:t>Anamnese </a:t>
            </a:r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6B42C0-A163-F056-5D77-C6610FB03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9355" y="683741"/>
            <a:ext cx="6929650" cy="5486400"/>
          </a:xfrm>
          <a:ln>
            <a:solidFill>
              <a:schemeClr val="bg1"/>
            </a:solidFill>
          </a:ln>
        </p:spPr>
        <p:txBody>
          <a:bodyPr anchor="ctr"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1900" dirty="0">
                <a:solidFill>
                  <a:srgbClr val="FF9300"/>
                </a:solidFill>
              </a:rPr>
              <a:t>SPECIFIEKE OORZAKEN</a:t>
            </a:r>
            <a:r>
              <a:rPr lang="nl-NL" sz="1900" dirty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nl-NL" sz="2400" noProof="0" dirty="0">
                <a:solidFill>
                  <a:srgbClr val="FF0000"/>
                </a:solidFill>
              </a:rPr>
              <a:t>Rode vlaggen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noProof="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400" dirty="0">
                <a:solidFill>
                  <a:srgbClr val="FF0000"/>
                </a:solidFill>
              </a:rPr>
              <a:t>Urgent</a:t>
            </a:r>
            <a:r>
              <a:rPr lang="nl-NL" sz="2400" dirty="0">
                <a:solidFill>
                  <a:srgbClr val="404040"/>
                </a:solidFill>
              </a:rPr>
              <a:t> </a:t>
            </a:r>
            <a:r>
              <a:rPr lang="nl-NL" sz="2400" dirty="0">
                <a:solidFill>
                  <a:srgbClr val="404040"/>
                </a:solidFill>
                <a:sym typeface="Wingdings" pitchFamily="2" charset="2"/>
              </a:rPr>
              <a:t> </a:t>
            </a:r>
            <a:r>
              <a:rPr lang="nl-NL" sz="2400" dirty="0">
                <a:solidFill>
                  <a:schemeClr val="tx1"/>
                </a:solidFill>
                <a:sym typeface="Wingdings" pitchFamily="2" charset="2"/>
              </a:rPr>
              <a:t>onmiddellijke verwijzing via spoed</a:t>
            </a:r>
          </a:p>
          <a:p>
            <a:pPr lvl="1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Neurologische uitval  </a:t>
            </a:r>
          </a:p>
          <a:p>
            <a:pPr lvl="2"/>
            <a:r>
              <a:rPr lang="nl-NL" sz="2000" dirty="0">
                <a:solidFill>
                  <a:schemeClr val="accent5"/>
                </a:solidFill>
                <a:sym typeface="Wingdings" pitchFamily="2" charset="2"/>
              </a:rPr>
              <a:t>Ernstige neurologische uitval van &lt; 48 u  ( &lt; 3/5 )</a:t>
            </a:r>
          </a:p>
          <a:p>
            <a:pPr lvl="2"/>
            <a:r>
              <a:rPr lang="nl-NL" sz="2000" dirty="0">
                <a:solidFill>
                  <a:schemeClr val="accent5"/>
                </a:solidFill>
                <a:sym typeface="Wingdings" pitchFamily="2" charset="2"/>
              </a:rPr>
              <a:t>Progressieve uitval  </a:t>
            </a:r>
          </a:p>
          <a:p>
            <a:pPr lvl="2"/>
            <a:r>
              <a:rPr lang="nl-NL" sz="2000" dirty="0">
                <a:solidFill>
                  <a:schemeClr val="accent5"/>
                </a:solidFill>
                <a:sym typeface="Wingdings" pitchFamily="2" charset="2"/>
              </a:rPr>
              <a:t>Zadelhypo/anesthesie , incontinentie, retentie/obstipatie, seksuele disfunctie</a:t>
            </a:r>
          </a:p>
          <a:p>
            <a:pPr lvl="1"/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Vermoeden traumatische fractuur  </a:t>
            </a:r>
          </a:p>
          <a:p>
            <a:pPr lvl="2"/>
            <a:r>
              <a:rPr lang="nl-NL" sz="2000" dirty="0">
                <a:solidFill>
                  <a:schemeClr val="accent5"/>
                </a:solidFill>
                <a:sym typeface="Wingdings" pitchFamily="2" charset="2"/>
              </a:rPr>
              <a:t>High </a:t>
            </a:r>
            <a:r>
              <a:rPr lang="nl-NL" sz="2000" dirty="0" err="1">
                <a:solidFill>
                  <a:schemeClr val="accent5"/>
                </a:solidFill>
                <a:sym typeface="Wingdings" pitchFamily="2" charset="2"/>
              </a:rPr>
              <a:t>velocity</a:t>
            </a:r>
            <a:r>
              <a:rPr lang="nl-NL" sz="2000" dirty="0">
                <a:solidFill>
                  <a:schemeClr val="accent5"/>
                </a:solidFill>
                <a:sym typeface="Wingdings" pitchFamily="2" charset="2"/>
              </a:rPr>
              <a:t> trauma </a:t>
            </a:r>
          </a:p>
          <a:p>
            <a:pPr lvl="2"/>
            <a:r>
              <a:rPr lang="nl-NL" sz="2000" dirty="0">
                <a:solidFill>
                  <a:schemeClr val="accent5"/>
                </a:solidFill>
                <a:sym typeface="Wingdings" pitchFamily="2" charset="2"/>
              </a:rPr>
              <a:t>Trauma bij </a:t>
            </a:r>
            <a:r>
              <a:rPr lang="nl-NL" sz="2000" dirty="0" err="1">
                <a:solidFill>
                  <a:schemeClr val="accent5"/>
                </a:solidFill>
                <a:sym typeface="Wingdings" pitchFamily="2" charset="2"/>
              </a:rPr>
              <a:t>spondylarthropathie</a:t>
            </a:r>
            <a:endParaRPr lang="nl-NL" sz="2000" dirty="0">
              <a:solidFill>
                <a:schemeClr val="accent5"/>
              </a:solidFill>
              <a:sym typeface="Wingdings" pitchFamily="2" charset="2"/>
            </a:endParaRPr>
          </a:p>
          <a:p>
            <a:pPr lvl="2"/>
            <a:endParaRPr lang="nl-NL" sz="2000" dirty="0">
              <a:solidFill>
                <a:schemeClr val="accent5"/>
              </a:solidFill>
              <a:sym typeface="Wingdings" pitchFamily="2" charset="2"/>
            </a:endParaRPr>
          </a:p>
          <a:p>
            <a:pPr lvl="1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Vermoeden aorta aneurysma</a:t>
            </a:r>
          </a:p>
          <a:p>
            <a:pPr lvl="2"/>
            <a:r>
              <a:rPr lang="nl-NL" sz="2100" dirty="0">
                <a:solidFill>
                  <a:schemeClr val="accent5"/>
                </a:solidFill>
                <a:sym typeface="Wingdings" pitchFamily="2" charset="2"/>
              </a:rPr>
              <a:t>Verminderde pulsaties , koude voet, shock </a:t>
            </a:r>
          </a:p>
          <a:p>
            <a:pPr lvl="2"/>
            <a:endParaRPr lang="nl-NL" sz="2000" dirty="0">
              <a:solidFill>
                <a:schemeClr val="accent4"/>
              </a:solidFill>
              <a:sym typeface="Wingdings" pitchFamily="2" charset="2"/>
            </a:endParaRPr>
          </a:p>
          <a:p>
            <a:pPr lvl="2"/>
            <a:endParaRPr lang="nl-NL" sz="2000" dirty="0">
              <a:solidFill>
                <a:schemeClr val="accent4"/>
              </a:solidFill>
              <a:sym typeface="Wingdings" pitchFamily="2" charset="2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EDC1FA6-1F78-948C-1758-8FDE2B14C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4688" y="221161"/>
            <a:ext cx="787412" cy="9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76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3050B-D3B9-35BA-12B5-D7C88FCC2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96E96A-D0C6-4B37-4ACB-219C5FB13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85DCEDE-1F32-ACAE-95FC-05D1A8D99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D6B3F42-CF50-3CFA-34A4-857322882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6F7F05-52BB-44A5-7F49-768ABD2B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r>
              <a:rPr lang="nl-NL" sz="3000" noProof="0" dirty="0">
                <a:solidFill>
                  <a:srgbClr val="FFFFFF"/>
                </a:solidFill>
              </a:rPr>
              <a:t>Anamnese </a:t>
            </a:r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00E404-62D6-F81F-9164-7785BB2CA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905" y="762000"/>
            <a:ext cx="7073100" cy="5994399"/>
          </a:xfrm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2600" dirty="0">
                <a:solidFill>
                  <a:srgbClr val="FF9300"/>
                </a:solidFill>
              </a:rPr>
              <a:t>SPECIFIEKE OORZAKEN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200" noProof="0" dirty="0">
                <a:solidFill>
                  <a:srgbClr val="FF0000"/>
                </a:solidFill>
              </a:rPr>
              <a:t>Rode vlaggen </a:t>
            </a:r>
          </a:p>
          <a:p>
            <a:pPr>
              <a:lnSpc>
                <a:spcPct val="90000"/>
              </a:lnSpc>
            </a:pPr>
            <a:endParaRPr lang="nl-NL" sz="2200" dirty="0">
              <a:solidFill>
                <a:schemeClr val="accent5"/>
              </a:solidFill>
              <a:sym typeface="Wingdings" pitchFamily="2" charset="2"/>
            </a:endParaRPr>
          </a:p>
          <a:p>
            <a:pPr lvl="1"/>
            <a:r>
              <a:rPr lang="nl-NL" sz="2300" dirty="0">
                <a:solidFill>
                  <a:srgbClr val="FF0000"/>
                </a:solidFill>
                <a:sym typeface="Wingdings" pitchFamily="2" charset="2"/>
              </a:rPr>
              <a:t>Semi-urgent</a:t>
            </a:r>
            <a:r>
              <a:rPr lang="nl-NL" sz="2300" dirty="0">
                <a:solidFill>
                  <a:schemeClr val="tx1"/>
                </a:solidFill>
                <a:sym typeface="Wingdings" pitchFamily="2" charset="2"/>
              </a:rPr>
              <a:t>   binnen de 48 u verwijzing </a:t>
            </a:r>
            <a:r>
              <a:rPr lang="nl-NL" sz="2300" dirty="0" err="1">
                <a:solidFill>
                  <a:schemeClr val="tx1"/>
                </a:solidFill>
                <a:sym typeface="Wingdings" pitchFamily="2" charset="2"/>
              </a:rPr>
              <a:t>spine</a:t>
            </a:r>
            <a:r>
              <a:rPr lang="nl-NL" sz="2300" dirty="0">
                <a:solidFill>
                  <a:schemeClr val="tx1"/>
                </a:solidFill>
                <a:sym typeface="Wingdings" pitchFamily="2" charset="2"/>
              </a:rPr>
              <a:t> specialist</a:t>
            </a:r>
          </a:p>
          <a:p>
            <a:pPr lvl="2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Vermoeden pathologische fractuur </a:t>
            </a:r>
            <a:r>
              <a:rPr lang="nl-NL" sz="2000" i="1" dirty="0">
                <a:solidFill>
                  <a:schemeClr val="tx1"/>
                </a:solidFill>
                <a:sym typeface="Wingdings" pitchFamily="2" charset="2"/>
              </a:rPr>
              <a:t>(na mineur of zonder trauma )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Oudere leeftijd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Pijn thoracaal </a:t>
            </a:r>
          </a:p>
          <a:p>
            <a:pPr lvl="3"/>
            <a:r>
              <a:rPr lang="nl-NL" sz="2000" dirty="0" err="1">
                <a:solidFill>
                  <a:schemeClr val="accent6"/>
                </a:solidFill>
                <a:sym typeface="Wingdings" pitchFamily="2" charset="2"/>
              </a:rPr>
              <a:t>Cortisonegebruik</a:t>
            </a:r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ATCD kanker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Onverklaarde vermagering , vermoeidheid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Nachtelijke pijn</a:t>
            </a:r>
          </a:p>
          <a:p>
            <a:pPr lvl="3"/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2"/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2"/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endParaRPr lang="nl-NL" sz="2000" dirty="0">
              <a:solidFill>
                <a:schemeClr val="accent5"/>
              </a:solidFill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endParaRPr lang="nl-NL" sz="2000" noProof="0" dirty="0">
              <a:solidFill>
                <a:srgbClr val="FF000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1AB5C2-8F28-2C36-FE8D-AC747312E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5087" y="221161"/>
            <a:ext cx="787412" cy="9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82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848558-ADB8-882C-1F0B-79E804C2B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19A121F-42CA-81D4-D626-0CF3818DF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D99FEA-4168-D579-496A-8677B84FD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D18C77D-5DB7-9491-F959-084A801B2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EDAB7C-A270-8064-7908-163319AAF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r>
              <a:rPr lang="nl-NL" sz="3000" noProof="0" dirty="0">
                <a:solidFill>
                  <a:srgbClr val="FFFFFF"/>
                </a:solidFill>
              </a:rPr>
              <a:t>Anamnese </a:t>
            </a:r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02AEBA-6260-F6A2-C12D-1E63D2681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905" y="762000"/>
            <a:ext cx="7073100" cy="5994399"/>
          </a:xfrm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2600" dirty="0">
                <a:solidFill>
                  <a:srgbClr val="FF9300"/>
                </a:solidFill>
              </a:rPr>
              <a:t>SPECIFIEKE OORZAKEN</a:t>
            </a:r>
            <a:r>
              <a:rPr lang="nl-NL" sz="2600" dirty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200" noProof="0" dirty="0">
                <a:solidFill>
                  <a:srgbClr val="FF0000"/>
                </a:solidFill>
              </a:rPr>
              <a:t>Rode vlaggen </a:t>
            </a:r>
          </a:p>
          <a:p>
            <a:pPr>
              <a:lnSpc>
                <a:spcPct val="90000"/>
              </a:lnSpc>
            </a:pPr>
            <a:endParaRPr lang="nl-NL" sz="2200" dirty="0">
              <a:solidFill>
                <a:schemeClr val="accent5"/>
              </a:solidFill>
              <a:sym typeface="Wingdings" pitchFamily="2" charset="2"/>
            </a:endParaRPr>
          </a:p>
          <a:p>
            <a:pPr lvl="1"/>
            <a:r>
              <a:rPr lang="nl-NL" sz="2000" dirty="0">
                <a:solidFill>
                  <a:srgbClr val="FF0000"/>
                </a:solidFill>
                <a:sym typeface="Wingdings" pitchFamily="2" charset="2"/>
              </a:rPr>
              <a:t>Semi-urgent</a:t>
            </a:r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   binnen de  48 u verwijzing (</a:t>
            </a:r>
            <a:r>
              <a:rPr lang="nl-NL" sz="2000" dirty="0" err="1">
                <a:solidFill>
                  <a:schemeClr val="tx1"/>
                </a:solidFill>
                <a:sym typeface="Wingdings" pitchFamily="2" charset="2"/>
              </a:rPr>
              <a:t>spine</a:t>
            </a:r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) specialist</a:t>
            </a:r>
          </a:p>
          <a:p>
            <a:pPr lvl="2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Vermoeden infectie </a:t>
            </a:r>
            <a:endParaRPr lang="nl-NL" sz="2000" dirty="0">
              <a:solidFill>
                <a:schemeClr val="accent6"/>
              </a:solidFill>
              <a:sym typeface="Wingdings" pitchFamily="2" charset="2"/>
            </a:endParaRP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Klinisch infectieus beeld ( t° , rillingen , nachtzweten )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Gekende infectie ( sepsis , blaas, huid…)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Toegangspoort ( recente HK, IV druggebruik )</a:t>
            </a:r>
          </a:p>
          <a:p>
            <a:pPr lvl="3"/>
            <a:r>
              <a:rPr lang="nl-NL" sz="2000" dirty="0" err="1">
                <a:solidFill>
                  <a:schemeClr val="accent6"/>
                </a:solidFill>
                <a:sym typeface="Wingdings" pitchFamily="2" charset="2"/>
              </a:rPr>
              <a:t>Immuunodeficiëntie</a:t>
            </a:r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Nachtelijke pijn </a:t>
            </a:r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2"/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2"/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endParaRPr lang="nl-NL" sz="2000" dirty="0">
              <a:solidFill>
                <a:schemeClr val="accent5"/>
              </a:solidFill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endParaRPr lang="nl-NL" sz="2000" noProof="0" dirty="0">
              <a:solidFill>
                <a:srgbClr val="FF000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FDAAA9A-C37B-DDFC-FCC0-95A20812D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5087" y="221161"/>
            <a:ext cx="787412" cy="9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53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635C1F-1071-1507-9826-3FB43982C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3B5023-6BE1-E62D-98EE-A364716EC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6F5FB0-AF5B-8DA9-4276-A1BB6896D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7891FB4-C23D-EA9E-250E-D504C3987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66E73A-21BE-5694-6883-74FA57D18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r>
              <a:rPr lang="nl-NL" sz="3000" noProof="0" dirty="0">
                <a:solidFill>
                  <a:srgbClr val="FFFFFF"/>
                </a:solidFill>
              </a:rPr>
              <a:t>Anamnese </a:t>
            </a:r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4C6037-3D2E-29E6-320D-06B730DDE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9355" y="660400"/>
            <a:ext cx="6929650" cy="5972321"/>
          </a:xfrm>
          <a:ln>
            <a:solidFill>
              <a:schemeClr val="bg1"/>
            </a:solidFill>
          </a:ln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1700" noProof="0" dirty="0">
                <a:solidFill>
                  <a:srgbClr val="FF9300"/>
                </a:solidFill>
              </a:rPr>
              <a:t>SPECIFIEKE OORZAKEN</a:t>
            </a:r>
            <a:r>
              <a:rPr lang="nl-NL" sz="1700" noProof="0" dirty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Rode vlaggen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>
              <a:solidFill>
                <a:schemeClr val="accent5"/>
              </a:solidFill>
              <a:sym typeface="Wingdings" pitchFamily="2" charset="2"/>
            </a:endParaRPr>
          </a:p>
          <a:p>
            <a:pPr lvl="1"/>
            <a:r>
              <a:rPr lang="nl-NL" sz="2000" dirty="0">
                <a:solidFill>
                  <a:srgbClr val="FF0000"/>
                </a:solidFill>
                <a:sym typeface="Wingdings" pitchFamily="2" charset="2"/>
              </a:rPr>
              <a:t>Minder urgent  </a:t>
            </a:r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  verwijzing (</a:t>
            </a:r>
            <a:r>
              <a:rPr lang="nl-NL" sz="2000" dirty="0" err="1">
                <a:solidFill>
                  <a:schemeClr val="tx1"/>
                </a:solidFill>
                <a:sym typeface="Wingdings" pitchFamily="2" charset="2"/>
              </a:rPr>
              <a:t>spine</a:t>
            </a:r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) specialist </a:t>
            </a:r>
          </a:p>
          <a:p>
            <a:pPr lvl="2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Vermoeden tumor - wervelmetastase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&lt; 18 j , nieuwe rugklachten &gt; 55j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Gekende kanker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Vermagering , vermoeidheid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Ernstige nachtelijke pijn</a:t>
            </a:r>
          </a:p>
          <a:p>
            <a:pPr marL="685800" lvl="3" indent="0">
              <a:buNone/>
            </a:pPr>
            <a:endParaRPr lang="nl-NL" sz="2000" dirty="0">
              <a:solidFill>
                <a:schemeClr val="tx1"/>
              </a:solidFill>
              <a:sym typeface="Wingdings" pitchFamily="2" charset="2"/>
            </a:endParaRPr>
          </a:p>
          <a:p>
            <a:pPr lvl="2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Vermoeden inflammatoir </a:t>
            </a:r>
            <a:r>
              <a:rPr lang="nl-NL" sz="2000" dirty="0" err="1">
                <a:solidFill>
                  <a:schemeClr val="tx1"/>
                </a:solidFill>
                <a:sym typeface="Wingdings" pitchFamily="2" charset="2"/>
              </a:rPr>
              <a:t>ruglijden</a:t>
            </a:r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 </a:t>
            </a:r>
          </a:p>
          <a:p>
            <a:pPr lvl="3"/>
            <a:r>
              <a:rPr lang="nl-NL" sz="2000" dirty="0">
                <a:solidFill>
                  <a:schemeClr val="accent6"/>
                </a:solidFill>
                <a:sym typeface="Wingdings" pitchFamily="2" charset="2"/>
              </a:rPr>
              <a:t>Niet-mechanisch pijnpatroon </a:t>
            </a:r>
            <a:r>
              <a:rPr lang="nl-NL" sz="1800" i="1" dirty="0">
                <a:solidFill>
                  <a:schemeClr val="accent6"/>
                </a:solidFill>
                <a:sym typeface="Wingdings" pitchFamily="2" charset="2"/>
              </a:rPr>
              <a:t>( </a:t>
            </a:r>
            <a:r>
              <a:rPr lang="nl-NL" sz="1800" i="1" dirty="0" err="1">
                <a:solidFill>
                  <a:schemeClr val="accent6"/>
                </a:solidFill>
                <a:sym typeface="Wingdings" pitchFamily="2" charset="2"/>
              </a:rPr>
              <a:t>cte</a:t>
            </a:r>
            <a:r>
              <a:rPr lang="nl-NL" sz="1800" i="1" dirty="0">
                <a:solidFill>
                  <a:schemeClr val="accent6"/>
                </a:solidFill>
                <a:sym typeface="Wingdings" pitchFamily="2" charset="2"/>
              </a:rPr>
              <a:t> pijn, pijn in rust, beter bij beweging, NP, OS &gt; 30 ‘ ) </a:t>
            </a:r>
          </a:p>
          <a:p>
            <a:pPr lvl="3"/>
            <a:endParaRPr lang="nl-NL" sz="1800" i="1" dirty="0">
              <a:solidFill>
                <a:schemeClr val="accent6"/>
              </a:solidFill>
              <a:sym typeface="Wingdings" pitchFamily="2" charset="2"/>
            </a:endParaRPr>
          </a:p>
          <a:p>
            <a:pPr lvl="2"/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Persisterende onhoudbare en therapieresistente pijn na &gt; 6 </a:t>
            </a:r>
            <a:r>
              <a:rPr lang="nl-NL" sz="2000" dirty="0" err="1">
                <a:solidFill>
                  <a:schemeClr val="tx1"/>
                </a:solidFill>
                <a:sym typeface="Wingdings" pitchFamily="2" charset="2"/>
              </a:rPr>
              <a:t>wkn</a:t>
            </a:r>
            <a:r>
              <a:rPr lang="nl-NL" sz="2000" dirty="0">
                <a:solidFill>
                  <a:schemeClr val="tx1"/>
                </a:solidFill>
                <a:sym typeface="Wingdings" pitchFamily="2" charset="2"/>
              </a:rPr>
              <a:t> </a:t>
            </a:r>
          </a:p>
          <a:p>
            <a:pPr lvl="1"/>
            <a:endParaRPr lang="nl-NL" sz="2000" dirty="0">
              <a:solidFill>
                <a:schemeClr val="accent5"/>
              </a:solidFill>
            </a:endParaRPr>
          </a:p>
          <a:p>
            <a:pPr>
              <a:lnSpc>
                <a:spcPct val="90000"/>
              </a:lnSpc>
            </a:pPr>
            <a:endParaRPr lang="nl-NL" sz="2000" noProof="0" dirty="0">
              <a:solidFill>
                <a:srgbClr val="FF000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EE08A06-EFAA-564D-49B1-39B0AB485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4287" y="225279"/>
            <a:ext cx="787412" cy="9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49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9BC453-0AD1-08DE-43D4-7180F2137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E100DE-EACF-D02A-5A83-0E4B47C84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A6052C8-25AD-FE2F-B04D-9585DDE70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6F09F2-47AE-47A1-6F1E-6C9326E21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9C9EA4-ECD8-0AEB-D47B-E0410B47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r>
              <a:rPr lang="nl-NL" sz="3000" noProof="0" dirty="0">
                <a:solidFill>
                  <a:srgbClr val="FFFFFF"/>
                </a:solidFill>
              </a:rPr>
              <a:t>Anamnese </a:t>
            </a:r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E63DEB3-C3E6-3C9A-3277-4B562B511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683741"/>
            <a:ext cx="6786200" cy="5486400"/>
          </a:xfrm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2000" noProof="0" dirty="0">
                <a:solidFill>
                  <a:srgbClr val="FF9300"/>
                </a:solidFill>
              </a:rPr>
              <a:t>PSYCHO SOCIALE FACTOREN</a:t>
            </a:r>
            <a:endParaRPr lang="nl-NL" sz="2000" noProof="0" dirty="0">
              <a:solidFill>
                <a:srgbClr val="FF0000"/>
              </a:solidFill>
            </a:endParaRPr>
          </a:p>
          <a:p>
            <a:r>
              <a:rPr lang="nl-NL" sz="2000" dirty="0">
                <a:solidFill>
                  <a:srgbClr val="FFD579"/>
                </a:solidFill>
              </a:rPr>
              <a:t>Gele vlaggen </a:t>
            </a:r>
            <a:r>
              <a:rPr lang="nl-NL" sz="2000" dirty="0">
                <a:solidFill>
                  <a:srgbClr val="404040"/>
                </a:solidFill>
              </a:rPr>
              <a:t>:  </a:t>
            </a:r>
            <a:r>
              <a:rPr lang="nl-NL" sz="2000" dirty="0">
                <a:solidFill>
                  <a:schemeClr val="accent5"/>
                </a:solidFill>
              </a:rPr>
              <a:t>percepties, overtuigingen, gedrag en emotionele reacties op pijn </a:t>
            </a:r>
          </a:p>
          <a:p>
            <a:endParaRPr lang="nl-NL" sz="2000" dirty="0">
              <a:solidFill>
                <a:srgbClr val="404040"/>
              </a:solidFill>
            </a:endParaRPr>
          </a:p>
          <a:p>
            <a:r>
              <a:rPr lang="nl-NL" sz="2000" dirty="0">
                <a:solidFill>
                  <a:srgbClr val="0070C0"/>
                </a:solidFill>
              </a:rPr>
              <a:t>Blauwe vlaggen </a:t>
            </a:r>
            <a:r>
              <a:rPr lang="nl-NL" sz="2000" dirty="0">
                <a:solidFill>
                  <a:srgbClr val="404040"/>
                </a:solidFill>
              </a:rPr>
              <a:t>:  </a:t>
            </a:r>
            <a:r>
              <a:rPr lang="nl-NL" sz="2000" dirty="0">
                <a:solidFill>
                  <a:schemeClr val="accent5"/>
                </a:solidFill>
              </a:rPr>
              <a:t>overtuigingen met betrekking tot de relatie tussen werk en pijn</a:t>
            </a:r>
          </a:p>
          <a:p>
            <a:endParaRPr lang="nl-NL" sz="2000" dirty="0">
              <a:solidFill>
                <a:srgbClr val="404040"/>
              </a:solidFill>
            </a:endParaRPr>
          </a:p>
          <a:p>
            <a:r>
              <a:rPr lang="nl-NL" sz="2000" dirty="0">
                <a:solidFill>
                  <a:srgbClr val="404040"/>
                </a:solidFill>
              </a:rPr>
              <a:t>Zwarte vlaggen :  </a:t>
            </a:r>
            <a:r>
              <a:rPr lang="nl-NL" sz="2000" dirty="0">
                <a:solidFill>
                  <a:schemeClr val="accent5"/>
                </a:solidFill>
              </a:rPr>
              <a:t>contextuele problemen (professioneel, familiaal )</a:t>
            </a:r>
          </a:p>
          <a:p>
            <a:endParaRPr lang="nl-NL" sz="2000" dirty="0">
              <a:solidFill>
                <a:schemeClr val="accent5"/>
              </a:solidFill>
            </a:endParaRPr>
          </a:p>
          <a:p>
            <a:r>
              <a:rPr lang="nl-NL" sz="2000" dirty="0">
                <a:solidFill>
                  <a:srgbClr val="FF9300"/>
                </a:solidFill>
              </a:rPr>
              <a:t>Oranje vlaggen </a:t>
            </a:r>
            <a:r>
              <a:rPr lang="nl-NL" sz="2000" dirty="0">
                <a:solidFill>
                  <a:srgbClr val="404040"/>
                </a:solidFill>
              </a:rPr>
              <a:t>:  </a:t>
            </a:r>
            <a:r>
              <a:rPr lang="nl-NL" sz="2000" dirty="0">
                <a:solidFill>
                  <a:schemeClr val="accent5"/>
                </a:solidFill>
              </a:rPr>
              <a:t>psychiatrische problematiek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nl-NL" sz="2000" noProof="0" dirty="0">
              <a:solidFill>
                <a:srgbClr val="FF0000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14C4173-9C28-A8E9-F2C1-4C359CA6A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924" y="5414965"/>
            <a:ext cx="5728653" cy="102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50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2FD00-5F3A-6756-7656-D743C40D1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B49DE8-1737-7DE5-5473-A6D5D63EA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C69AA23-A6C1-D58C-FF22-AE2A5CF15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E06A840-5995-5FD2-0BBE-E985FBC03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6CF747-D731-3487-FD3D-FB35F5B28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r>
              <a:rPr lang="nl-NL" sz="3000" noProof="0" dirty="0">
                <a:solidFill>
                  <a:srgbClr val="FFFFFF"/>
                </a:solidFill>
              </a:rPr>
              <a:t>Anamnese </a:t>
            </a:r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2CE73F-0BF9-FC74-9445-8D60BF8BE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5801" y="494898"/>
            <a:ext cx="6786200" cy="5486400"/>
          </a:xfrm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2000" dirty="0">
                <a:solidFill>
                  <a:srgbClr val="FF9300"/>
                </a:solidFill>
              </a:rPr>
              <a:t>ANAMNESE  TIMELINE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</a:pPr>
            <a:r>
              <a:rPr lang="nl-NL" sz="2000" dirty="0" err="1">
                <a:solidFill>
                  <a:srgbClr val="404040"/>
                </a:solidFill>
              </a:rPr>
              <a:t>Cfr</a:t>
            </a:r>
            <a:r>
              <a:rPr lang="nl-NL" sz="2000" dirty="0">
                <a:solidFill>
                  <a:srgbClr val="404040"/>
                </a:solidFill>
              </a:rPr>
              <a:t> KCE interactieve tool:</a:t>
            </a:r>
          </a:p>
          <a:p>
            <a:pPr lvl="1">
              <a:lnSpc>
                <a:spcPct val="90000"/>
              </a:lnSpc>
            </a:pPr>
            <a:r>
              <a:rPr lang="nl-NL" sz="2000" dirty="0">
                <a:solidFill>
                  <a:srgbClr val="404040"/>
                </a:solidFill>
              </a:rPr>
              <a:t>Eerste contact bij acute rugpijn: </a:t>
            </a:r>
            <a:r>
              <a:rPr lang="nl-NL" sz="2000" dirty="0">
                <a:solidFill>
                  <a:schemeClr val="accent5"/>
                </a:solidFill>
              </a:rPr>
              <a:t>uitsluiten rode vlaggen </a:t>
            </a:r>
          </a:p>
          <a:p>
            <a:pPr>
              <a:lnSpc>
                <a:spcPct val="90000"/>
              </a:lnSpc>
            </a:pPr>
            <a:endParaRPr lang="nl-NL" sz="2000" dirty="0">
              <a:solidFill>
                <a:schemeClr val="accent5"/>
              </a:solidFill>
            </a:endParaRPr>
          </a:p>
          <a:p>
            <a:pPr lvl="1">
              <a:lnSpc>
                <a:spcPct val="90000"/>
              </a:lnSpc>
            </a:pPr>
            <a:r>
              <a:rPr lang="nl-NL" sz="2000" dirty="0">
                <a:solidFill>
                  <a:srgbClr val="404040"/>
                </a:solidFill>
              </a:rPr>
              <a:t>Controle na 2wkn </a:t>
            </a:r>
            <a:r>
              <a:rPr lang="nl-NL" sz="2000" dirty="0">
                <a:solidFill>
                  <a:srgbClr val="404040"/>
                </a:solidFill>
                <a:sym typeface="Wingdings" pitchFamily="2" charset="2"/>
              </a:rPr>
              <a:t> zo </a:t>
            </a:r>
            <a:r>
              <a:rPr lang="nl-NL" sz="2000" dirty="0">
                <a:solidFill>
                  <a:srgbClr val="404040"/>
                </a:solidFill>
              </a:rPr>
              <a:t>geen beterschap: </a:t>
            </a: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accent5"/>
                </a:solidFill>
              </a:rPr>
              <a:t>uitsluiten rode vlaggen </a:t>
            </a: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accent5"/>
                </a:solidFill>
              </a:rPr>
              <a:t>opsporen </a:t>
            </a:r>
            <a:r>
              <a:rPr lang="nl-NL" sz="2000" dirty="0" err="1">
                <a:solidFill>
                  <a:schemeClr val="accent5"/>
                </a:solidFill>
              </a:rPr>
              <a:t>biopsychosociale</a:t>
            </a:r>
            <a:r>
              <a:rPr lang="nl-NL" sz="2000" dirty="0">
                <a:solidFill>
                  <a:schemeClr val="accent5"/>
                </a:solidFill>
              </a:rPr>
              <a:t> belemmerende factoren</a:t>
            </a:r>
          </a:p>
          <a:p>
            <a:pPr marL="228600" lvl="1" indent="0">
              <a:lnSpc>
                <a:spcPct val="90000"/>
              </a:lnSpc>
              <a:buNone/>
            </a:pPr>
            <a:r>
              <a:rPr lang="nl-NL" sz="2000" dirty="0">
                <a:solidFill>
                  <a:srgbClr val="404040"/>
                </a:solidFill>
                <a:sym typeface="Wingdings" pitchFamily="2" charset="2"/>
              </a:rPr>
              <a:t>	 </a:t>
            </a:r>
            <a:r>
              <a:rPr lang="nl-NL" sz="2000" dirty="0" err="1">
                <a:solidFill>
                  <a:srgbClr val="FF9300"/>
                </a:solidFill>
              </a:rPr>
              <a:t>STarT</a:t>
            </a:r>
            <a:r>
              <a:rPr lang="nl-NL" sz="2000" dirty="0">
                <a:solidFill>
                  <a:srgbClr val="FF9300"/>
                </a:solidFill>
              </a:rPr>
              <a:t> – Back tool 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nl-NL" sz="2000" dirty="0">
              <a:solidFill>
                <a:srgbClr val="FF93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l-NL" sz="2000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63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B50FFD-4C1B-80A0-20D0-BDC8574CC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F20396-F689-FD6A-94F2-D05CD2811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C3811E-9EF9-D830-3873-64634D232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EA4836-8767-841F-0A6C-01BA34C26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65BD93-E785-F744-FFE8-C41C758A3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D094BE1-CCEA-3729-8E59-AC96C0B14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171" y="478070"/>
            <a:ext cx="9400631" cy="617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47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921BF-3E0D-7AED-586D-87E426DD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Witte pijlen die op het asfalt zijn geverfd">
            <a:extLst>
              <a:ext uri="{FF2B5EF4-FFF2-40B4-BE49-F238E27FC236}">
                <a16:creationId xmlns:a16="http://schemas.microsoft.com/office/drawing/2014/main" id="{2FA4EBB1-40A4-3AF8-F760-5C751600EAB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b="150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E55F897-A353-4B75-D76E-86D89C8A5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noProof="0"/>
              <a:t>KLINISCH ONDERZOEK</a:t>
            </a:r>
          </a:p>
        </p:txBody>
      </p:sp>
    </p:spTree>
    <p:extLst>
      <p:ext uri="{BB962C8B-B14F-4D97-AF65-F5344CB8AC3E}">
        <p14:creationId xmlns:p14="http://schemas.microsoft.com/office/powerpoint/2010/main" val="5925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38ED44-9D0A-176F-7BD7-8029146B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6A3902-C829-3450-EDC7-831423EC8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482882" cy="431292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nl-NL" sz="2000" noProof="0" dirty="0">
                <a:solidFill>
                  <a:srgbClr val="FF0000"/>
                </a:solidFill>
              </a:rPr>
              <a:t>Doel</a:t>
            </a:r>
            <a:r>
              <a:rPr lang="nl-NL" sz="2000" noProof="0" dirty="0"/>
              <a:t> :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/>
              <a:t>Klinische rode vlaggen :</a:t>
            </a:r>
          </a:p>
          <a:p>
            <a:pPr lvl="2">
              <a:lnSpc>
                <a:spcPct val="90000"/>
              </a:lnSpc>
            </a:pPr>
            <a:r>
              <a:rPr lang="nl-NL" sz="2000" noProof="0" dirty="0">
                <a:solidFill>
                  <a:schemeClr val="accent4"/>
                </a:solidFill>
              </a:rPr>
              <a:t>uitsluiten ernstige spinale of </a:t>
            </a:r>
            <a:r>
              <a:rPr lang="nl-NL" sz="2000" noProof="0" dirty="0" err="1">
                <a:solidFill>
                  <a:schemeClr val="accent4"/>
                </a:solidFill>
              </a:rPr>
              <a:t>extraspinale</a:t>
            </a:r>
            <a:r>
              <a:rPr lang="nl-NL" sz="2000" noProof="0" dirty="0">
                <a:solidFill>
                  <a:schemeClr val="accent4"/>
                </a:solidFill>
              </a:rPr>
              <a:t> oorzaken </a:t>
            </a:r>
          </a:p>
          <a:p>
            <a:pPr lvl="2">
              <a:lnSpc>
                <a:spcPct val="90000"/>
              </a:lnSpc>
            </a:pPr>
            <a:r>
              <a:rPr lang="nl-NL" sz="2000" noProof="0" dirty="0">
                <a:solidFill>
                  <a:schemeClr val="accent4"/>
                </a:solidFill>
              </a:rPr>
              <a:t>detecteren ernstige neurologische symptomen </a:t>
            </a:r>
          </a:p>
          <a:p>
            <a:pPr lvl="1">
              <a:lnSpc>
                <a:spcPct val="90000"/>
              </a:lnSpc>
            </a:pPr>
            <a:endParaRPr lang="nl-NL" sz="2000" noProof="0" dirty="0">
              <a:solidFill>
                <a:schemeClr val="accent4"/>
              </a:solidFill>
            </a:endParaRPr>
          </a:p>
          <a:p>
            <a:pPr lvl="1">
              <a:lnSpc>
                <a:spcPct val="90000"/>
              </a:lnSpc>
            </a:pPr>
            <a:r>
              <a:rPr lang="nl-NL" sz="2000" noProof="0" dirty="0"/>
              <a:t>‘Aspecifieke ‘ LRP toch iets specifieker maken </a:t>
            </a:r>
            <a:r>
              <a:rPr lang="nl-NL" sz="2000" noProof="0" dirty="0">
                <a:sym typeface="Wingdings" pitchFamily="2" charset="2"/>
              </a:rPr>
              <a:t> fysische en revalidatiegeneeskunde </a:t>
            </a:r>
            <a:r>
              <a:rPr lang="nl-NL" sz="2000" noProof="0" dirty="0"/>
              <a:t>:  </a:t>
            </a:r>
          </a:p>
          <a:p>
            <a:pPr lvl="2">
              <a:lnSpc>
                <a:spcPct val="90000"/>
              </a:lnSpc>
            </a:pPr>
            <a:r>
              <a:rPr lang="nl-NL" sz="2000" noProof="0" dirty="0">
                <a:solidFill>
                  <a:schemeClr val="accent4"/>
                </a:solidFill>
              </a:rPr>
              <a:t>segment bepalen </a:t>
            </a:r>
          </a:p>
          <a:p>
            <a:pPr lvl="2">
              <a:lnSpc>
                <a:spcPct val="90000"/>
              </a:lnSpc>
            </a:pPr>
            <a:r>
              <a:rPr lang="nl-NL" sz="2000" noProof="0" dirty="0">
                <a:solidFill>
                  <a:schemeClr val="accent4"/>
                </a:solidFill>
              </a:rPr>
              <a:t>anterieur of posterieur compartiment </a:t>
            </a:r>
          </a:p>
          <a:p>
            <a:pPr lvl="2">
              <a:lnSpc>
                <a:spcPct val="90000"/>
              </a:lnSpc>
            </a:pPr>
            <a:r>
              <a:rPr lang="nl-NL" sz="2000" noProof="0" dirty="0">
                <a:solidFill>
                  <a:schemeClr val="accent4"/>
                </a:solidFill>
              </a:rPr>
              <a:t> SIG, heup betrokken  </a:t>
            </a:r>
          </a:p>
          <a:p>
            <a:pPr lvl="2">
              <a:lnSpc>
                <a:spcPct val="90000"/>
              </a:lnSpc>
            </a:pPr>
            <a:r>
              <a:rPr lang="nl-NL" sz="2000" noProof="0" dirty="0">
                <a:solidFill>
                  <a:schemeClr val="accent4"/>
                </a:solidFill>
              </a:rPr>
              <a:t>voorbeschikkende factoren</a:t>
            </a:r>
          </a:p>
          <a:p>
            <a:pPr lvl="2">
              <a:lnSpc>
                <a:spcPct val="90000"/>
              </a:lnSpc>
            </a:pPr>
            <a:r>
              <a:rPr lang="nl-NL" sz="2000" noProof="0" dirty="0">
                <a:solidFill>
                  <a:schemeClr val="accent4"/>
                </a:solidFill>
              </a:rPr>
              <a:t>… </a:t>
            </a:r>
          </a:p>
          <a:p>
            <a:pPr marL="457200" lvl="2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 </a:t>
            </a:r>
            <a:r>
              <a:rPr lang="nl-NL" sz="2000" dirty="0">
                <a:solidFill>
                  <a:schemeClr val="accent4"/>
                </a:solidFill>
              </a:rPr>
              <a:t>NIET noodzakelijk  in eerste 6 </a:t>
            </a:r>
            <a:r>
              <a:rPr lang="nl-NL" sz="2000" dirty="0" err="1">
                <a:solidFill>
                  <a:schemeClr val="accent4"/>
                </a:solidFill>
              </a:rPr>
              <a:t>wkn</a:t>
            </a:r>
            <a:r>
              <a:rPr lang="nl-NL" sz="2000" dirty="0">
                <a:solidFill>
                  <a:schemeClr val="accent4"/>
                </a:solidFill>
              </a:rPr>
              <a:t> !</a:t>
            </a:r>
            <a:endParaRPr lang="nl-NL" sz="2000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33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5F158A-B40C-267A-746E-66A79F50E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Basis Klinisch onderzoek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E47425-8E61-5FFD-D20F-BC8567692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4" y="889685"/>
            <a:ext cx="5807826" cy="4950941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2200" noProof="0" dirty="0">
                <a:solidFill>
                  <a:srgbClr val="FF0000"/>
                </a:solidFill>
              </a:rPr>
              <a:t>Specifieke rugklachten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l-NL" sz="2200" noProof="0" dirty="0"/>
              <a:t>Onderzoek rug weinig specifiek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200" noProof="0" dirty="0"/>
          </a:p>
          <a:p>
            <a:pPr lvl="1">
              <a:lnSpc>
                <a:spcPct val="90000"/>
              </a:lnSpc>
            </a:pPr>
            <a:r>
              <a:rPr lang="nl-NL" sz="2200" noProof="0" dirty="0"/>
              <a:t>Fractuur - infectie - tumor :  </a:t>
            </a:r>
          </a:p>
          <a:p>
            <a:pPr lvl="3">
              <a:lnSpc>
                <a:spcPct val="90000"/>
              </a:lnSpc>
            </a:pPr>
            <a:r>
              <a:rPr lang="nl-NL" sz="2200" noProof="0" dirty="0">
                <a:solidFill>
                  <a:schemeClr val="accent4"/>
                </a:solidFill>
              </a:rPr>
              <a:t>Drukpijn – kloppijn </a:t>
            </a:r>
          </a:p>
          <a:p>
            <a:pPr lvl="3">
              <a:lnSpc>
                <a:spcPct val="90000"/>
              </a:lnSpc>
            </a:pPr>
            <a:r>
              <a:rPr lang="nl-NL" sz="2200" noProof="0" dirty="0">
                <a:solidFill>
                  <a:schemeClr val="accent4"/>
                </a:solidFill>
              </a:rPr>
              <a:t>Pijn en beperkte ROM in alle richtingen </a:t>
            </a:r>
          </a:p>
          <a:p>
            <a:pPr lvl="3">
              <a:lnSpc>
                <a:spcPct val="90000"/>
              </a:lnSpc>
            </a:pPr>
            <a:endParaRPr lang="nl-NL" sz="2200" noProof="0" dirty="0"/>
          </a:p>
          <a:p>
            <a:pPr lvl="1">
              <a:lnSpc>
                <a:spcPct val="90000"/>
              </a:lnSpc>
            </a:pPr>
            <a:r>
              <a:rPr lang="nl-NL" sz="2200" noProof="0" dirty="0" err="1"/>
              <a:t>Extraspinale</a:t>
            </a:r>
            <a:r>
              <a:rPr lang="nl-NL" sz="2200" noProof="0" dirty="0"/>
              <a:t> pathologie :  </a:t>
            </a:r>
          </a:p>
          <a:p>
            <a:pPr lvl="3">
              <a:lnSpc>
                <a:spcPct val="90000"/>
              </a:lnSpc>
            </a:pPr>
            <a:r>
              <a:rPr lang="nl-NL" sz="2200" noProof="0" dirty="0">
                <a:solidFill>
                  <a:schemeClr val="accent4"/>
                </a:solidFill>
              </a:rPr>
              <a:t>KO rug negatief </a:t>
            </a:r>
          </a:p>
          <a:p>
            <a:pPr lvl="3">
              <a:lnSpc>
                <a:spcPct val="90000"/>
              </a:lnSpc>
            </a:pPr>
            <a:r>
              <a:rPr lang="nl-NL" sz="2200" noProof="0" dirty="0">
                <a:solidFill>
                  <a:schemeClr val="accent4"/>
                </a:solidFill>
              </a:rPr>
              <a:t>(aanvullende testen afhankelijk van anamnese :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200" noProof="0" dirty="0">
                <a:solidFill>
                  <a:schemeClr val="accent4"/>
                </a:solidFill>
              </a:rPr>
              <a:t>	</a:t>
            </a:r>
            <a:r>
              <a:rPr lang="nl-NL" sz="2200" noProof="0" dirty="0" err="1">
                <a:solidFill>
                  <a:schemeClr val="accent4"/>
                </a:solidFill>
              </a:rPr>
              <a:t>vb</a:t>
            </a:r>
            <a:r>
              <a:rPr lang="nl-NL" sz="2200" noProof="0" dirty="0">
                <a:solidFill>
                  <a:schemeClr val="accent4"/>
                </a:solidFill>
              </a:rPr>
              <a:t> t°, </a:t>
            </a:r>
            <a:r>
              <a:rPr lang="nl-NL" sz="2200" noProof="0" dirty="0" err="1">
                <a:solidFill>
                  <a:schemeClr val="accent4"/>
                </a:solidFill>
              </a:rPr>
              <a:t>Ln</a:t>
            </a:r>
            <a:r>
              <a:rPr lang="nl-NL" sz="2200" noProof="0" dirty="0">
                <a:solidFill>
                  <a:schemeClr val="accent4"/>
                </a:solidFill>
              </a:rPr>
              <a:t> , pulsaties …) </a:t>
            </a:r>
          </a:p>
          <a:p>
            <a:pPr lvl="1">
              <a:lnSpc>
                <a:spcPct val="90000"/>
              </a:lnSpc>
            </a:pPr>
            <a:endParaRPr lang="nl-NL" sz="2200" noProof="0" dirty="0"/>
          </a:p>
          <a:p>
            <a:pPr lvl="1">
              <a:lnSpc>
                <a:spcPct val="90000"/>
              </a:lnSpc>
            </a:pPr>
            <a:r>
              <a:rPr lang="nl-NL" sz="2200" noProof="0" dirty="0" err="1"/>
              <a:t>Spondylarthritis</a:t>
            </a:r>
            <a:r>
              <a:rPr lang="nl-NL" sz="2200" noProof="0" dirty="0"/>
              <a:t> : </a:t>
            </a:r>
          </a:p>
          <a:p>
            <a:pPr lvl="2">
              <a:lnSpc>
                <a:spcPct val="90000"/>
              </a:lnSpc>
            </a:pPr>
            <a:r>
              <a:rPr lang="nl-NL" sz="2200" noProof="0" dirty="0" err="1">
                <a:solidFill>
                  <a:schemeClr val="accent4"/>
                </a:solidFill>
              </a:rPr>
              <a:t>Shober</a:t>
            </a:r>
            <a:r>
              <a:rPr lang="nl-NL" sz="2200" noProof="0" dirty="0">
                <a:solidFill>
                  <a:schemeClr val="accent4"/>
                </a:solidFill>
              </a:rPr>
              <a:t> test</a:t>
            </a:r>
          </a:p>
          <a:p>
            <a:pPr lvl="3">
              <a:lnSpc>
                <a:spcPct val="90000"/>
              </a:lnSpc>
            </a:pPr>
            <a:endParaRPr lang="nl-NL" sz="1400" noProof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B5BEEEB-6210-826D-C3B1-04DCA5EF2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037" y="1017374"/>
            <a:ext cx="1439503" cy="145591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A2DFCDF-D38A-9A71-A3D4-B9AB38096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722" y="258938"/>
            <a:ext cx="787412" cy="9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73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AFDB25-8731-4309-D824-B9CC200C2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basis klinisch onderzoek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8245C9-FCF8-60AF-A44B-AEA82FE09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Ernstige neurologische symptomen </a:t>
            </a:r>
          </a:p>
          <a:p>
            <a:r>
              <a:rPr lang="nl-NL" sz="2000" noProof="0" dirty="0" err="1"/>
              <a:t>Cauda</a:t>
            </a:r>
            <a:r>
              <a:rPr lang="nl-NL" sz="2000" noProof="0" dirty="0"/>
              <a:t> </a:t>
            </a:r>
            <a:r>
              <a:rPr lang="nl-NL" sz="2000" noProof="0" dirty="0" err="1"/>
              <a:t>equina</a:t>
            </a:r>
            <a:r>
              <a:rPr lang="nl-NL" sz="2000" noProof="0" dirty="0"/>
              <a:t>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Zadelanesthesie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Krachtvermindering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Verstoorde anale reflex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Verstoorde APR </a:t>
            </a:r>
          </a:p>
          <a:p>
            <a:pPr lvl="1"/>
            <a:endParaRPr lang="nl-NL" sz="2000" noProof="0" dirty="0"/>
          </a:p>
          <a:p>
            <a:endParaRPr lang="nl-NL" noProof="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D7FF60B-40E2-9D1A-F584-3EEF16A34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338" y="2104176"/>
            <a:ext cx="1673269" cy="389035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6CE4972-E6FF-C139-BADB-392908D36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722" y="258938"/>
            <a:ext cx="787412" cy="9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16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88DAA-ED44-6B8C-9638-DAEA4EFFE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E03AD3-80A7-EE94-707A-3CF23A62F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Basis Klinisch onderzoek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1EAE57-2AA5-CE7D-6008-0909BFF46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Ernstige neurologische symptomen </a:t>
            </a:r>
          </a:p>
          <a:p>
            <a:r>
              <a:rPr lang="nl-NL" sz="2000" noProof="0" dirty="0" err="1"/>
              <a:t>Radiculopathie</a:t>
            </a:r>
            <a:r>
              <a:rPr lang="nl-NL" sz="2000" noProof="0" dirty="0"/>
              <a:t> </a:t>
            </a:r>
          </a:p>
          <a:p>
            <a:pPr lvl="1"/>
            <a:r>
              <a:rPr lang="nl-NL" sz="2000" noProof="0" dirty="0"/>
              <a:t>Disco-</a:t>
            </a:r>
            <a:r>
              <a:rPr lang="nl-NL" sz="2000" noProof="0" dirty="0" err="1"/>
              <a:t>radiculair</a:t>
            </a:r>
            <a:r>
              <a:rPr lang="nl-NL" sz="2000" noProof="0" dirty="0"/>
              <a:t> conflict 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Test van Lasègue  ( SLR)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Contra - </a:t>
            </a:r>
            <a:r>
              <a:rPr lang="nl-NL" sz="2000" noProof="0" dirty="0" err="1">
                <a:solidFill>
                  <a:schemeClr val="accent4"/>
                </a:solidFill>
              </a:rPr>
              <a:t>Lasègue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Omgekeerde Lasègue ( FNS ) </a:t>
            </a:r>
          </a:p>
          <a:p>
            <a:pPr lvl="1"/>
            <a:r>
              <a:rPr lang="nl-NL" sz="2000" noProof="0" dirty="0"/>
              <a:t>Uitvalsverschijnselen 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Reflexen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Sensibiliteit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Kracht </a:t>
            </a:r>
          </a:p>
          <a:p>
            <a:endParaRPr lang="nl-NL" sz="2000" noProof="0" dirty="0"/>
          </a:p>
          <a:p>
            <a:pPr lvl="1"/>
            <a:endParaRPr lang="nl-NL" noProof="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CFD8EB0-57BD-0D1D-DC7E-FC1969753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830" y="3507138"/>
            <a:ext cx="2809956" cy="354739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067ACBC-3898-3B42-4BA4-1B86D4DEA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6722" y="258938"/>
            <a:ext cx="787412" cy="9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61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A344C-C5AE-F08E-AB9A-C4BDE283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75567-1FDB-ECFD-24EC-CFBF93DEA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Basis Klinisch onderzoek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FFB280-DAAE-6516-61B6-A1B1F9BC8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9355" y="1402080"/>
            <a:ext cx="6031894" cy="4053840"/>
          </a:xfrm>
        </p:spPr>
        <p:txBody>
          <a:bodyPr anchor="ctr">
            <a:normAutofit/>
          </a:bodyPr>
          <a:lstStyle/>
          <a:p>
            <a:pPr marL="800100" lvl="1" indent="-342900" defTabSz="457200">
              <a:spcBef>
                <a:spcPts val="0"/>
              </a:spcBef>
              <a:buClrTx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Pijn bij heffen gestrekt  OL  &lt; 60 </a:t>
            </a:r>
          </a:p>
          <a:p>
            <a:pPr marL="800100" lvl="1" indent="-342900" defTabSz="457200">
              <a:spcBef>
                <a:spcPts val="0"/>
              </a:spcBef>
              <a:buClrTx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Pijn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thv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OL (navragen!) </a:t>
            </a:r>
          </a:p>
          <a:p>
            <a:pPr marL="800100" lvl="1" indent="-342900" defTabSz="457200">
              <a:spcBef>
                <a:spcPts val="0"/>
              </a:spcBef>
              <a:buClrTx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Pijn verder dan de knieholte </a:t>
            </a:r>
          </a:p>
          <a:p>
            <a:pPr marL="800100" lvl="1" indent="-342900" defTabSz="457200">
              <a:spcBef>
                <a:spcPts val="0"/>
              </a:spcBef>
              <a:buClrTx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Pijn neemt toe bij voet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dorsiflexie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(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Bragard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)</a:t>
            </a:r>
          </a:p>
          <a:p>
            <a:pPr marL="800100" lvl="1" indent="-342900" defTabSz="457200">
              <a:spcBef>
                <a:spcPts val="0"/>
              </a:spcBef>
              <a:buClrTx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9CA383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Pijn verdwijnt bij knieflexie </a:t>
            </a:r>
          </a:p>
          <a:p>
            <a:pPr marL="800100" lvl="1" indent="-342900" defTabSz="457200">
              <a:spcBef>
                <a:spcPts val="0"/>
              </a:spcBef>
              <a:buClrTx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228600" lvl="1" indent="0">
              <a:buNone/>
            </a:pPr>
            <a:endParaRPr lang="nl-NL" noProof="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9BF7658-A85A-A07A-C78B-0942CF44A78E}"/>
              </a:ext>
            </a:extLst>
          </p:cNvPr>
          <p:cNvSpPr txBox="1"/>
          <p:nvPr/>
        </p:nvSpPr>
        <p:spPr>
          <a:xfrm>
            <a:off x="5485860" y="1586484"/>
            <a:ext cx="6097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NL" sz="2000" b="0" i="0" u="none" strike="noStrike" kern="1200" cap="all" spc="200" normalizeH="0" baseline="0" noProof="0" dirty="0">
                <a:ln>
                  <a:noFill/>
                </a:ln>
                <a:solidFill>
                  <a:srgbClr val="FF9300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Test van Lasègue</a:t>
            </a:r>
            <a:endParaRPr lang="nl-NL" sz="2000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194D01E-E60A-607F-B13F-739EFC2F4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429" y="4259492"/>
            <a:ext cx="5096698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02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8013AC-F37D-F445-EADE-EEE3D9D9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8A95D8-431B-855E-2C37-4F0E6708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52DEEB-CA09-97D1-AAC9-FE1F39A3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7934E3-8CA5-A862-E351-9335239E0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A062E-6A21-6E69-A85F-4BB531668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Basis Klinisch onderzoek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B17594-F3C6-E06D-DD6E-BF0FAD337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endParaRPr lang="nl-NL" noProof="0" dirty="0"/>
          </a:p>
          <a:p>
            <a:pPr lvl="1"/>
            <a:endParaRPr lang="nl-NL" noProof="0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FCFD4CDD-4EBA-CDB6-5AE3-9DD44187B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59805"/>
              </p:ext>
            </p:extLst>
          </p:nvPr>
        </p:nvGraphicFramePr>
        <p:xfrm>
          <a:off x="5388724" y="1402080"/>
          <a:ext cx="6335916" cy="44956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06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499">
                <a:tc>
                  <a:txBody>
                    <a:bodyPr/>
                    <a:lstStyle/>
                    <a:p>
                      <a:r>
                        <a:rPr lang="nl-NL" sz="2000" noProof="0" dirty="0" err="1"/>
                        <a:t>Radiculair</a:t>
                      </a:r>
                      <a:r>
                        <a:rPr lang="nl-NL" sz="2000" noProof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Pseudo-</a:t>
                      </a:r>
                      <a:r>
                        <a:rPr lang="nl-NL" sz="2000" noProof="0" dirty="0" err="1"/>
                        <a:t>radiculair</a:t>
                      </a:r>
                      <a:endParaRPr lang="nl-NL" sz="20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039">
                <a:tc>
                  <a:txBody>
                    <a:bodyPr/>
                    <a:lstStyle/>
                    <a:p>
                      <a:r>
                        <a:rPr lang="nl-NL" sz="2000" noProof="0" dirty="0" err="1"/>
                        <a:t>Dermatoomgebonden</a:t>
                      </a:r>
                      <a:endParaRPr lang="nl-NL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Niet volgens een </a:t>
                      </a:r>
                      <a:r>
                        <a:rPr lang="nl-NL" sz="2000" noProof="0" dirty="0" err="1"/>
                        <a:t>dermatoom</a:t>
                      </a:r>
                      <a:endParaRPr lang="nl-NL" sz="20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03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Voorbij knieholte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Vaak maar proximale uitstraling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03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Mogelijke gevoelsstoornissen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Geen objectieve gevoelsstoornis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903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Mogelijk krachtverlies volgens </a:t>
                      </a:r>
                      <a:r>
                        <a:rPr lang="nl-NL" sz="2000" noProof="0" dirty="0" err="1"/>
                        <a:t>mytoom</a:t>
                      </a:r>
                      <a:endParaRPr lang="nl-NL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2000" noProof="0" dirty="0"/>
                    </a:p>
                    <a:p>
                      <a:r>
                        <a:rPr lang="nl-NL" sz="2000" noProof="0" dirty="0"/>
                        <a:t>Geen motorische uitval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903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Mogelijke reflexuitval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Geen reflexuitval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32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420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6C2E2A-5D27-4803-0A22-1F69BA4C5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DC9454A-0EAE-4268-FCB3-33AF0D1CD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33DF4A-54C7-2864-0AA4-F64FD61B4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704973-151A-FF67-8D96-B2A3E7DF7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2FE41B-E48A-DFBF-D476-D163E515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basis klinisch onderzoek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4E5755-F766-9231-B405-C6DF2B117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endParaRPr lang="nl-NL" noProof="0" dirty="0"/>
          </a:p>
          <a:p>
            <a:pPr lvl="1"/>
            <a:endParaRPr lang="nl-NL" noProof="0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02FEFA26-0B0A-7EAC-EA46-B80245F31B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037158"/>
              </p:ext>
            </p:extLst>
          </p:nvPr>
        </p:nvGraphicFramePr>
        <p:xfrm>
          <a:off x="5388724" y="1402081"/>
          <a:ext cx="6173356" cy="34845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9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8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299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Radix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Test</a:t>
                      </a:r>
                      <a:r>
                        <a:rPr lang="nl-NL" sz="2000" baseline="0" noProof="0" dirty="0"/>
                        <a:t>  k</a:t>
                      </a:r>
                      <a:r>
                        <a:rPr lang="nl-NL" sz="2000" noProof="0" dirty="0"/>
                        <a:t>racht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Test</a:t>
                      </a:r>
                      <a:r>
                        <a:rPr lang="nl-NL" sz="2000" baseline="0" noProof="0" dirty="0"/>
                        <a:t> g</a:t>
                      </a:r>
                      <a:r>
                        <a:rPr lang="nl-NL" sz="2000" noProof="0" dirty="0"/>
                        <a:t>evoel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Reflex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38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Extensie knie in zit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Knie</a:t>
                      </a:r>
                      <a:r>
                        <a:rPr lang="nl-NL" sz="2000" baseline="0" noProof="0" dirty="0"/>
                        <a:t> m</a:t>
                      </a:r>
                      <a:r>
                        <a:rPr lang="nl-NL" sz="2000" noProof="0" dirty="0"/>
                        <a:t>ediaal</a:t>
                      </a:r>
                      <a:r>
                        <a:rPr lang="nl-NL" sz="2000" baseline="0" noProof="0" dirty="0"/>
                        <a:t> </a:t>
                      </a:r>
                      <a:endParaRPr lang="nl-NL" sz="2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KPR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38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Extensie knie in zit Hielgang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Enkel mediaal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KPR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38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L5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Hielgang Trendelenburg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 err="1"/>
                        <a:t>Dig</a:t>
                      </a:r>
                      <a:r>
                        <a:rPr lang="nl-NL" sz="2000" noProof="0" dirty="0"/>
                        <a:t> I-II</a:t>
                      </a:r>
                      <a:r>
                        <a:rPr lang="nl-NL" sz="2000" baseline="0" noProof="0" dirty="0"/>
                        <a:t> </a:t>
                      </a:r>
                      <a:r>
                        <a:rPr lang="nl-NL" sz="2000" noProof="0" dirty="0"/>
                        <a:t>dorsaal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TPPR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389"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S1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Teengang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Hiel lateraal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noProof="0" dirty="0"/>
                        <a:t>APR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B4BD431E-2B2C-290A-5D0E-B8E63F730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140" y="5021579"/>
            <a:ext cx="3407940" cy="157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51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D7AD40-D961-1321-231A-E31801FD9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A1CE7F-63D9-A04E-3A2F-87C44B83C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F6E9085-314A-B77D-4E83-04663706D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751914C-ECC1-FC9A-5AC9-641EB0E8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C214AE-BFFE-B770-7865-389ECB2B7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Basis Klinisch onderzoek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286582-AF72-02AE-F29C-1225A4AFC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endParaRPr lang="nl-NL" noProof="0" dirty="0"/>
          </a:p>
          <a:p>
            <a:pPr lvl="1"/>
            <a:endParaRPr lang="nl-NL" noProof="0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132D98A-7F61-738C-3885-70DCD3742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945" y="969261"/>
            <a:ext cx="6750282" cy="475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2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6A39D2-A984-241A-88DB-6FBFCB7B1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0C2A7B-744B-99D2-2C12-E18B6FB0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Praktisch 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673DDF-49D7-98CF-5693-5C089853C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6" y="1402080"/>
            <a:ext cx="6400394" cy="1127760"/>
          </a:xfrm>
        </p:spPr>
        <p:txBody>
          <a:bodyPr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OBSERVATIE </a:t>
            </a:r>
            <a:r>
              <a:rPr lang="nl-NL" sz="2000" noProof="0" dirty="0"/>
              <a:t> 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tx1"/>
                </a:solidFill>
              </a:rPr>
              <a:t>Rechtstaan uit zit </a:t>
            </a:r>
            <a:r>
              <a:rPr lang="nl-NL" sz="2000" noProof="0" dirty="0">
                <a:solidFill>
                  <a:schemeClr val="accent4"/>
                </a:solidFill>
              </a:rPr>
              <a:t>:  moeizaam, pijnlijk, theatraal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tx1"/>
                </a:solidFill>
              </a:rPr>
              <a:t>Houding </a:t>
            </a:r>
            <a:r>
              <a:rPr lang="nl-NL" sz="2000" noProof="0" dirty="0">
                <a:solidFill>
                  <a:schemeClr val="accent4"/>
                </a:solidFill>
              </a:rPr>
              <a:t>:  voorovergebogen , triple </a:t>
            </a:r>
            <a:r>
              <a:rPr lang="nl-NL" sz="2000" noProof="0" dirty="0" err="1">
                <a:solidFill>
                  <a:schemeClr val="accent4"/>
                </a:solidFill>
              </a:rPr>
              <a:t>flexion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tx1"/>
                </a:solidFill>
              </a:rPr>
              <a:t>Gang</a:t>
            </a:r>
            <a:r>
              <a:rPr lang="nl-NL" sz="2000" noProof="0" dirty="0">
                <a:solidFill>
                  <a:schemeClr val="accent4"/>
                </a:solidFill>
              </a:rPr>
              <a:t> :  Trendelenburg , dropvoet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>
                <a:solidFill>
                  <a:schemeClr val="tx1"/>
                </a:solidFill>
              </a:rPr>
              <a:t>Schoenen – sokken uitdoen 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nl-NL" sz="2000" noProof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ADFC240-9E65-7495-42EF-E5E0B1B6B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233" y="3139028"/>
            <a:ext cx="4721867" cy="295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28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DEE656-5CD1-1295-4864-05B4F80F2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662B04-FECA-88C6-8288-EE158AD1B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Praktisch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E2CE7A-3FDB-FAEB-0EB9-F13E791BE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855407"/>
            <a:ext cx="5679586" cy="5368412"/>
          </a:xfrm>
        </p:spPr>
        <p:txBody>
          <a:bodyPr anchor="ctr">
            <a:normAutofit/>
          </a:bodyPr>
          <a:lstStyle/>
          <a:p>
            <a:pPr marL="228600" lvl="1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STAND</a:t>
            </a:r>
          </a:p>
          <a:p>
            <a:pPr lvl="1"/>
            <a:r>
              <a:rPr lang="nl-NL" sz="2000" noProof="0" dirty="0"/>
              <a:t>Inspectie : </a:t>
            </a:r>
          </a:p>
          <a:p>
            <a:pPr lvl="2"/>
            <a:r>
              <a:rPr lang="nl-NL" sz="2000" noProof="0" dirty="0" err="1">
                <a:solidFill>
                  <a:schemeClr val="accent4"/>
                </a:solidFill>
              </a:rPr>
              <a:t>Antalgische</a:t>
            </a:r>
            <a:r>
              <a:rPr lang="nl-NL" sz="2000" noProof="0" dirty="0">
                <a:solidFill>
                  <a:schemeClr val="accent4"/>
                </a:solidFill>
              </a:rPr>
              <a:t> deviatie </a:t>
            </a:r>
          </a:p>
          <a:p>
            <a:pPr lvl="2"/>
            <a:r>
              <a:rPr lang="nl-NL" sz="2000" dirty="0">
                <a:solidFill>
                  <a:schemeClr val="accent4"/>
                </a:solidFill>
              </a:rPr>
              <a:t>Statiekafwijkingen </a:t>
            </a:r>
            <a:endParaRPr lang="nl-NL" sz="2000" noProof="0" dirty="0">
              <a:solidFill>
                <a:schemeClr val="accent4"/>
              </a:solidFill>
            </a:endParaRP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Scoliose 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Hyperlordose </a:t>
            </a:r>
          </a:p>
          <a:p>
            <a:pPr lvl="3"/>
            <a:r>
              <a:rPr lang="nl-NL" sz="2000" noProof="0" dirty="0" err="1">
                <a:solidFill>
                  <a:schemeClr val="accent4"/>
                </a:solidFill>
              </a:rPr>
              <a:t>Hyperkyfose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Beenlengteverschil</a:t>
            </a:r>
            <a:endParaRPr lang="nl-NL" sz="2000" dirty="0">
              <a:solidFill>
                <a:schemeClr val="accent4"/>
              </a:solidFill>
            </a:endParaRPr>
          </a:p>
          <a:p>
            <a:pPr lvl="2"/>
            <a:r>
              <a:rPr lang="nl-NL" sz="2000" dirty="0">
                <a:solidFill>
                  <a:schemeClr val="accent4"/>
                </a:solidFill>
              </a:rPr>
              <a:t>Spieratrofie </a:t>
            </a:r>
          </a:p>
          <a:p>
            <a:pPr lvl="2"/>
            <a:endParaRPr lang="nl-NL" sz="2000" noProof="0" dirty="0">
              <a:solidFill>
                <a:schemeClr val="accent4"/>
              </a:solidFill>
            </a:endParaRPr>
          </a:p>
          <a:p>
            <a:pPr lvl="1"/>
            <a:endParaRPr lang="nl-NL" sz="2000" noProof="0" dirty="0"/>
          </a:p>
          <a:p>
            <a:endParaRPr lang="nl-NL" noProof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A8CF074-1802-9DDF-E8C9-CA52D536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399" y="2152560"/>
            <a:ext cx="1677487" cy="272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73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FAAC89E-C3F0-E07F-BCAF-08C4BB8B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Praktisch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6F160A-A837-DD14-9C37-86DCCF63F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393700"/>
            <a:ext cx="5698322" cy="62115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noProof="0" dirty="0">
                <a:solidFill>
                  <a:srgbClr val="FF0000"/>
                </a:solidFill>
              </a:rPr>
              <a:t>STAND </a:t>
            </a:r>
          </a:p>
          <a:p>
            <a:pPr lvl="2"/>
            <a:r>
              <a:rPr lang="nl-BE" altLang="nl-NL" sz="2000" dirty="0"/>
              <a:t>Palpatie</a:t>
            </a:r>
          </a:p>
          <a:p>
            <a:pPr lvl="3"/>
            <a:r>
              <a:rPr lang="nl-BE" altLang="nl-NL" sz="2000" dirty="0">
                <a:solidFill>
                  <a:schemeClr val="accent6"/>
                </a:solidFill>
              </a:rPr>
              <a:t>Kloppijn </a:t>
            </a:r>
          </a:p>
          <a:p>
            <a:pPr lvl="3"/>
            <a:r>
              <a:rPr lang="nl-BE" altLang="nl-NL" sz="2000" dirty="0">
                <a:solidFill>
                  <a:schemeClr val="accent6"/>
                </a:solidFill>
              </a:rPr>
              <a:t>Drukpijn </a:t>
            </a:r>
          </a:p>
          <a:p>
            <a:pPr lvl="2"/>
            <a:r>
              <a:rPr lang="nl-BE" altLang="nl-NL" sz="2000" dirty="0"/>
              <a:t>Mobilisatie </a:t>
            </a:r>
          </a:p>
          <a:p>
            <a:pPr lvl="3">
              <a:lnSpc>
                <a:spcPct val="110000"/>
              </a:lnSpc>
            </a:pPr>
            <a:r>
              <a:rPr lang="nl-BE" altLang="nl-NL" sz="2000" dirty="0">
                <a:solidFill>
                  <a:schemeClr val="accent6"/>
                </a:solidFill>
              </a:rPr>
              <a:t>ROM /pijn </a:t>
            </a:r>
          </a:p>
          <a:p>
            <a:pPr lvl="2">
              <a:lnSpc>
                <a:spcPct val="110000"/>
              </a:lnSpc>
            </a:pPr>
            <a:r>
              <a:rPr lang="nl-BE" altLang="nl-NL" sz="2000" dirty="0"/>
              <a:t>Kracht  </a:t>
            </a:r>
          </a:p>
          <a:p>
            <a:pPr lvl="3">
              <a:lnSpc>
                <a:spcPct val="110000"/>
              </a:lnSpc>
            </a:pPr>
            <a:r>
              <a:rPr lang="nl-BE" altLang="nl-NL" sz="2000" dirty="0">
                <a:solidFill>
                  <a:schemeClr val="accent6"/>
                </a:solidFill>
              </a:rPr>
              <a:t>Teengang  </a:t>
            </a:r>
          </a:p>
          <a:p>
            <a:pPr lvl="3">
              <a:lnSpc>
                <a:spcPct val="110000"/>
              </a:lnSpc>
            </a:pPr>
            <a:r>
              <a:rPr lang="nl-BE" altLang="nl-NL" sz="2000" dirty="0">
                <a:solidFill>
                  <a:schemeClr val="accent6"/>
                </a:solidFill>
              </a:rPr>
              <a:t>Hielgang  </a:t>
            </a:r>
          </a:p>
          <a:p>
            <a:pPr lvl="3">
              <a:lnSpc>
                <a:spcPct val="110000"/>
              </a:lnSpc>
            </a:pPr>
            <a:r>
              <a:rPr lang="nl-BE" altLang="nl-NL" sz="2000" dirty="0">
                <a:solidFill>
                  <a:schemeClr val="accent6"/>
                </a:solidFill>
              </a:rPr>
              <a:t>Trendelenburg </a:t>
            </a:r>
          </a:p>
          <a:p>
            <a:pPr lvl="1"/>
            <a:endParaRPr lang="nl-NL" sz="2000" noProof="0" dirty="0">
              <a:solidFill>
                <a:schemeClr val="accent4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BC20048-7FC0-5DE2-C289-3CA3FFFF6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779" y="1586484"/>
            <a:ext cx="3629121" cy="39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50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FB2EF3-9299-13F7-23B9-9C67D5A5F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</a:t>
            </a:r>
            <a:br>
              <a:rPr lang="nl-NL" sz="2600" noProof="0" dirty="0">
                <a:solidFill>
                  <a:srgbClr val="FFFFFF"/>
                </a:solidFill>
              </a:rPr>
            </a:br>
            <a:r>
              <a:rPr lang="nl-NL" sz="2600" noProof="0" dirty="0">
                <a:solidFill>
                  <a:srgbClr val="FFFFFF"/>
                </a:solidFill>
              </a:rPr>
              <a:t>Praktisch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35D6A1-BA66-1C30-D62B-01A40FD7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1271320"/>
            <a:ext cx="5320696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ZIT</a:t>
            </a:r>
          </a:p>
          <a:p>
            <a:pPr lvl="1"/>
            <a:r>
              <a:rPr lang="nl-NL" sz="2000" dirty="0"/>
              <a:t>Kracht quadriceps</a:t>
            </a:r>
            <a:endParaRPr lang="nl-NL" sz="2000" noProof="0" dirty="0"/>
          </a:p>
          <a:p>
            <a:pPr lvl="1"/>
            <a:r>
              <a:rPr lang="nl-NL" sz="2000" dirty="0"/>
              <a:t>KPR ( handgreep van </a:t>
            </a:r>
            <a:r>
              <a:rPr lang="nl-NL" sz="2000" dirty="0" err="1"/>
              <a:t>Jendrassik</a:t>
            </a:r>
            <a:r>
              <a:rPr lang="nl-NL" sz="2000" dirty="0"/>
              <a:t> )</a:t>
            </a:r>
            <a:endParaRPr lang="nl-NL" sz="2000" noProof="0" dirty="0"/>
          </a:p>
          <a:p>
            <a:pPr lvl="1"/>
            <a:r>
              <a:rPr lang="nl-NL" sz="2000" noProof="0" dirty="0"/>
              <a:t>Hypermobiliteit</a:t>
            </a:r>
          </a:p>
          <a:p>
            <a:endParaRPr lang="nl-NL" noProof="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F1802BD-8F4C-DF08-41A2-7A94DC4E8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555" y="1586484"/>
            <a:ext cx="2199892" cy="320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99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56F661-B466-08EF-57B3-F529C9315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Praktisch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E1054C-8788-4D68-5322-8D49CD796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883508"/>
            <a:ext cx="6224530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 RUGLIG</a:t>
            </a:r>
          </a:p>
          <a:p>
            <a:pPr lvl="2"/>
            <a:r>
              <a:rPr lang="nl-NL" sz="2000" noProof="0" dirty="0" err="1">
                <a:solidFill>
                  <a:schemeClr val="accent4"/>
                </a:solidFill>
              </a:rPr>
              <a:t>Lasègue</a:t>
            </a:r>
            <a:r>
              <a:rPr lang="nl-NL" sz="2000" noProof="0" dirty="0">
                <a:solidFill>
                  <a:schemeClr val="accent4"/>
                </a:solidFill>
              </a:rPr>
              <a:t>  / Contra-</a:t>
            </a:r>
            <a:r>
              <a:rPr lang="nl-NL" sz="2000" noProof="0" dirty="0" err="1">
                <a:solidFill>
                  <a:schemeClr val="accent4"/>
                </a:solidFill>
              </a:rPr>
              <a:t>Lasègue</a:t>
            </a:r>
            <a:endParaRPr lang="nl-NL" sz="2000" noProof="0" dirty="0">
              <a:solidFill>
                <a:schemeClr val="accent4"/>
              </a:solidFill>
            </a:endParaRP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APR/TPPR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Sensibiliteit 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Heup</a:t>
            </a:r>
            <a:r>
              <a:rPr lang="nl-NL" sz="2000" noProof="0" dirty="0"/>
              <a:t> </a:t>
            </a:r>
            <a:r>
              <a:rPr lang="nl-NL" sz="2000" i="1" noProof="0" dirty="0">
                <a:solidFill>
                  <a:schemeClr val="accent4"/>
                </a:solidFill>
              </a:rPr>
              <a:t>(ROM , pijn)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Patrick</a:t>
            </a:r>
            <a:r>
              <a:rPr lang="nl-NL" sz="2000" i="1" dirty="0">
                <a:solidFill>
                  <a:schemeClr val="accent4"/>
                </a:solidFill>
              </a:rPr>
              <a:t>’s </a:t>
            </a:r>
            <a:r>
              <a:rPr lang="nl-NL" sz="2000" dirty="0">
                <a:solidFill>
                  <a:schemeClr val="accent4"/>
                </a:solidFill>
              </a:rPr>
              <a:t>test (</a:t>
            </a:r>
            <a:r>
              <a:rPr lang="nl-NL" sz="2000" i="1" noProof="0" dirty="0">
                <a:solidFill>
                  <a:schemeClr val="accent4"/>
                </a:solidFill>
              </a:rPr>
              <a:t>FABER)</a:t>
            </a:r>
            <a:endParaRPr lang="nl-NL" noProof="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AA089F3-9886-50F2-F367-B9AFBC4DB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384" y="4625271"/>
            <a:ext cx="3277897" cy="18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42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8B577F-5913-F1AA-AB69-A501E9D26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Praktisch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CDA4B3-B189-6CAA-FD36-034816AAAF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"/>
          <a:stretch>
            <a:fillRect/>
          </a:stretch>
        </p:blipFill>
        <p:spPr bwMode="auto">
          <a:xfrm>
            <a:off x="8940798" y="4174917"/>
            <a:ext cx="3098801" cy="22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D3E3B6-72DD-6524-2471-6A700DB06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1402080"/>
            <a:ext cx="5679586" cy="4610100"/>
          </a:xfrm>
        </p:spPr>
        <p:txBody>
          <a:bodyPr anchor="ctr">
            <a:normAutofit/>
          </a:bodyPr>
          <a:lstStyle/>
          <a:p>
            <a:pPr marL="228600" lvl="1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BUIKLIG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Omgekeerde Lasègue (FNS)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Drukpijn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Musculaire spanning </a:t>
            </a:r>
          </a:p>
          <a:p>
            <a:pPr marL="457200" lvl="2" indent="0">
              <a:buNone/>
            </a:pPr>
            <a:endParaRPr lang="nl-NL" sz="2000" noProof="0" dirty="0">
              <a:solidFill>
                <a:schemeClr val="accent4"/>
              </a:solidFill>
            </a:endParaRPr>
          </a:p>
          <a:p>
            <a:pPr lvl="2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836016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8509F7-16B3-305A-8FE1-86F9C8336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F61AC6-4E23-437E-D03E-7C32E27AE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Praktisch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15CBC3B1-6709-EF8B-7632-9858EA306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Specificiteit en </a:t>
            </a:r>
            <a:r>
              <a:rPr lang="nl-NL" sz="2000" noProof="0" dirty="0" err="1">
                <a:solidFill>
                  <a:srgbClr val="FF0000"/>
                </a:solidFill>
              </a:rPr>
              <a:t>sensiviteit</a:t>
            </a:r>
            <a:r>
              <a:rPr lang="nl-NL" sz="2000" noProof="0" dirty="0">
                <a:solidFill>
                  <a:srgbClr val="FF0000"/>
                </a:solidFill>
              </a:rPr>
              <a:t> van de testen !</a:t>
            </a:r>
          </a:p>
          <a:p>
            <a:pPr marL="0" indent="0">
              <a:buNone/>
            </a:pPr>
            <a:endParaRPr lang="nl-NL" sz="2000" noProof="0" dirty="0">
              <a:solidFill>
                <a:srgbClr val="FF0000"/>
              </a:solidFill>
            </a:endParaRPr>
          </a:p>
          <a:p>
            <a:r>
              <a:rPr lang="nl-NL" sz="2000" noProof="0" dirty="0"/>
              <a:t>SLR :  </a:t>
            </a:r>
            <a:r>
              <a:rPr lang="nl-NL" sz="2000" noProof="0" dirty="0">
                <a:solidFill>
                  <a:schemeClr val="accent4"/>
                </a:solidFill>
              </a:rPr>
              <a:t>hoge sensitiviteit, weinig specifiek </a:t>
            </a:r>
          </a:p>
          <a:p>
            <a:r>
              <a:rPr lang="nl-NL" sz="2000" noProof="0" dirty="0"/>
              <a:t>Gekruiste SLR :  </a:t>
            </a:r>
            <a:r>
              <a:rPr lang="nl-NL" sz="2000" noProof="0" dirty="0">
                <a:solidFill>
                  <a:schemeClr val="accent4"/>
                </a:solidFill>
              </a:rPr>
              <a:t>hoge specificiteit </a:t>
            </a:r>
          </a:p>
          <a:p>
            <a:r>
              <a:rPr lang="nl-NL" sz="2000" noProof="0" dirty="0"/>
              <a:t>FNS :  </a:t>
            </a:r>
            <a:r>
              <a:rPr lang="nl-NL" sz="2000" noProof="0" dirty="0">
                <a:solidFill>
                  <a:schemeClr val="accent4"/>
                </a:solidFill>
              </a:rPr>
              <a:t>inconsistente sensitiviteit, goeie specificiteit </a:t>
            </a:r>
          </a:p>
          <a:p>
            <a:pPr marL="0" indent="0">
              <a:buNone/>
            </a:pPr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07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795BE4-2DDB-E19C-2A85-FB8B9162A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661270-66DE-C367-9EFE-64496FE63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2600" noProof="0" dirty="0">
                <a:solidFill>
                  <a:srgbClr val="FFFFFF"/>
                </a:solidFill>
              </a:rPr>
              <a:t>Klinisch onderzoek Praktisch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A681645-1A4C-03B3-7BE5-C91438A4D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832022"/>
            <a:ext cx="5320696" cy="4623898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nl-NL" sz="2000" noProof="0" dirty="0">
                <a:solidFill>
                  <a:srgbClr val="FF0000"/>
                </a:solidFill>
              </a:rPr>
              <a:t>KO SIG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/>
              <a:t>Patrick / FABER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/>
              <a:t>Voorloop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/>
              <a:t>ASL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/>
              <a:t>Distractie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/>
              <a:t>Compressie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 err="1"/>
              <a:t>Thigh</a:t>
            </a:r>
            <a:r>
              <a:rPr lang="nl-NL" sz="2000" noProof="0" dirty="0"/>
              <a:t> trust 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 err="1"/>
              <a:t>Gaenslen’s</a:t>
            </a:r>
            <a:r>
              <a:rPr lang="nl-NL" sz="2000" noProof="0" dirty="0"/>
              <a:t> test </a:t>
            </a:r>
          </a:p>
          <a:p>
            <a:pPr lvl="1">
              <a:lnSpc>
                <a:spcPct val="90000"/>
              </a:lnSpc>
            </a:pPr>
            <a:r>
              <a:rPr lang="nl-NL" sz="2000" noProof="0" dirty="0" err="1"/>
              <a:t>Shear</a:t>
            </a:r>
            <a:r>
              <a:rPr lang="nl-NL" sz="2000" noProof="0" dirty="0"/>
              <a:t> test </a:t>
            </a:r>
          </a:p>
          <a:p>
            <a:pPr lvl="1">
              <a:lnSpc>
                <a:spcPct val="90000"/>
              </a:lnSpc>
            </a:pPr>
            <a:endParaRPr lang="nl-NL" sz="2000" noProof="0" dirty="0"/>
          </a:p>
          <a:p>
            <a:pPr marL="228600" lvl="1" indent="0">
              <a:lnSpc>
                <a:spcPct val="90000"/>
              </a:lnSpc>
              <a:buNone/>
            </a:pPr>
            <a:r>
              <a:rPr lang="nl-NL" sz="2000" noProof="0" dirty="0">
                <a:solidFill>
                  <a:schemeClr val="accent4"/>
                </a:solidFill>
              </a:rPr>
              <a:t>Weinig specificiteit ( Patrick hoogste, </a:t>
            </a:r>
            <a:r>
              <a:rPr lang="nl-NL" sz="2000" noProof="0" dirty="0" err="1">
                <a:solidFill>
                  <a:schemeClr val="accent4"/>
                </a:solidFill>
              </a:rPr>
              <a:t>Gaenslen</a:t>
            </a:r>
            <a:r>
              <a:rPr lang="nl-NL" sz="2000" noProof="0" dirty="0">
                <a:solidFill>
                  <a:schemeClr val="accent4"/>
                </a:solidFill>
              </a:rPr>
              <a:t> minst ) =&gt; minstens 3/5 testen positief  </a:t>
            </a:r>
          </a:p>
          <a:p>
            <a:pPr>
              <a:lnSpc>
                <a:spcPct val="90000"/>
              </a:lnSpc>
            </a:pPr>
            <a:endParaRPr lang="nl-NL" noProof="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9B6288A-B288-122E-F5FD-A65D5B62D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834" y="1890030"/>
            <a:ext cx="3277897" cy="18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574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1C924-FBB8-14B9-D013-E1E6AA0C2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Witte pijlen die op het asfalt zijn geverfd">
            <a:extLst>
              <a:ext uri="{FF2B5EF4-FFF2-40B4-BE49-F238E27FC236}">
                <a16:creationId xmlns:a16="http://schemas.microsoft.com/office/drawing/2014/main" id="{E1EF1FBD-E3E8-262A-F6CF-DB5CBEBDAA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b="150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D5053A4-5EA1-E36B-5817-E9FB46E5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noProof="0"/>
              <a:t>BEELDvorming</a:t>
            </a:r>
          </a:p>
        </p:txBody>
      </p:sp>
    </p:spTree>
    <p:extLst>
      <p:ext uri="{BB962C8B-B14F-4D97-AF65-F5344CB8AC3E}">
        <p14:creationId xmlns:p14="http://schemas.microsoft.com/office/powerpoint/2010/main" val="312121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EA5097-73DE-F920-3F63-7CF42ABAB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1900" noProof="0" dirty="0">
                <a:solidFill>
                  <a:srgbClr val="FFFFFF"/>
                </a:solidFill>
              </a:rPr>
              <a:t>BEELDVORMING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6494FF-979C-1E08-CA93-F569D43F0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43036"/>
            <a:ext cx="5422294" cy="4998954"/>
          </a:xfrm>
        </p:spPr>
        <p:txBody>
          <a:bodyPr anchor="ctr">
            <a:normAutofit fontScale="92500" lnSpcReduction="10000"/>
          </a:bodyPr>
          <a:lstStyle/>
          <a:p>
            <a:r>
              <a:rPr lang="nl-NL" sz="2000" noProof="0" dirty="0"/>
              <a:t>Niet routinematig </a:t>
            </a:r>
            <a:r>
              <a:rPr lang="nl-NL" sz="2000" noProof="0" dirty="0">
                <a:sym typeface="Wingdings" pitchFamily="2" charset="2"/>
              </a:rPr>
              <a:t> uitleg !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Uitgaven patiënt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Uitgaven ziekteverzekering 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Blootstelling aan stralen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Iatrogene klachten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Onnodige behandelingen !</a:t>
            </a:r>
            <a:endParaRPr lang="nl-NL" sz="2000" noProof="0" dirty="0">
              <a:sym typeface="Wingdings" pitchFamily="2" charset="2"/>
            </a:endParaRPr>
          </a:p>
          <a:p>
            <a:r>
              <a:rPr lang="nl-NL" sz="2000" noProof="0" dirty="0">
                <a:sym typeface="Wingdings" pitchFamily="2" charset="2"/>
              </a:rPr>
              <a:t>Indicaties :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Bij rode vlaggen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Bij overweging </a:t>
            </a:r>
            <a:r>
              <a:rPr lang="nl-NL" sz="2000" noProof="0" dirty="0" err="1">
                <a:solidFill>
                  <a:schemeClr val="accent4"/>
                </a:solidFill>
                <a:sym typeface="Wingdings" pitchFamily="2" charset="2"/>
              </a:rPr>
              <a:t>interventionele</a:t>
            </a:r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 pijntherapie of heelkundige ingreep als conservatieve aanpak faalt</a:t>
            </a:r>
          </a:p>
          <a:p>
            <a:r>
              <a:rPr lang="nl-NL" sz="2000" noProof="0" dirty="0">
                <a:solidFill>
                  <a:srgbClr val="FF0000"/>
                </a:solidFill>
                <a:sym typeface="Wingdings" pitchFamily="2" charset="2"/>
              </a:rPr>
              <a:t>MRI</a:t>
            </a:r>
            <a:r>
              <a:rPr lang="nl-NL" sz="2000" noProof="0" dirty="0">
                <a:sym typeface="Wingdings" pitchFamily="2" charset="2"/>
              </a:rPr>
              <a:t> eerste keuze </a:t>
            </a:r>
          </a:p>
          <a:p>
            <a:r>
              <a:rPr lang="nl-NL" sz="2000" noProof="0" dirty="0"/>
              <a:t>Dient niet om diagnose te stellen !</a:t>
            </a:r>
          </a:p>
          <a:p>
            <a:endParaRPr lang="nl-NL" sz="2000" noProof="0" dirty="0">
              <a:sym typeface="Wingdings" pitchFamily="2" charset="2"/>
            </a:endParaRPr>
          </a:p>
          <a:p>
            <a:endParaRPr lang="nl-NL" noProof="0" dirty="0">
              <a:sym typeface="Wingdings" pitchFamily="2" charset="2"/>
            </a:endParaRPr>
          </a:p>
          <a:p>
            <a:endParaRPr lang="nl-NL" noProof="0" dirty="0">
              <a:sym typeface="Wingdings" pitchFamily="2" charset="2"/>
            </a:endParaRPr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8875426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487E0-ED4E-CC9C-6922-AB9221878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A2301B-864E-9872-09AB-B24F880780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F5D485-5B8B-91A8-DB6B-017067868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A79E5AB-0EAA-A705-EAF5-77467BC73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01A0EF-5B7D-7F4E-7AE7-D1B0B38D7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1900" noProof="0" dirty="0">
                <a:solidFill>
                  <a:srgbClr val="FFFFFF"/>
                </a:solidFill>
              </a:rPr>
              <a:t>BEELDVORMING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D811890-ED13-5EAB-67A0-991C26F92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754658"/>
            <a:ext cx="5422294" cy="4687331"/>
          </a:xfrm>
        </p:spPr>
        <p:txBody>
          <a:bodyPr anchor="ctr">
            <a:normAutofit/>
          </a:bodyPr>
          <a:lstStyle/>
          <a:p>
            <a:endParaRPr lang="nl-NL" noProof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D781C44-455D-8E78-1F2D-4908CD4DE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245" y="12355"/>
            <a:ext cx="4714875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2" name="Inkt 31">
                <a:extLst>
                  <a:ext uri="{FF2B5EF4-FFF2-40B4-BE49-F238E27FC236}">
                    <a16:creationId xmlns:a16="http://schemas.microsoft.com/office/drawing/2014/main" id="{1BDC4C25-358A-BF9F-5019-A563272FDEF8}"/>
                  </a:ext>
                </a:extLst>
              </p14:cNvPr>
              <p14:cNvContentPartPr/>
              <p14:nvPr/>
            </p14:nvContentPartPr>
            <p14:xfrm>
              <a:off x="6783000" y="3225420"/>
              <a:ext cx="10440" cy="360"/>
            </p14:xfrm>
          </p:contentPart>
        </mc:Choice>
        <mc:Fallback xmlns="">
          <p:pic>
            <p:nvPicPr>
              <p:cNvPr id="32" name="Inkt 31">
                <a:extLst>
                  <a:ext uri="{FF2B5EF4-FFF2-40B4-BE49-F238E27FC236}">
                    <a16:creationId xmlns:a16="http://schemas.microsoft.com/office/drawing/2014/main" id="{1BDC4C25-358A-BF9F-5019-A563272FDE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76880" y="3219300"/>
                <a:ext cx="2268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t 32">
                <a:extLst>
                  <a:ext uri="{FF2B5EF4-FFF2-40B4-BE49-F238E27FC236}">
                    <a16:creationId xmlns:a16="http://schemas.microsoft.com/office/drawing/2014/main" id="{EF482471-C8AA-B3C6-9A0C-CB40441D9993}"/>
                  </a:ext>
                </a:extLst>
              </p14:cNvPr>
              <p14:cNvContentPartPr/>
              <p14:nvPr/>
            </p14:nvContentPartPr>
            <p14:xfrm>
              <a:off x="6792720" y="3227940"/>
              <a:ext cx="330840" cy="3960"/>
            </p14:xfrm>
          </p:contentPart>
        </mc:Choice>
        <mc:Fallback xmlns="">
          <p:pic>
            <p:nvPicPr>
              <p:cNvPr id="33" name="Inkt 32">
                <a:extLst>
                  <a:ext uri="{FF2B5EF4-FFF2-40B4-BE49-F238E27FC236}">
                    <a16:creationId xmlns:a16="http://schemas.microsoft.com/office/drawing/2014/main" id="{EF482471-C8AA-B3C6-9A0C-CB40441D999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86600" y="3221820"/>
                <a:ext cx="34308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Inkt 34">
                <a:extLst>
                  <a:ext uri="{FF2B5EF4-FFF2-40B4-BE49-F238E27FC236}">
                    <a16:creationId xmlns:a16="http://schemas.microsoft.com/office/drawing/2014/main" id="{9AAD55E6-8FE9-AB1A-D619-6F867BA3455E}"/>
                  </a:ext>
                </a:extLst>
              </p14:cNvPr>
              <p14:cNvContentPartPr/>
              <p14:nvPr/>
            </p14:nvContentPartPr>
            <p14:xfrm>
              <a:off x="6738360" y="3553740"/>
              <a:ext cx="360" cy="360"/>
            </p14:xfrm>
          </p:contentPart>
        </mc:Choice>
        <mc:Fallback xmlns="">
          <p:pic>
            <p:nvPicPr>
              <p:cNvPr id="35" name="Inkt 34">
                <a:extLst>
                  <a:ext uri="{FF2B5EF4-FFF2-40B4-BE49-F238E27FC236}">
                    <a16:creationId xmlns:a16="http://schemas.microsoft.com/office/drawing/2014/main" id="{9AAD55E6-8FE9-AB1A-D619-6F867BA345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32240" y="354762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" name="Inkt 35">
                <a:extLst>
                  <a:ext uri="{FF2B5EF4-FFF2-40B4-BE49-F238E27FC236}">
                    <a16:creationId xmlns:a16="http://schemas.microsoft.com/office/drawing/2014/main" id="{D336E01F-EE6B-0A1E-953C-D2347DA466E1}"/>
                  </a:ext>
                </a:extLst>
              </p14:cNvPr>
              <p14:cNvContentPartPr/>
              <p14:nvPr/>
            </p14:nvContentPartPr>
            <p14:xfrm>
              <a:off x="6788760" y="3553740"/>
              <a:ext cx="533160" cy="360"/>
            </p14:xfrm>
          </p:contentPart>
        </mc:Choice>
        <mc:Fallback xmlns="">
          <p:pic>
            <p:nvPicPr>
              <p:cNvPr id="36" name="Inkt 35">
                <a:extLst>
                  <a:ext uri="{FF2B5EF4-FFF2-40B4-BE49-F238E27FC236}">
                    <a16:creationId xmlns:a16="http://schemas.microsoft.com/office/drawing/2014/main" id="{D336E01F-EE6B-0A1E-953C-D2347DA466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82640" y="3547620"/>
                <a:ext cx="5454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t 36">
                <a:extLst>
                  <a:ext uri="{FF2B5EF4-FFF2-40B4-BE49-F238E27FC236}">
                    <a16:creationId xmlns:a16="http://schemas.microsoft.com/office/drawing/2014/main" id="{997D100A-57CC-A857-2C31-549EADAA8E1E}"/>
                  </a:ext>
                </a:extLst>
              </p14:cNvPr>
              <p14:cNvContentPartPr/>
              <p14:nvPr/>
            </p14:nvContentPartPr>
            <p14:xfrm>
              <a:off x="6350640" y="2502540"/>
              <a:ext cx="360" cy="360"/>
            </p14:xfrm>
          </p:contentPart>
        </mc:Choice>
        <mc:Fallback xmlns="">
          <p:pic>
            <p:nvPicPr>
              <p:cNvPr id="37" name="Inkt 36">
                <a:extLst>
                  <a:ext uri="{FF2B5EF4-FFF2-40B4-BE49-F238E27FC236}">
                    <a16:creationId xmlns:a16="http://schemas.microsoft.com/office/drawing/2014/main" id="{997D100A-57CC-A857-2C31-549EADAA8E1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44520" y="249642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8" name="Inkt 37">
                <a:extLst>
                  <a:ext uri="{FF2B5EF4-FFF2-40B4-BE49-F238E27FC236}">
                    <a16:creationId xmlns:a16="http://schemas.microsoft.com/office/drawing/2014/main" id="{1B395D01-1CD3-711F-1407-084F1D6E4F79}"/>
                  </a:ext>
                </a:extLst>
              </p14:cNvPr>
              <p14:cNvContentPartPr/>
              <p14:nvPr/>
            </p14:nvContentPartPr>
            <p14:xfrm>
              <a:off x="6344160" y="2531340"/>
              <a:ext cx="2106360" cy="3960"/>
            </p14:xfrm>
          </p:contentPart>
        </mc:Choice>
        <mc:Fallback xmlns="">
          <p:pic>
            <p:nvPicPr>
              <p:cNvPr id="38" name="Inkt 37">
                <a:extLst>
                  <a:ext uri="{FF2B5EF4-FFF2-40B4-BE49-F238E27FC236}">
                    <a16:creationId xmlns:a16="http://schemas.microsoft.com/office/drawing/2014/main" id="{1B395D01-1CD3-711F-1407-084F1D6E4F7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38040" y="2525220"/>
                <a:ext cx="211860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9" name="Inkt 38">
                <a:extLst>
                  <a:ext uri="{FF2B5EF4-FFF2-40B4-BE49-F238E27FC236}">
                    <a16:creationId xmlns:a16="http://schemas.microsoft.com/office/drawing/2014/main" id="{6904A91E-0292-8342-65C8-6ABB155E7A0C}"/>
                  </a:ext>
                </a:extLst>
              </p14:cNvPr>
              <p14:cNvContentPartPr/>
              <p14:nvPr/>
            </p14:nvContentPartPr>
            <p14:xfrm>
              <a:off x="6146160" y="3882060"/>
              <a:ext cx="4680" cy="3240"/>
            </p14:xfrm>
          </p:contentPart>
        </mc:Choice>
        <mc:Fallback xmlns="">
          <p:pic>
            <p:nvPicPr>
              <p:cNvPr id="39" name="Inkt 38">
                <a:extLst>
                  <a:ext uri="{FF2B5EF4-FFF2-40B4-BE49-F238E27FC236}">
                    <a16:creationId xmlns:a16="http://schemas.microsoft.com/office/drawing/2014/main" id="{6904A91E-0292-8342-65C8-6ABB155E7A0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40040" y="3875940"/>
                <a:ext cx="1692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0" name="Inkt 39">
                <a:extLst>
                  <a:ext uri="{FF2B5EF4-FFF2-40B4-BE49-F238E27FC236}">
                    <a16:creationId xmlns:a16="http://schemas.microsoft.com/office/drawing/2014/main" id="{11E44034-503B-2EB0-FD97-68FBFB087916}"/>
                  </a:ext>
                </a:extLst>
              </p14:cNvPr>
              <p14:cNvContentPartPr/>
              <p14:nvPr/>
            </p14:nvContentPartPr>
            <p14:xfrm>
              <a:off x="6123840" y="3900060"/>
              <a:ext cx="377640" cy="360"/>
            </p14:xfrm>
          </p:contentPart>
        </mc:Choice>
        <mc:Fallback xmlns="">
          <p:pic>
            <p:nvPicPr>
              <p:cNvPr id="40" name="Inkt 39">
                <a:extLst>
                  <a:ext uri="{FF2B5EF4-FFF2-40B4-BE49-F238E27FC236}">
                    <a16:creationId xmlns:a16="http://schemas.microsoft.com/office/drawing/2014/main" id="{11E44034-503B-2EB0-FD97-68FBFB08791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117720" y="3893940"/>
                <a:ext cx="38988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1" name="Inkt 40">
                <a:extLst>
                  <a:ext uri="{FF2B5EF4-FFF2-40B4-BE49-F238E27FC236}">
                    <a16:creationId xmlns:a16="http://schemas.microsoft.com/office/drawing/2014/main" id="{BF06D835-E347-1268-95AE-ACB0AAA85BB2}"/>
                  </a:ext>
                </a:extLst>
              </p14:cNvPr>
              <p14:cNvContentPartPr/>
              <p14:nvPr/>
            </p14:nvContentPartPr>
            <p14:xfrm>
              <a:off x="6228240" y="4193820"/>
              <a:ext cx="552600" cy="7920"/>
            </p14:xfrm>
          </p:contentPart>
        </mc:Choice>
        <mc:Fallback xmlns="">
          <p:pic>
            <p:nvPicPr>
              <p:cNvPr id="41" name="Inkt 40">
                <a:extLst>
                  <a:ext uri="{FF2B5EF4-FFF2-40B4-BE49-F238E27FC236}">
                    <a16:creationId xmlns:a16="http://schemas.microsoft.com/office/drawing/2014/main" id="{BF06D835-E347-1268-95AE-ACB0AAA85BB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222120" y="4187700"/>
                <a:ext cx="56484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9" name="Inkt 48">
                <a:extLst>
                  <a:ext uri="{FF2B5EF4-FFF2-40B4-BE49-F238E27FC236}">
                    <a16:creationId xmlns:a16="http://schemas.microsoft.com/office/drawing/2014/main" id="{0AB589CC-9A54-9D70-FA96-69D5F3C37272}"/>
                  </a:ext>
                </a:extLst>
              </p14:cNvPr>
              <p14:cNvContentPartPr/>
              <p14:nvPr/>
            </p14:nvContentPartPr>
            <p14:xfrm>
              <a:off x="6154800" y="4541580"/>
              <a:ext cx="327960" cy="360"/>
            </p14:xfrm>
          </p:contentPart>
        </mc:Choice>
        <mc:Fallback xmlns="">
          <p:pic>
            <p:nvPicPr>
              <p:cNvPr id="49" name="Inkt 48">
                <a:extLst>
                  <a:ext uri="{FF2B5EF4-FFF2-40B4-BE49-F238E27FC236}">
                    <a16:creationId xmlns:a16="http://schemas.microsoft.com/office/drawing/2014/main" id="{0AB589CC-9A54-9D70-FA96-69D5F3C3727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148680" y="4535460"/>
                <a:ext cx="3402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3" name="Inkt 52">
                <a:extLst>
                  <a:ext uri="{FF2B5EF4-FFF2-40B4-BE49-F238E27FC236}">
                    <a16:creationId xmlns:a16="http://schemas.microsoft.com/office/drawing/2014/main" id="{5826DAE6-A47F-2EE2-871A-39B01D16E315}"/>
                  </a:ext>
                </a:extLst>
              </p14:cNvPr>
              <p14:cNvContentPartPr/>
              <p14:nvPr/>
            </p14:nvContentPartPr>
            <p14:xfrm>
              <a:off x="7660320" y="4530780"/>
              <a:ext cx="360" cy="360"/>
            </p14:xfrm>
          </p:contentPart>
        </mc:Choice>
        <mc:Fallback xmlns="">
          <p:pic>
            <p:nvPicPr>
              <p:cNvPr id="53" name="Inkt 52">
                <a:extLst>
                  <a:ext uri="{FF2B5EF4-FFF2-40B4-BE49-F238E27FC236}">
                    <a16:creationId xmlns:a16="http://schemas.microsoft.com/office/drawing/2014/main" id="{5826DAE6-A47F-2EE2-871A-39B01D16E31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54200" y="452466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4" name="Inkt 53">
                <a:extLst>
                  <a:ext uri="{FF2B5EF4-FFF2-40B4-BE49-F238E27FC236}">
                    <a16:creationId xmlns:a16="http://schemas.microsoft.com/office/drawing/2014/main" id="{DE9D81D7-D498-7BE2-9340-2CDA92CAFA41}"/>
                  </a:ext>
                </a:extLst>
              </p14:cNvPr>
              <p14:cNvContentPartPr/>
              <p14:nvPr/>
            </p14:nvContentPartPr>
            <p14:xfrm>
              <a:off x="7666080" y="4530780"/>
              <a:ext cx="703080" cy="360"/>
            </p14:xfrm>
          </p:contentPart>
        </mc:Choice>
        <mc:Fallback xmlns="">
          <p:pic>
            <p:nvPicPr>
              <p:cNvPr id="54" name="Inkt 53">
                <a:extLst>
                  <a:ext uri="{FF2B5EF4-FFF2-40B4-BE49-F238E27FC236}">
                    <a16:creationId xmlns:a16="http://schemas.microsoft.com/office/drawing/2014/main" id="{DE9D81D7-D498-7BE2-9340-2CDA92CAFA4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659960" y="4524660"/>
                <a:ext cx="71532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9020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BA0BD4-6160-16D4-7D93-04019EF8F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A8B7EB-3B98-85A3-168B-E0F2D4FE9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146B40-5342-7C41-10B7-3F74014EB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7FB2C27-83EC-FE6E-C030-562CBCFC9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34A0DC-4BF5-7F37-04E8-7800A2071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1900" noProof="0" dirty="0">
                <a:solidFill>
                  <a:srgbClr val="FFFFFF"/>
                </a:solidFill>
              </a:rPr>
              <a:t>BEELDVORMING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711F7B-13A1-E595-D374-211C335DD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43035"/>
            <a:ext cx="5422294" cy="4438781"/>
          </a:xfrm>
        </p:spPr>
        <p:txBody>
          <a:bodyPr anchor="ctr">
            <a:normAutofit fontScale="92500" lnSpcReduction="20000"/>
          </a:bodyPr>
          <a:lstStyle/>
          <a:p>
            <a:r>
              <a:rPr lang="nl-NL" sz="2200" noProof="0" dirty="0">
                <a:solidFill>
                  <a:srgbClr val="FF0000"/>
                </a:solidFill>
              </a:rPr>
              <a:t>RX </a:t>
            </a:r>
            <a:r>
              <a:rPr lang="nl-NL" sz="2200" noProof="0" dirty="0">
                <a:sym typeface="Wingdings" pitchFamily="2" charset="2"/>
              </a:rPr>
              <a:t> </a:t>
            </a:r>
          </a:p>
          <a:p>
            <a:pPr lvl="1"/>
            <a:r>
              <a:rPr lang="nl-NL" sz="2200" noProof="0" dirty="0">
                <a:solidFill>
                  <a:schemeClr val="tx1"/>
                </a:solidFill>
                <a:sym typeface="Wingdings" pitchFamily="2" charset="2"/>
              </a:rPr>
              <a:t>Specifieke indicaties :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Scoliose 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Indeukingsfracturen </a:t>
            </a:r>
            <a:r>
              <a:rPr lang="nl-NL" sz="2200" i="1" noProof="0" dirty="0">
                <a:solidFill>
                  <a:schemeClr val="accent4"/>
                </a:solidFill>
                <a:sym typeface="Wingdings" pitchFamily="2" charset="2"/>
              </a:rPr>
              <a:t>(eerste keuze)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Traumatische fractuur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Instabiliteit </a:t>
            </a:r>
            <a:r>
              <a:rPr lang="nl-NL" sz="2200" i="1" noProof="0" dirty="0">
                <a:solidFill>
                  <a:schemeClr val="accent4"/>
                </a:solidFill>
                <a:sym typeface="Wingdings" pitchFamily="2" charset="2"/>
              </a:rPr>
              <a:t>( </a:t>
            </a:r>
            <a:r>
              <a:rPr lang="nl-NL" sz="2200" i="1" noProof="0" dirty="0" err="1">
                <a:solidFill>
                  <a:schemeClr val="accent4"/>
                </a:solidFill>
                <a:sym typeface="Wingdings" pitchFamily="2" charset="2"/>
              </a:rPr>
              <a:t>bendingstesten</a:t>
            </a:r>
            <a:r>
              <a:rPr lang="nl-NL" sz="2200" i="1" noProof="0" dirty="0">
                <a:solidFill>
                  <a:schemeClr val="accent4"/>
                </a:solidFill>
                <a:sym typeface="Wingdings" pitchFamily="2" charset="2"/>
              </a:rPr>
              <a:t> )</a:t>
            </a:r>
          </a:p>
          <a:p>
            <a:pPr lvl="1"/>
            <a:r>
              <a:rPr lang="nl-NL" sz="2200" noProof="0" dirty="0">
                <a:solidFill>
                  <a:schemeClr val="tx1"/>
                </a:solidFill>
                <a:sym typeface="Wingdings" pitchFamily="2" charset="2"/>
              </a:rPr>
              <a:t>Nadelen : 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Straling 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Weinig weke delen </a:t>
            </a:r>
          </a:p>
          <a:p>
            <a:pPr lvl="1"/>
            <a:r>
              <a:rPr lang="nl-NL" sz="2200" noProof="0" dirty="0">
                <a:solidFill>
                  <a:schemeClr val="tx1"/>
                </a:solidFill>
                <a:sym typeface="Wingdings" pitchFamily="2" charset="2"/>
              </a:rPr>
              <a:t>Voordelen :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Onmiddellijk te verkrijgen </a:t>
            </a:r>
          </a:p>
          <a:p>
            <a:pPr lvl="2"/>
            <a:r>
              <a:rPr lang="nl-NL" sz="2200" noProof="0" dirty="0">
                <a:solidFill>
                  <a:schemeClr val="accent4"/>
                </a:solidFill>
                <a:sym typeface="Wingdings" pitchFamily="2" charset="2"/>
              </a:rPr>
              <a:t>Staande opnames </a:t>
            </a:r>
            <a:r>
              <a:rPr lang="nl-NL" sz="2200" noProof="0" dirty="0" err="1">
                <a:solidFill>
                  <a:schemeClr val="accent4"/>
                </a:solidFill>
                <a:sym typeface="Wingdings" pitchFamily="2" charset="2"/>
              </a:rPr>
              <a:t>mgl</a:t>
            </a:r>
            <a:endParaRPr lang="nl-NL" sz="2200" noProof="0" dirty="0">
              <a:solidFill>
                <a:schemeClr val="accent4"/>
              </a:solidFill>
              <a:sym typeface="Wingdings" pitchFamily="2" charset="2"/>
            </a:endParaRPr>
          </a:p>
          <a:p>
            <a:pPr marL="0" indent="0">
              <a:buNone/>
            </a:pPr>
            <a:endParaRPr lang="nl-NL" noProof="0" dirty="0">
              <a:sym typeface="Wingdings" pitchFamily="2" charset="2"/>
            </a:endParaRPr>
          </a:p>
          <a:p>
            <a:endParaRPr lang="nl-NL" noProof="0" dirty="0">
              <a:sym typeface="Wingdings" pitchFamily="2" charset="2"/>
            </a:endParaRPr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714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C0CF56-0B09-E65C-A26E-01549BFB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6AEB33-22FD-EE4C-1E49-638A4FFF2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B47CA8-B686-6C8B-44B3-86EB43EF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68809D-5C1B-C292-6533-4E6873C82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0CC78B-F4C3-4149-15B0-E1FA9ACDE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1900" noProof="0" dirty="0">
                <a:solidFill>
                  <a:srgbClr val="FFFFFF"/>
                </a:solidFill>
              </a:rPr>
              <a:t>BEELDVORMING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12B3C0-4C42-D227-CF45-A0239F028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586483"/>
            <a:ext cx="5422294" cy="4863743"/>
          </a:xfrm>
        </p:spPr>
        <p:txBody>
          <a:bodyPr anchor="ctr">
            <a:normAutofit/>
          </a:bodyPr>
          <a:lstStyle/>
          <a:p>
            <a:r>
              <a:rPr lang="nl-NL" sz="2000" noProof="0" dirty="0">
                <a:solidFill>
                  <a:srgbClr val="FF0000"/>
                </a:solidFill>
              </a:rPr>
              <a:t>CT</a:t>
            </a:r>
            <a:r>
              <a:rPr lang="nl-NL" sz="2000" noProof="0" dirty="0">
                <a:sym typeface="Wingdings" pitchFamily="2" charset="2"/>
              </a:rPr>
              <a:t> </a:t>
            </a:r>
          </a:p>
          <a:p>
            <a:pPr lvl="1"/>
            <a:r>
              <a:rPr lang="nl-NL" sz="2000" noProof="0" dirty="0">
                <a:solidFill>
                  <a:schemeClr val="tx1"/>
                </a:solidFill>
                <a:sym typeface="Wingdings" pitchFamily="2" charset="2"/>
              </a:rPr>
              <a:t>Alternatief voor MRI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Niet verdragen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Niet beschikbaar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Implantaten </a:t>
            </a:r>
          </a:p>
          <a:p>
            <a:pPr lvl="1"/>
            <a:r>
              <a:rPr lang="nl-NL" sz="2000" noProof="0" dirty="0">
                <a:solidFill>
                  <a:schemeClr val="tx1"/>
                </a:solidFill>
                <a:sym typeface="Wingdings" pitchFamily="2" charset="2"/>
              </a:rPr>
              <a:t>Specifieke indicaties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Trauma </a:t>
            </a:r>
            <a:r>
              <a:rPr lang="nl-NL" sz="2000" i="1" noProof="0" dirty="0">
                <a:solidFill>
                  <a:schemeClr val="accent4"/>
                </a:solidFill>
                <a:sym typeface="Wingdings" pitchFamily="2" charset="2"/>
              </a:rPr>
              <a:t>(beter dan RX)</a:t>
            </a:r>
          </a:p>
          <a:p>
            <a:endParaRPr lang="nl-NL" noProof="0" dirty="0">
              <a:sym typeface="Wingdings" pitchFamily="2" charset="2"/>
            </a:endParaRPr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8681114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DBF3A7-A118-28FC-8182-85B1BEEE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97A2A2-2B47-0F2E-97E1-197426498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AF3C82C-A17A-A9FF-E1CF-E69DC9C23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1D657EF-B064-6BC3-8B7E-F77C6E046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F32EA7-6FA6-68DD-8D5C-444DEA62E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sz="1900" noProof="0" dirty="0">
                <a:solidFill>
                  <a:srgbClr val="FFFFFF"/>
                </a:solidFill>
              </a:rPr>
              <a:t>BEELDVORMING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D71CF6-2833-5462-E33C-927DFA0D1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586483"/>
            <a:ext cx="5422294" cy="4863743"/>
          </a:xfrm>
        </p:spPr>
        <p:txBody>
          <a:bodyPr anchor="ctr">
            <a:normAutofit/>
          </a:bodyPr>
          <a:lstStyle/>
          <a:p>
            <a:r>
              <a:rPr lang="nl-NL" sz="2000" noProof="0" dirty="0">
                <a:solidFill>
                  <a:srgbClr val="FF0000"/>
                </a:solidFill>
              </a:rPr>
              <a:t>SPECT - CT</a:t>
            </a:r>
            <a:r>
              <a:rPr lang="nl-NL" sz="2000" noProof="0" dirty="0">
                <a:sym typeface="Wingdings" pitchFamily="2" charset="2"/>
              </a:rPr>
              <a:t> </a:t>
            </a:r>
          </a:p>
          <a:p>
            <a:pPr lvl="1"/>
            <a:r>
              <a:rPr lang="nl-NL" sz="2000" noProof="0" dirty="0">
                <a:solidFill>
                  <a:schemeClr val="tx1"/>
                </a:solidFill>
                <a:sym typeface="Wingdings" pitchFamily="2" charset="2"/>
              </a:rPr>
              <a:t>Alternatief voor MRI </a:t>
            </a:r>
          </a:p>
          <a:p>
            <a:pPr lvl="1"/>
            <a:r>
              <a:rPr lang="nl-NL" sz="2000" noProof="0" dirty="0">
                <a:solidFill>
                  <a:schemeClr val="tx1"/>
                </a:solidFill>
                <a:sym typeface="Wingdings" pitchFamily="2" charset="2"/>
              </a:rPr>
              <a:t>Meer functionele beeldvorming </a:t>
            </a:r>
          </a:p>
          <a:p>
            <a:pPr lvl="1"/>
            <a:r>
              <a:rPr lang="nl-NL" sz="2000" noProof="0" dirty="0">
                <a:solidFill>
                  <a:schemeClr val="tx1"/>
                </a:solidFill>
                <a:sym typeface="Wingdings" pitchFamily="2" charset="2"/>
              </a:rPr>
              <a:t>Specifieke indicaties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Onduidelijke bevindingen, multipele degeneratieve aandoeningen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Vermoeden recente indeukingsfractuur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Vermoeden stressfractuur pars </a:t>
            </a:r>
            <a:r>
              <a:rPr lang="nl-NL" sz="2000" noProof="0" dirty="0" err="1">
                <a:solidFill>
                  <a:schemeClr val="accent4"/>
                </a:solidFill>
                <a:sym typeface="Wingdings" pitchFamily="2" charset="2"/>
              </a:rPr>
              <a:t>interarticularis</a:t>
            </a:r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 bij adolescente sporter</a:t>
            </a:r>
          </a:p>
          <a:p>
            <a:pPr lvl="2"/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Facetpathologie </a:t>
            </a:r>
            <a:r>
              <a:rPr lang="nl-NL" sz="2000" dirty="0" err="1">
                <a:solidFill>
                  <a:schemeClr val="accent4"/>
                </a:solidFill>
                <a:sym typeface="Wingdings" pitchFamily="2" charset="2"/>
              </a:rPr>
              <a:t>ikv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</a:t>
            </a:r>
            <a:r>
              <a:rPr lang="nl-NL" sz="2000" dirty="0" err="1">
                <a:solidFill>
                  <a:schemeClr val="accent4"/>
                </a:solidFill>
                <a:sym typeface="Wingdings" pitchFamily="2" charset="2"/>
              </a:rPr>
              <a:t>interventionele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pijnbehandeling </a:t>
            </a:r>
            <a:r>
              <a:rPr lang="nl-NL" sz="2000" i="1" dirty="0">
                <a:solidFill>
                  <a:schemeClr val="accent4"/>
                </a:solidFill>
                <a:sym typeface="Wingdings" pitchFamily="2" charset="2"/>
              </a:rPr>
              <a:t>( </a:t>
            </a:r>
            <a:r>
              <a:rPr lang="nl-NL" sz="2000" i="1" dirty="0" err="1">
                <a:solidFill>
                  <a:schemeClr val="accent4"/>
                </a:solidFill>
                <a:sym typeface="Wingdings" pitchFamily="2" charset="2"/>
              </a:rPr>
              <a:t>cavé</a:t>
            </a:r>
            <a:r>
              <a:rPr lang="nl-NL" sz="2000" i="1" dirty="0">
                <a:solidFill>
                  <a:schemeClr val="accent4"/>
                </a:solidFill>
                <a:sym typeface="Wingdings" pitchFamily="2" charset="2"/>
              </a:rPr>
              <a:t> KO! )</a:t>
            </a:r>
          </a:p>
          <a:p>
            <a:pPr lvl="2"/>
            <a:endParaRPr lang="nl-NL" sz="2000" noProof="0" dirty="0">
              <a:solidFill>
                <a:schemeClr val="accent4"/>
              </a:solidFill>
              <a:sym typeface="Wingdings" pitchFamily="2" charset="2"/>
            </a:endParaRPr>
          </a:p>
          <a:p>
            <a:endParaRPr lang="nl-NL" noProof="0" dirty="0">
              <a:sym typeface="Wingdings" pitchFamily="2" charset="2"/>
            </a:endParaRPr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8722322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0D9521-6F9D-3EC8-2B85-E1FCA416F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Witte pijlen die op het asfalt zijn geverfd">
            <a:extLst>
              <a:ext uri="{FF2B5EF4-FFF2-40B4-BE49-F238E27FC236}">
                <a16:creationId xmlns:a16="http://schemas.microsoft.com/office/drawing/2014/main" id="{B01716BB-94D2-CE0C-74CD-E265E181195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b="150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A163A7-7C44-B732-23ED-665B246BC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noProof="0"/>
              <a:t>Behandeling</a:t>
            </a:r>
          </a:p>
        </p:txBody>
      </p:sp>
    </p:spTree>
    <p:extLst>
      <p:ext uri="{BB962C8B-B14F-4D97-AF65-F5344CB8AC3E}">
        <p14:creationId xmlns:p14="http://schemas.microsoft.com/office/powerpoint/2010/main" val="169059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6161C-788F-2412-B75B-99EAA7FF1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748143-1580-E0DE-E7FC-1B61BACCE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B81862D-DEA3-D686-42F2-45BEC3C19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BE5888-05E6-4089-4EBD-19250401A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E9C6A6-D3F8-5EAB-F32F-5AD030692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530A4B-9D9D-D56D-483F-C48C532D4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150" y="1217676"/>
            <a:ext cx="5320696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Selfmanagement </a:t>
            </a:r>
          </a:p>
          <a:p>
            <a:r>
              <a:rPr lang="nl-NL" sz="2000" noProof="0" dirty="0">
                <a:solidFill>
                  <a:schemeClr val="accent4"/>
                </a:solidFill>
              </a:rPr>
              <a:t>Geruststelling !</a:t>
            </a:r>
          </a:p>
          <a:p>
            <a:r>
              <a:rPr lang="nl-NL" sz="2000" noProof="0" dirty="0">
                <a:solidFill>
                  <a:schemeClr val="accent4"/>
                </a:solidFill>
              </a:rPr>
              <a:t>Uitleg goedaardigheid LRP</a:t>
            </a:r>
          </a:p>
          <a:p>
            <a:r>
              <a:rPr lang="nl-NL" sz="2000" noProof="0" dirty="0">
                <a:solidFill>
                  <a:schemeClr val="accent4"/>
                </a:solidFill>
              </a:rPr>
              <a:t>Uitleg gunstig spontaan verloop </a:t>
            </a:r>
          </a:p>
          <a:p>
            <a:r>
              <a:rPr lang="nl-NL" sz="2000" noProof="0" dirty="0">
                <a:solidFill>
                  <a:schemeClr val="accent4"/>
                </a:solidFill>
              </a:rPr>
              <a:t>Aanraden fysiek actief te blijven </a:t>
            </a:r>
          </a:p>
          <a:p>
            <a:r>
              <a:rPr lang="nl-NL" sz="2000" noProof="0" dirty="0">
                <a:solidFill>
                  <a:schemeClr val="accent4"/>
                </a:solidFill>
              </a:rPr>
              <a:t>Normale activiteiten zoveel mogelijk verderzetten</a:t>
            </a:r>
          </a:p>
          <a:p>
            <a:r>
              <a:rPr lang="nl-NL" sz="2000" noProof="0" dirty="0">
                <a:solidFill>
                  <a:schemeClr val="accent4"/>
                </a:solidFill>
              </a:rPr>
              <a:t>Oefeningen doen </a:t>
            </a:r>
          </a:p>
          <a:p>
            <a:pPr marL="0" indent="0">
              <a:buNone/>
            </a:pP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1927708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9AD4F-7AE9-4558-B158-7B3461E98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BD03FE-3A35-3FA1-9C9C-9AF46DEC4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8C31AFA-2813-56AB-6618-9D783FB1B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F758ED1-1427-4F4F-9906-02F302206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7EAF4A-AC20-FCDD-7F5E-642EF8CD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32403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09C55C-3452-5921-AF82-A462A3D9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0171" y="155010"/>
            <a:ext cx="5320696" cy="73483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noProof="0" dirty="0">
                <a:solidFill>
                  <a:srgbClr val="FF9300"/>
                </a:solidFill>
              </a:rPr>
              <a:t>TE  VERMIJDEN!!</a:t>
            </a:r>
            <a:endParaRPr lang="nl-NL" sz="2000" noProof="0" dirty="0">
              <a:solidFill>
                <a:srgbClr val="FF9300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5A40D58-D2CE-2C7F-2399-C5ED915EAD2B}"/>
              </a:ext>
            </a:extLst>
          </p:cNvPr>
          <p:cNvSpPr txBox="1"/>
          <p:nvPr/>
        </p:nvSpPr>
        <p:spPr>
          <a:xfrm>
            <a:off x="3103389" y="671691"/>
            <a:ext cx="9121827" cy="61863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nl-NL" b="1" i="0" u="none" strike="noStrike" baseline="0" dirty="0">
                <a:solidFill>
                  <a:srgbClr val="004497"/>
                </a:solidFill>
                <a:latin typeface="Arial" panose="020B0604020202020204" pitchFamily="34" charset="0"/>
              </a:rPr>
              <a:t>Boodschappen die een schadelijk effect kunnen hebben bij patiënten met lage rugpijn</a:t>
            </a:r>
          </a:p>
          <a:p>
            <a:pPr algn="l"/>
            <a:endParaRPr lang="nl-NL" b="1" i="0" u="none" strike="noStrike" baseline="0" dirty="0">
              <a:solidFill>
                <a:srgbClr val="004497"/>
              </a:solidFill>
              <a:latin typeface="Arial" panose="020B0604020202020204" pitchFamily="34" charset="0"/>
            </a:endParaRPr>
          </a:p>
          <a:p>
            <a:pPr algn="l"/>
            <a:r>
              <a:rPr lang="nl-NL" b="1" i="0" u="none" strike="noStrike" baseline="0" dirty="0">
                <a:solidFill>
                  <a:srgbClr val="D5031B"/>
                </a:solidFill>
                <a:latin typeface="Arial" panose="020B0604020202020204" pitchFamily="34" charset="0"/>
              </a:rPr>
              <a:t>Het versterken van het geloof dat er schade of structurele disfuncties zijn: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“U hebt een degeneratie / artrose / een protrusie of een discushernia”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Uw rug is beschadigd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U hebt de rug van een persoon van 70 jaar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Het is slijtage 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…”</a:t>
            </a:r>
          </a:p>
          <a:p>
            <a:pPr algn="l"/>
            <a:endParaRPr lang="nl-NL" b="1" i="0" u="none" strike="noStrike" baseline="0" dirty="0">
              <a:solidFill>
                <a:srgbClr val="D5031B"/>
              </a:solidFill>
              <a:latin typeface="Calibri-Bold"/>
            </a:endParaRPr>
          </a:p>
          <a:p>
            <a:pPr algn="l"/>
            <a:r>
              <a:rPr lang="nl-NL" b="1" i="0" u="none" strike="noStrike" baseline="0" dirty="0">
                <a:solidFill>
                  <a:srgbClr val="D5031B"/>
                </a:solidFill>
                <a:latin typeface="Calibri-Bold"/>
              </a:rPr>
              <a:t>Het in de hand werken van pijn na de acute fase: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U moet voortaan voorzichtig zijn/het kalm aan doen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Uw rug is verzwakt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U moet het vermijden om u te bukken/zaken 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op te tillen”</a:t>
            </a:r>
          </a:p>
          <a:p>
            <a:pPr algn="l"/>
            <a:endParaRPr lang="nl-NL" b="1" i="0" u="none" strike="noStrike" baseline="0" dirty="0">
              <a:solidFill>
                <a:srgbClr val="D5031B"/>
              </a:solidFill>
              <a:latin typeface="Calibri-Bold"/>
            </a:endParaRPr>
          </a:p>
          <a:p>
            <a:pPr algn="l"/>
            <a:r>
              <a:rPr lang="nl-NL" b="1" i="0" u="none" strike="noStrike" baseline="0" dirty="0">
                <a:solidFill>
                  <a:srgbClr val="D5031B"/>
                </a:solidFill>
                <a:latin typeface="Calibri-Bold"/>
              </a:rPr>
              <a:t>Het in de hand werken van een negatief toekomstbeeld: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Uw rug verslijt met de leeftijd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U zal tot aan het einde van uw leven met dat probleem kampen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Het zou me niet verwonderen dat u in een rolstoel terechtkomt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algn="l"/>
            <a:endParaRPr lang="nl-NL" b="1" i="0" u="none" strike="noStrike" baseline="0" dirty="0">
              <a:solidFill>
                <a:srgbClr val="D5031B"/>
              </a:solidFill>
              <a:latin typeface="Calibri-Bold"/>
            </a:endParaRPr>
          </a:p>
          <a:p>
            <a:pPr algn="l"/>
            <a:r>
              <a:rPr lang="nl-NL" b="1" i="0" u="none" strike="noStrike" baseline="0" dirty="0">
                <a:solidFill>
                  <a:srgbClr val="D5031B"/>
                </a:solidFill>
                <a:latin typeface="Calibri-Bold"/>
              </a:rPr>
              <a:t>Pijn = letsel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Stop als u pijn voelt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“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" panose="020B0604020202020204" pitchFamily="34" charset="0"/>
              </a:rPr>
              <a:t>Laat u leiden door de pijn</a:t>
            </a:r>
            <a:r>
              <a:rPr lang="nl-NL" b="0" i="0" u="none" strike="noStrike" baseline="0" dirty="0">
                <a:solidFill>
                  <a:schemeClr val="accent4"/>
                </a:solidFill>
                <a:latin typeface="ArialMT"/>
              </a:rPr>
              <a:t>”</a:t>
            </a:r>
            <a:endParaRPr lang="nl-NL" dirty="0">
              <a:solidFill>
                <a:schemeClr val="accent4"/>
              </a:solidFill>
            </a:endParaRPr>
          </a:p>
        </p:txBody>
      </p:sp>
      <p:pic>
        <p:nvPicPr>
          <p:cNvPr id="14" name="Graphic 13" descr="Uitroepteken met effen opvulling">
            <a:extLst>
              <a:ext uri="{FF2B5EF4-FFF2-40B4-BE49-F238E27FC236}">
                <a16:creationId xmlns:a16="http://schemas.microsoft.com/office/drawing/2014/main" id="{1CD67939-97E8-AAA3-6642-E5C07B9D2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229" y="2499318"/>
            <a:ext cx="1669028" cy="16690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BA8388B9-C0DB-7D55-7AAF-9315695C0A29}"/>
                  </a:ext>
                </a:extLst>
              </p14:cNvPr>
              <p14:cNvContentPartPr/>
              <p14:nvPr/>
            </p14:nvContentPartPr>
            <p14:xfrm>
              <a:off x="5040600" y="565020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BA8388B9-C0DB-7D55-7AAF-9315695C0A2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34480" y="5589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9208BCC1-7957-844C-CBA1-9F3430201399}"/>
                  </a:ext>
                </a:extLst>
              </p14:cNvPr>
              <p14:cNvContentPartPr/>
              <p14:nvPr/>
            </p14:nvContentPartPr>
            <p14:xfrm>
              <a:off x="4796880" y="533340"/>
              <a:ext cx="360" cy="36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9208BCC1-7957-844C-CBA1-9F34302013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90760" y="52722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A2B2836D-29F9-67F8-E124-433BC7D20BEB}"/>
                  </a:ext>
                </a:extLst>
              </p14:cNvPr>
              <p14:cNvContentPartPr/>
              <p14:nvPr/>
            </p14:nvContentPartPr>
            <p14:xfrm>
              <a:off x="4884360" y="525060"/>
              <a:ext cx="360" cy="360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A2B2836D-29F9-67F8-E124-433BC7D20B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8240" y="51894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38954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7F662A-B93C-1003-E92C-7D7A6A96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C546D-5BC0-1E94-6AF0-FC9FAD62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40BDC5-2BB7-AA65-E7CD-77AC4E697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548C179-BAB6-74FB-6B93-B5D5FE1CE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C5DE75-B6C2-5722-1524-09F464DD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981205-9994-862C-94C5-1199FCBF8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6886" y="980303"/>
            <a:ext cx="7035113" cy="4836297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MEDICATIE </a:t>
            </a:r>
          </a:p>
          <a:p>
            <a:pPr marL="0" indent="0">
              <a:buNone/>
            </a:pPr>
            <a:endParaRPr lang="nl-NL" sz="2000" noProof="0" dirty="0">
              <a:solidFill>
                <a:srgbClr val="FF0000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Voorkeur NSAID </a:t>
            </a:r>
            <a:r>
              <a:rPr lang="nl-NL" sz="2000" i="1" noProof="0" dirty="0">
                <a:solidFill>
                  <a:schemeClr val="accent4"/>
                </a:solidFill>
                <a:sym typeface="Wingdings" pitchFamily="2" charset="2"/>
              </a:rPr>
              <a:t>(</a:t>
            </a:r>
            <a:r>
              <a:rPr lang="nl-NL" sz="2000" noProof="0" dirty="0" err="1">
                <a:solidFill>
                  <a:schemeClr val="accent4"/>
                </a:solidFill>
              </a:rPr>
              <a:t>cavé</a:t>
            </a:r>
            <a:r>
              <a:rPr lang="nl-NL" sz="2000" noProof="0" dirty="0">
                <a:solidFill>
                  <a:schemeClr val="accent4"/>
                </a:solidFill>
              </a:rPr>
              <a:t> bijwerkingen GI , </a:t>
            </a:r>
            <a:r>
              <a:rPr lang="nl-NL" sz="2000" noProof="0" dirty="0" err="1">
                <a:solidFill>
                  <a:schemeClr val="accent4"/>
                </a:solidFill>
              </a:rPr>
              <a:t>cardiorenaal</a:t>
            </a:r>
            <a:r>
              <a:rPr lang="nl-NL" sz="2000" noProof="0" dirty="0">
                <a:solidFill>
                  <a:schemeClr val="accent4"/>
                </a:solidFill>
              </a:rPr>
              <a:t>…</a:t>
            </a:r>
            <a:r>
              <a:rPr lang="nl-NL" sz="2000" i="1" noProof="0" dirty="0">
                <a:solidFill>
                  <a:schemeClr val="accent4"/>
                </a:solidFill>
              </a:rPr>
              <a:t>)</a:t>
            </a:r>
          </a:p>
          <a:p>
            <a:endParaRPr lang="nl-NL" sz="2000" noProof="0" dirty="0">
              <a:solidFill>
                <a:schemeClr val="accent4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Opioïde analgetica </a:t>
            </a:r>
            <a:r>
              <a:rPr lang="nl-NL" sz="2000" i="1" noProof="0" dirty="0">
                <a:solidFill>
                  <a:schemeClr val="accent4"/>
                </a:solidFill>
              </a:rPr>
              <a:t>(bij CI NSAID , niet systematisch! </a:t>
            </a:r>
            <a:r>
              <a:rPr lang="nl-NL" sz="2000" i="1" noProof="0" dirty="0" err="1">
                <a:solidFill>
                  <a:schemeClr val="accent4"/>
                </a:solidFill>
              </a:rPr>
              <a:t>cavé</a:t>
            </a:r>
            <a:r>
              <a:rPr lang="nl-NL" sz="2000" i="1" noProof="0" dirty="0">
                <a:solidFill>
                  <a:schemeClr val="accent4"/>
                </a:solidFill>
              </a:rPr>
              <a:t> bijwerkingen verslaving, obstipatie =&gt; kort! )</a:t>
            </a:r>
          </a:p>
          <a:p>
            <a:endParaRPr lang="nl-NL" sz="2000" i="1" noProof="0" dirty="0">
              <a:solidFill>
                <a:schemeClr val="accent4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Paracetamol </a:t>
            </a:r>
            <a:r>
              <a:rPr lang="nl-NL" sz="2000" i="1" noProof="0" dirty="0">
                <a:solidFill>
                  <a:schemeClr val="accent4"/>
                </a:solidFill>
              </a:rPr>
              <a:t>(weinig bewijs, placebo =&gt; bij CI NSAID – opioïde analgetica)</a:t>
            </a:r>
          </a:p>
          <a:p>
            <a:endParaRPr lang="nl-NL" sz="2000" noProof="0" dirty="0">
              <a:solidFill>
                <a:schemeClr val="accent4"/>
              </a:solidFill>
            </a:endParaRPr>
          </a:p>
          <a:p>
            <a:r>
              <a:rPr lang="nl-NL" sz="2000" noProof="0" dirty="0" err="1">
                <a:solidFill>
                  <a:schemeClr val="tx1"/>
                </a:solidFill>
              </a:rPr>
              <a:t>Spierrelaxantia</a:t>
            </a:r>
            <a:r>
              <a:rPr lang="nl-NL" sz="2000" noProof="0" dirty="0">
                <a:solidFill>
                  <a:schemeClr val="accent4"/>
                </a:solidFill>
              </a:rPr>
              <a:t> : niet aanbevolen </a:t>
            </a:r>
            <a:r>
              <a:rPr lang="nl-NL" sz="2000" i="1" noProof="0" dirty="0">
                <a:solidFill>
                  <a:schemeClr val="accent4"/>
                </a:solidFill>
              </a:rPr>
              <a:t>(</a:t>
            </a:r>
            <a:r>
              <a:rPr lang="nl-NL" sz="2000" i="1" noProof="0" dirty="0" err="1">
                <a:solidFill>
                  <a:schemeClr val="accent4"/>
                </a:solidFill>
              </a:rPr>
              <a:t>uitz</a:t>
            </a:r>
            <a:r>
              <a:rPr lang="nl-NL" sz="2000" i="1" noProof="0" dirty="0">
                <a:solidFill>
                  <a:schemeClr val="accent4"/>
                </a:solidFill>
              </a:rPr>
              <a:t> </a:t>
            </a:r>
            <a:r>
              <a:rPr lang="nl-NL" sz="2000" i="1" noProof="0" dirty="0" err="1">
                <a:solidFill>
                  <a:schemeClr val="accent4"/>
                </a:solidFill>
              </a:rPr>
              <a:t>Tizanidine</a:t>
            </a:r>
            <a:r>
              <a:rPr lang="nl-NL" sz="2000" i="1" noProof="0" dirty="0">
                <a:solidFill>
                  <a:schemeClr val="accent4"/>
                </a:solidFill>
              </a:rPr>
              <a:t> bij </a:t>
            </a:r>
            <a:r>
              <a:rPr lang="nl-NL" sz="2000" i="1" noProof="0" dirty="0" err="1">
                <a:solidFill>
                  <a:schemeClr val="accent4"/>
                </a:solidFill>
              </a:rPr>
              <a:t>trapeziuscontractuur</a:t>
            </a:r>
            <a:r>
              <a:rPr lang="nl-NL" sz="2000" i="1" noProof="0" dirty="0">
                <a:solidFill>
                  <a:schemeClr val="accent4"/>
                </a:solidFill>
              </a:rPr>
              <a:t>,</a:t>
            </a:r>
            <a:r>
              <a:rPr lang="nl-BE" sz="2000" dirty="0"/>
              <a:t> </a:t>
            </a:r>
            <a:r>
              <a:rPr lang="nl-BE" sz="2000" i="1" dirty="0">
                <a:solidFill>
                  <a:schemeClr val="accent4"/>
                </a:solidFill>
              </a:rPr>
              <a:t>diazepam: sterk bewijs tegen, baclofen: wisselend bewijs)</a:t>
            </a:r>
          </a:p>
          <a:p>
            <a:pPr marL="0" indent="0">
              <a:buNone/>
            </a:pPr>
            <a:endParaRPr lang="nl-NL" sz="2000" i="1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100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9A8E8C-6922-C87E-5804-00FF82B6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EE6AAC-A107-75C4-9854-B01A69153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01D1F5-AF7E-C549-1BB1-A5DC5227B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452FA30-65A6-0E11-C054-ABC6E5130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2F3337-372B-E32F-DC19-F486A1EF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1600" noProof="0" dirty="0">
                <a:solidFill>
                  <a:srgbClr val="FFFFFF"/>
                </a:solidFill>
              </a:rPr>
              <a:t>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9B46C3-DB4A-4394-83A9-8B04DF577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881" y="1402080"/>
            <a:ext cx="6697362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MEDICATIE</a:t>
            </a:r>
            <a:r>
              <a:rPr lang="nl-NL" sz="2000" noProof="0" dirty="0">
                <a:solidFill>
                  <a:schemeClr val="tx1"/>
                </a:solidFill>
              </a:rPr>
              <a:t> </a:t>
            </a:r>
          </a:p>
          <a:p>
            <a:r>
              <a:rPr lang="nl-NL" sz="2000" noProof="0" dirty="0">
                <a:solidFill>
                  <a:schemeClr val="tx1"/>
                </a:solidFill>
              </a:rPr>
              <a:t>Antidepressiva</a:t>
            </a:r>
            <a:r>
              <a:rPr lang="nl-NL" sz="2000" noProof="0" dirty="0">
                <a:solidFill>
                  <a:schemeClr val="accent4"/>
                </a:solidFill>
              </a:rPr>
              <a:t> :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SNRI </a:t>
            </a:r>
            <a:r>
              <a:rPr lang="nl-NL" sz="2000" i="1" noProof="0" dirty="0">
                <a:solidFill>
                  <a:schemeClr val="accent4"/>
                </a:solidFill>
              </a:rPr>
              <a:t>(</a:t>
            </a:r>
            <a:r>
              <a:rPr lang="nl-NL" sz="2000" i="1" noProof="0" dirty="0" err="1">
                <a:solidFill>
                  <a:schemeClr val="accent4"/>
                </a:solidFill>
              </a:rPr>
              <a:t>duloxetine</a:t>
            </a:r>
            <a:r>
              <a:rPr lang="nl-NL" sz="2000" i="1" noProof="0" dirty="0">
                <a:solidFill>
                  <a:schemeClr val="accent4"/>
                </a:solidFill>
              </a:rPr>
              <a:t> )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TCA </a:t>
            </a:r>
            <a:r>
              <a:rPr lang="nl-NL" sz="2000" i="1" noProof="0" dirty="0">
                <a:solidFill>
                  <a:schemeClr val="accent4"/>
                </a:solidFill>
              </a:rPr>
              <a:t>(meer effect op subacute /chronische </a:t>
            </a:r>
            <a:r>
              <a:rPr lang="nl-NL" sz="2000" i="1" noProof="0" dirty="0" err="1">
                <a:solidFill>
                  <a:schemeClr val="accent4"/>
                </a:solidFill>
              </a:rPr>
              <a:t>radiculaire</a:t>
            </a:r>
            <a:r>
              <a:rPr lang="nl-NL" sz="2000" i="1" noProof="0" dirty="0">
                <a:solidFill>
                  <a:schemeClr val="accent4"/>
                </a:solidFill>
              </a:rPr>
              <a:t> pijn )  </a:t>
            </a:r>
          </a:p>
          <a:p>
            <a:pPr lvl="1"/>
            <a:endParaRPr lang="nl-NL" sz="2000" i="1" noProof="0" dirty="0">
              <a:solidFill>
                <a:schemeClr val="accent4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Anti epileptica </a:t>
            </a:r>
            <a:r>
              <a:rPr lang="nl-NL" sz="2000" noProof="0" dirty="0">
                <a:solidFill>
                  <a:schemeClr val="accent4"/>
                </a:solidFill>
              </a:rPr>
              <a:t>: niet aanbevolen </a:t>
            </a:r>
            <a:r>
              <a:rPr lang="nl-NL" sz="2000" i="1" noProof="0" dirty="0">
                <a:solidFill>
                  <a:schemeClr val="accent4"/>
                </a:solidFill>
              </a:rPr>
              <a:t>( bewezen : geen effect en bijwerkingen )</a:t>
            </a:r>
          </a:p>
        </p:txBody>
      </p:sp>
    </p:spTree>
    <p:extLst>
      <p:ext uri="{BB962C8B-B14F-4D97-AF65-F5344CB8AC3E}">
        <p14:creationId xmlns:p14="http://schemas.microsoft.com/office/powerpoint/2010/main" val="2766741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09E59-3535-58C2-AB53-943ED141F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E91FE1-E8C3-0BBE-D1A1-B28BE12AD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6E4EE2-99BE-92A6-F808-3721C4CC8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28A6251-6F3B-F46D-867C-0316AC99B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1133A7-74D2-767B-14DD-1B61F190A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E7F6D0-A3F1-A084-3FA4-817752415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4" y="1402080"/>
            <a:ext cx="6303743" cy="405384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NIET – INTERVENTIONEEL</a:t>
            </a:r>
          </a:p>
          <a:p>
            <a:pPr marL="0" indent="0">
              <a:buNone/>
            </a:pPr>
            <a:endParaRPr lang="nl-NL" sz="2000" noProof="0" dirty="0">
              <a:solidFill>
                <a:srgbClr val="FF0000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Manuele technieken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Manipulaties, mobilisaties, zachte weefseltechnieken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Weinig bewijs doch klinisch toch kortdurend pijnstillend effect en verbeteren functie </a:t>
            </a:r>
          </a:p>
          <a:p>
            <a:pPr lvl="1"/>
            <a:r>
              <a:rPr lang="nl-NL" sz="2000" dirty="0">
                <a:solidFill>
                  <a:schemeClr val="accent4"/>
                </a:solidFill>
              </a:rPr>
              <a:t>Enkel in combinatie met actief oefenprogramma !!</a:t>
            </a:r>
            <a:endParaRPr lang="nl-NL" sz="2000" noProof="0" dirty="0">
              <a:solidFill>
                <a:schemeClr val="accent4"/>
              </a:solidFill>
            </a:endParaRP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Rekening houden voorkeur, mogelijkheden patiënt </a:t>
            </a:r>
          </a:p>
          <a:p>
            <a:pPr marL="228600" lvl="1" indent="0">
              <a:buNone/>
            </a:pPr>
            <a:endParaRPr lang="nl-NL" sz="2000" noProof="0" dirty="0">
              <a:solidFill>
                <a:schemeClr val="accent4"/>
              </a:solidFill>
            </a:endParaRPr>
          </a:p>
          <a:p>
            <a:pPr marL="228600" lvl="1" indent="0">
              <a:buNone/>
            </a:pPr>
            <a:r>
              <a:rPr lang="nl-NL" sz="2000" dirty="0">
                <a:solidFill>
                  <a:schemeClr val="accent4"/>
                </a:solidFill>
              </a:rPr>
              <a:t>= multimodale aanpak </a:t>
            </a:r>
            <a:endParaRPr lang="nl-NL" sz="2000" noProof="0" dirty="0">
              <a:solidFill>
                <a:schemeClr val="accent4"/>
              </a:solidFill>
            </a:endParaRPr>
          </a:p>
          <a:p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069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5D5BA0-A37E-83B2-B0A2-2E4D6543C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CC754C-DBA5-47E4-B25C-163592F37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396" y="1697229"/>
            <a:ext cx="5320696" cy="37177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NIET – INTERVENTIONEEL</a:t>
            </a:r>
          </a:p>
          <a:p>
            <a:pPr marL="0" indent="0">
              <a:buNone/>
            </a:pPr>
            <a:endParaRPr lang="nl-NL" sz="2000" noProof="0" dirty="0">
              <a:solidFill>
                <a:srgbClr val="FF0000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Begeleid oefenprogramma 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Beter effect dan niet begeleid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Rekening houden voorkeur patiënt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Type oefeningen waarschijnlijk geen belang</a:t>
            </a:r>
          </a:p>
          <a:p>
            <a:pPr marL="0" indent="0">
              <a:buNone/>
            </a:pPr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812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79D056-DA02-FBB8-82D2-61BB8F1E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4D0A59-F6B8-AF32-943D-12E8185ED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2CC0CF-3624-6088-8E23-4DB23E206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8E2BC54-E044-2078-66A3-972C5A01F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68A802-47F1-4AAF-E18E-46B14DA60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301EFA-F998-7EEF-DBFB-4A2F3924F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723900"/>
            <a:ext cx="5320696" cy="5664199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NIET – INTERVENTIONEEL</a:t>
            </a:r>
          </a:p>
          <a:p>
            <a:pPr marL="0" indent="0">
              <a:buNone/>
            </a:pPr>
            <a:endParaRPr lang="nl-NL" sz="2000" noProof="0" dirty="0">
              <a:solidFill>
                <a:srgbClr val="FF0000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Multidisciplinaire </a:t>
            </a:r>
            <a:r>
              <a:rPr lang="nl-NL" sz="2000" noProof="0" dirty="0" err="1">
                <a:solidFill>
                  <a:schemeClr val="tx1"/>
                </a:solidFill>
              </a:rPr>
              <a:t>biopsychosociale</a:t>
            </a:r>
            <a:r>
              <a:rPr lang="nl-NL" sz="2000" noProof="0" dirty="0">
                <a:solidFill>
                  <a:schemeClr val="tx1"/>
                </a:solidFill>
              </a:rPr>
              <a:t> revalidatie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Oefentherapie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Educatie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Ergonomie </a:t>
            </a:r>
          </a:p>
          <a:p>
            <a:pPr lvl="1"/>
            <a:r>
              <a:rPr lang="nl-NL" sz="2000" noProof="0" dirty="0" err="1">
                <a:solidFill>
                  <a:schemeClr val="accent4"/>
                </a:solidFill>
              </a:rPr>
              <a:t>Psycho-sociale</a:t>
            </a:r>
            <a:r>
              <a:rPr lang="nl-NL" sz="2000" noProof="0" dirty="0">
                <a:solidFill>
                  <a:schemeClr val="accent4"/>
                </a:solidFill>
              </a:rPr>
              <a:t> begeleiding </a:t>
            </a:r>
          </a:p>
          <a:p>
            <a:pPr lvl="1"/>
            <a:endParaRPr lang="nl-NL" sz="2000" noProof="0" dirty="0">
              <a:solidFill>
                <a:schemeClr val="accent4"/>
              </a:solidFill>
            </a:endParaRPr>
          </a:p>
          <a:p>
            <a:pPr lvl="1">
              <a:buFont typeface="Wingdings" pitchFamily="2" charset="2"/>
              <a:buChar char="à"/>
            </a:pPr>
            <a:r>
              <a:rPr lang="nl-NL" sz="2000" noProof="0" dirty="0">
                <a:solidFill>
                  <a:schemeClr val="tx1"/>
                </a:solidFill>
              </a:rPr>
              <a:t> Meeste </a:t>
            </a:r>
            <a:r>
              <a:rPr lang="nl-NL" sz="2000" noProof="0" dirty="0" err="1">
                <a:solidFill>
                  <a:schemeClr val="tx1"/>
                </a:solidFill>
              </a:rPr>
              <a:t>evidence</a:t>
            </a:r>
            <a:r>
              <a:rPr lang="nl-NL" sz="2000" noProof="0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itchFamily="2" charset="2"/>
              <a:buChar char="à"/>
            </a:pPr>
            <a:endParaRPr lang="nl-NL" sz="2000" noProof="0" dirty="0">
              <a:solidFill>
                <a:schemeClr val="tx1"/>
              </a:solidFill>
            </a:endParaRPr>
          </a:p>
          <a:p>
            <a:pPr lvl="2"/>
            <a:r>
              <a:rPr lang="nl-BE" altLang="nl-BE" sz="1800" dirty="0">
                <a:solidFill>
                  <a:schemeClr val="accent4"/>
                </a:solidFill>
              </a:rPr>
              <a:t>Intensiteit van oefenprogramma speelt grote rol</a:t>
            </a:r>
          </a:p>
          <a:p>
            <a:pPr lvl="2"/>
            <a:r>
              <a:rPr lang="nl-BE" altLang="nl-BE" sz="1800" dirty="0">
                <a:solidFill>
                  <a:schemeClr val="accent4"/>
                </a:solidFill>
              </a:rPr>
              <a:t>Krachttraining en rompstabilisatie oefeningen belangrijk</a:t>
            </a:r>
          </a:p>
          <a:p>
            <a:pPr marL="457200" lvl="2" indent="0">
              <a:buNone/>
            </a:pPr>
            <a:endParaRPr lang="nl-BE" altLang="nl-BE" sz="1800" dirty="0">
              <a:solidFill>
                <a:schemeClr val="accent4"/>
              </a:solidFill>
            </a:endParaRPr>
          </a:p>
          <a:p>
            <a:pPr marL="457200" lvl="2" indent="0">
              <a:buNone/>
            </a:pPr>
            <a:r>
              <a:rPr lang="nl-BE" altLang="nl-BE" sz="1800" dirty="0">
                <a:solidFill>
                  <a:schemeClr val="accent4"/>
                </a:solidFill>
                <a:sym typeface="Wingdings" panose="05000000000000000000" pitchFamily="2" charset="2"/>
              </a:rPr>
              <a:t> </a:t>
            </a:r>
            <a:r>
              <a:rPr lang="nl-BE" altLang="nl-BE" sz="1800" dirty="0">
                <a:solidFill>
                  <a:schemeClr val="tx1"/>
                </a:solidFill>
              </a:rPr>
              <a:t>Effectiever in pijnbestrijding en verbeteren  functionaliteit dan multimodale aanpak </a:t>
            </a:r>
          </a:p>
          <a:p>
            <a:pPr lvl="1">
              <a:buFont typeface="Wingdings" pitchFamily="2" charset="2"/>
              <a:buChar char="à"/>
            </a:pPr>
            <a:endParaRPr lang="nl-NL" sz="2000" noProof="0" dirty="0">
              <a:solidFill>
                <a:schemeClr val="tx1"/>
              </a:solidFill>
            </a:endParaRPr>
          </a:p>
          <a:p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702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A1C838-BF7C-334A-F3D4-881DBE2C6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B306BB-E44D-BC05-B1F3-31E1643C6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9A5DBC7-2C68-7308-3D74-091617761B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6B38F1-CE57-1257-B493-57477DD1A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349700-274B-B49E-F4CD-CE43B442B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99791D-255E-56D9-4E90-3761D82F3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4" y="825500"/>
            <a:ext cx="6236512" cy="5816600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nl-NL" altLang="nl-BE" sz="7200" dirty="0">
                <a:solidFill>
                  <a:srgbClr val="CC3300"/>
                </a:solidFill>
              </a:rPr>
              <a:t>D</a:t>
            </a:r>
            <a:r>
              <a:rPr lang="nl-NL" altLang="nl-BE" sz="2000" dirty="0">
                <a:solidFill>
                  <a:schemeClr val="tx1"/>
                </a:solidFill>
              </a:rPr>
              <a:t>avid</a:t>
            </a:r>
            <a:r>
              <a:rPr lang="nl-NL" altLang="nl-BE" dirty="0">
                <a:solidFill>
                  <a:schemeClr val="tx1"/>
                </a:solidFill>
              </a:rPr>
              <a:t> </a:t>
            </a:r>
            <a:r>
              <a:rPr lang="nl-NL" altLang="nl-BE" sz="7200" dirty="0">
                <a:solidFill>
                  <a:srgbClr val="CC3300"/>
                </a:solidFill>
              </a:rPr>
              <a:t>B</a:t>
            </a:r>
            <a:r>
              <a:rPr lang="nl-NL" altLang="nl-BE" sz="2000" dirty="0">
                <a:solidFill>
                  <a:schemeClr val="tx1"/>
                </a:solidFill>
              </a:rPr>
              <a:t>ack</a:t>
            </a:r>
            <a:r>
              <a:rPr lang="nl-NL" altLang="nl-BE" dirty="0">
                <a:solidFill>
                  <a:srgbClr val="FFFF66"/>
                </a:solidFill>
              </a:rPr>
              <a:t> </a:t>
            </a:r>
            <a:r>
              <a:rPr lang="nl-NL" altLang="nl-BE" sz="7200" dirty="0">
                <a:solidFill>
                  <a:srgbClr val="CC3300"/>
                </a:solidFill>
              </a:rPr>
              <a:t>C</a:t>
            </a:r>
            <a:r>
              <a:rPr lang="nl-NL" altLang="nl-BE" sz="2000" dirty="0">
                <a:solidFill>
                  <a:schemeClr val="tx1"/>
                </a:solidFill>
              </a:rPr>
              <a:t>oncept </a:t>
            </a:r>
          </a:p>
          <a:p>
            <a:pPr marL="0" indent="0">
              <a:buNone/>
            </a:pPr>
            <a:r>
              <a:rPr lang="nl-NL" altLang="nl-BE" sz="2000" dirty="0">
                <a:solidFill>
                  <a:schemeClr val="tx1"/>
                </a:solidFill>
              </a:rPr>
              <a:t>= </a:t>
            </a:r>
            <a:r>
              <a:rPr lang="nl-BE" altLang="nl-BE" sz="2200" dirty="0">
                <a:solidFill>
                  <a:schemeClr val="tx1"/>
                </a:solidFill>
              </a:rPr>
              <a:t>Multidisciplinaire revalidatie</a:t>
            </a:r>
          </a:p>
          <a:p>
            <a:pPr lvl="1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Oefentherapie : 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rompstabilisatie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 err="1">
                <a:solidFill>
                  <a:schemeClr val="accent4"/>
                </a:solidFill>
              </a:rPr>
              <a:t>stretchingsoefeningen</a:t>
            </a:r>
            <a:r>
              <a:rPr lang="nl-NL" altLang="nl-BE" sz="2200" dirty="0">
                <a:solidFill>
                  <a:schemeClr val="accent4"/>
                </a:solidFill>
              </a:rPr>
              <a:t> 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mobiliserende oefeningen 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intensieve dynamische krachttraining 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algemene conditietraining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relaxatie </a:t>
            </a:r>
          </a:p>
          <a:p>
            <a:pPr lvl="1">
              <a:tabLst>
                <a:tab pos="3241675" algn="l"/>
              </a:tabLst>
            </a:pPr>
            <a:endParaRPr lang="nl-NL" altLang="nl-BE" sz="2200" dirty="0">
              <a:solidFill>
                <a:schemeClr val="accent4"/>
              </a:solidFill>
            </a:endParaRPr>
          </a:p>
          <a:p>
            <a:pPr lvl="1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‘</a:t>
            </a:r>
            <a:r>
              <a:rPr lang="nl-NL" altLang="nl-BE" sz="2200" dirty="0" err="1">
                <a:solidFill>
                  <a:schemeClr val="accent4"/>
                </a:solidFill>
              </a:rPr>
              <a:t>Rugschool</a:t>
            </a:r>
            <a:r>
              <a:rPr lang="nl-NL" altLang="nl-BE" sz="2200" dirty="0">
                <a:solidFill>
                  <a:schemeClr val="accent4"/>
                </a:solidFill>
              </a:rPr>
              <a:t>’ :  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educatie  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ergonomische principes </a:t>
            </a:r>
          </a:p>
          <a:p>
            <a:pPr lvl="1">
              <a:tabLst>
                <a:tab pos="3241675" algn="l"/>
              </a:tabLst>
            </a:pPr>
            <a:endParaRPr lang="nl-NL" altLang="nl-BE" sz="2200" dirty="0">
              <a:solidFill>
                <a:schemeClr val="accent4"/>
              </a:solidFill>
            </a:endParaRPr>
          </a:p>
          <a:p>
            <a:pPr lvl="1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Psychologische begeleiding :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stressmanagement </a:t>
            </a:r>
          </a:p>
          <a:p>
            <a:pPr lvl="2">
              <a:tabLst>
                <a:tab pos="3241675" algn="l"/>
              </a:tabLst>
            </a:pPr>
            <a:r>
              <a:rPr lang="nl-NL" altLang="nl-BE" sz="2200" dirty="0">
                <a:solidFill>
                  <a:schemeClr val="accent4"/>
                </a:solidFill>
              </a:rPr>
              <a:t>gedragstherapie </a:t>
            </a:r>
          </a:p>
          <a:p>
            <a:pPr lvl="1">
              <a:tabLst>
                <a:tab pos="3241675" algn="l"/>
              </a:tabLst>
            </a:pPr>
            <a:endParaRPr lang="nl-NL" altLang="nl-BE" sz="2200" dirty="0">
              <a:solidFill>
                <a:schemeClr val="accent4"/>
              </a:solidFill>
            </a:endParaRPr>
          </a:p>
          <a:p>
            <a:pPr marL="228600" lvl="1" indent="0">
              <a:buNone/>
              <a:tabLst>
                <a:tab pos="3241675" algn="l"/>
              </a:tabLst>
            </a:pPr>
            <a:endParaRPr lang="nl-NL" altLang="nl-BE" sz="2200" dirty="0">
              <a:solidFill>
                <a:schemeClr val="accent4"/>
              </a:solidFill>
            </a:endParaRPr>
          </a:p>
          <a:p>
            <a:pPr marL="228600" lvl="1" indent="0">
              <a:buNone/>
              <a:tabLst>
                <a:tab pos="3241675" algn="l"/>
              </a:tabLst>
            </a:pPr>
            <a:r>
              <a:rPr lang="nl-NL" altLang="nl-BE" sz="2000" dirty="0">
                <a:solidFill>
                  <a:schemeClr val="accent4"/>
                </a:solidFill>
              </a:rPr>
              <a:t>Sinds 2001 </a:t>
            </a:r>
            <a:r>
              <a:rPr lang="nl-NL" altLang="nl-BE" i="1" dirty="0">
                <a:solidFill>
                  <a:schemeClr val="accent4"/>
                </a:solidFill>
              </a:rPr>
              <a:t>( RIZIV 2004, </a:t>
            </a:r>
            <a:r>
              <a:rPr lang="nl-NL" altLang="nl-BE" i="1" dirty="0" err="1">
                <a:solidFill>
                  <a:schemeClr val="accent4"/>
                </a:solidFill>
              </a:rPr>
              <a:t>Fedris</a:t>
            </a:r>
            <a:r>
              <a:rPr lang="nl-NL" altLang="nl-BE" i="1" dirty="0">
                <a:solidFill>
                  <a:schemeClr val="accent4"/>
                </a:solidFill>
              </a:rPr>
              <a:t> 2007 )</a:t>
            </a: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354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6D9631-C8F1-5C27-8315-9319387A2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84EC5E2-D083-B2F9-031C-0078AF993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822A79-B2FF-A42F-110E-A60BBBE7F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66D4887-443A-B2F8-71A4-0B55AD17C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7CBFAB-2A94-A097-AA98-883D17388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1BC2D4-95A3-5B26-7666-C25FF2B49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3" y="1079500"/>
            <a:ext cx="6600305" cy="52197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000" dirty="0">
                <a:solidFill>
                  <a:srgbClr val="FF0000"/>
                </a:solidFill>
              </a:rPr>
              <a:t>INDICATIES</a:t>
            </a:r>
          </a:p>
          <a:p>
            <a:pPr>
              <a:buFont typeface="Wingdings" pitchFamily="2" charset="2"/>
              <a:buNone/>
            </a:pPr>
            <a:r>
              <a:rPr lang="nl-NL" altLang="nl-BE" sz="2400" dirty="0">
                <a:solidFill>
                  <a:schemeClr val="tx1"/>
                </a:solidFill>
              </a:rPr>
              <a:t>Axiale klachten :</a:t>
            </a:r>
          </a:p>
          <a:p>
            <a:r>
              <a:rPr lang="nl-NL" altLang="nl-BE" sz="2000" dirty="0">
                <a:solidFill>
                  <a:schemeClr val="accent6"/>
                </a:solidFill>
              </a:rPr>
              <a:t>l</a:t>
            </a:r>
            <a:r>
              <a:rPr lang="nl-BE" altLang="nl-BE" sz="2000" dirty="0">
                <a:solidFill>
                  <a:schemeClr val="accent6"/>
                </a:solidFill>
              </a:rPr>
              <a:t>umbalgie, lumboischialgie, cervicalgie, cervicobrachialgie</a:t>
            </a:r>
          </a:p>
          <a:p>
            <a:endParaRPr lang="nl-NL" altLang="nl-BE" sz="2000" dirty="0">
              <a:solidFill>
                <a:schemeClr val="accent6"/>
              </a:solidFill>
            </a:endParaRPr>
          </a:p>
          <a:p>
            <a:r>
              <a:rPr lang="nl-BE" altLang="nl-BE" sz="2000" dirty="0">
                <a:solidFill>
                  <a:schemeClr val="accent4"/>
                </a:solidFill>
              </a:rPr>
              <a:t>subacuut , chronisch , recidiverend</a:t>
            </a:r>
          </a:p>
          <a:p>
            <a:endParaRPr lang="nl-BE" altLang="nl-BE" sz="2000" dirty="0">
              <a:solidFill>
                <a:schemeClr val="accent4"/>
              </a:solidFill>
            </a:endParaRPr>
          </a:p>
          <a:p>
            <a:pPr>
              <a:lnSpc>
                <a:spcPct val="80000"/>
              </a:lnSpc>
            </a:pPr>
            <a:r>
              <a:rPr lang="nl-NL" altLang="nl-BE" sz="2000" i="1" dirty="0">
                <a:solidFill>
                  <a:schemeClr val="accent4"/>
                </a:solidFill>
              </a:rPr>
              <a:t>functioneel lijden </a:t>
            </a:r>
            <a:r>
              <a:rPr lang="nl-NL" altLang="nl-BE" i="1" dirty="0">
                <a:solidFill>
                  <a:schemeClr val="accent4"/>
                </a:solidFill>
              </a:rPr>
              <a:t>(hypo-/hypermobiliteit)</a:t>
            </a:r>
            <a:r>
              <a:rPr lang="nl-NL" altLang="nl-BE" sz="2000" i="1" dirty="0">
                <a:solidFill>
                  <a:schemeClr val="accent4"/>
                </a:solidFill>
              </a:rPr>
              <a:t>, discuspathologie </a:t>
            </a:r>
            <a:r>
              <a:rPr lang="nl-NL" altLang="nl-BE" i="1" dirty="0">
                <a:solidFill>
                  <a:schemeClr val="accent4"/>
                </a:solidFill>
              </a:rPr>
              <a:t>(degeneratief, </a:t>
            </a:r>
            <a:r>
              <a:rPr lang="nl-NL" altLang="nl-BE" i="1" dirty="0" err="1">
                <a:solidFill>
                  <a:schemeClr val="accent4"/>
                </a:solidFill>
              </a:rPr>
              <a:t>bulging,protrusie</a:t>
            </a:r>
            <a:r>
              <a:rPr lang="nl-NL" altLang="nl-BE" i="1" dirty="0">
                <a:solidFill>
                  <a:schemeClr val="accent4"/>
                </a:solidFill>
              </a:rPr>
              <a:t>,...)</a:t>
            </a:r>
            <a:r>
              <a:rPr lang="nl-NL" altLang="nl-BE" sz="2000" i="1" dirty="0">
                <a:solidFill>
                  <a:schemeClr val="accent4"/>
                </a:solidFill>
              </a:rPr>
              <a:t>, facetpathologie (</a:t>
            </a:r>
            <a:r>
              <a:rPr lang="nl-NL" altLang="nl-BE" i="1" dirty="0">
                <a:solidFill>
                  <a:schemeClr val="accent4"/>
                </a:solidFill>
              </a:rPr>
              <a:t>degeneratief , disfuncties), </a:t>
            </a:r>
            <a:r>
              <a:rPr lang="nl-NL" altLang="nl-BE" sz="2000" i="1" dirty="0">
                <a:solidFill>
                  <a:schemeClr val="accent4"/>
                </a:solidFill>
              </a:rPr>
              <a:t>SIG-lijden, </a:t>
            </a:r>
            <a:r>
              <a:rPr lang="nl-NL" altLang="nl-BE" sz="2000" i="1" dirty="0" err="1">
                <a:solidFill>
                  <a:schemeClr val="accent4"/>
                </a:solidFill>
              </a:rPr>
              <a:t>spondylolyse</a:t>
            </a:r>
            <a:r>
              <a:rPr lang="nl-NL" altLang="nl-BE" sz="2000" i="1" dirty="0">
                <a:solidFill>
                  <a:schemeClr val="accent4"/>
                </a:solidFill>
              </a:rPr>
              <a:t>/listhese, scoliose-hyperlordose, posttraumatisch/postoperatief </a:t>
            </a:r>
            <a:r>
              <a:rPr lang="nl-NL" altLang="nl-BE" i="1" dirty="0">
                <a:solidFill>
                  <a:schemeClr val="accent4"/>
                </a:solidFill>
              </a:rPr>
              <a:t>(in de subacute fase), </a:t>
            </a:r>
            <a:r>
              <a:rPr lang="nl-NL" altLang="nl-BE" sz="2000" i="1" dirty="0">
                <a:solidFill>
                  <a:schemeClr val="accent4"/>
                </a:solidFill>
              </a:rPr>
              <a:t>whiplash …</a:t>
            </a:r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9738789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40600-F360-4276-FAAA-11B0B9E4A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BCC351-5766-6F52-C42D-DCAEFB120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21FAD7-8F54-E533-E9E7-1B478A61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522F45-D469-B12F-4447-DFED2B14D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08D13C-A981-BF58-8524-9EB51CF61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8CBB93-6898-C5F0-4C1E-A0FABAB1A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4" y="1402080"/>
            <a:ext cx="6236512" cy="44579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000" dirty="0">
                <a:solidFill>
                  <a:srgbClr val="FF0000"/>
                </a:solidFill>
              </a:rPr>
              <a:t>DISBALANS BELASTING-BELASTBAARHEID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Mobiliteitsbeperking 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Kracht buik- en rugspieren gedaald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Uithouding spieren beperkt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Slechte </a:t>
            </a:r>
            <a:r>
              <a:rPr lang="nl-NL" altLang="nl-BE" sz="2000" dirty="0" err="1">
                <a:solidFill>
                  <a:schemeClr val="accent4"/>
                </a:solidFill>
              </a:rPr>
              <a:t>core</a:t>
            </a:r>
            <a:r>
              <a:rPr lang="nl-NL" altLang="nl-BE" sz="2000" dirty="0">
                <a:solidFill>
                  <a:schemeClr val="accent4"/>
                </a:solidFill>
              </a:rPr>
              <a:t> </a:t>
            </a:r>
            <a:r>
              <a:rPr lang="nl-NL" altLang="nl-BE" sz="2000" dirty="0" err="1">
                <a:solidFill>
                  <a:schemeClr val="accent4"/>
                </a:solidFill>
              </a:rPr>
              <a:t>stability</a:t>
            </a:r>
            <a:endParaRPr lang="nl-NL" altLang="nl-BE" sz="2000" dirty="0">
              <a:solidFill>
                <a:schemeClr val="accent4"/>
              </a:solidFill>
            </a:endParaRPr>
          </a:p>
          <a:p>
            <a:r>
              <a:rPr lang="nl-NL" altLang="nl-BE" sz="2000" dirty="0">
                <a:solidFill>
                  <a:schemeClr val="accent4"/>
                </a:solidFill>
              </a:rPr>
              <a:t>Algemene </a:t>
            </a:r>
            <a:r>
              <a:rPr lang="nl-NL" altLang="nl-BE" sz="2000" dirty="0" err="1">
                <a:solidFill>
                  <a:schemeClr val="accent4"/>
                </a:solidFill>
              </a:rPr>
              <a:t>deconditionering</a:t>
            </a:r>
            <a:endParaRPr lang="nl-NL" altLang="nl-BE" sz="2000" dirty="0">
              <a:solidFill>
                <a:schemeClr val="accent4"/>
              </a:solidFill>
            </a:endParaRPr>
          </a:p>
          <a:p>
            <a:r>
              <a:rPr lang="nl-NL" altLang="nl-BE" sz="2000" dirty="0">
                <a:solidFill>
                  <a:schemeClr val="accent4"/>
                </a:solidFill>
              </a:rPr>
              <a:t>Verminderde proprioceptie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Bewegingsangst</a:t>
            </a:r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911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88581D-7FA8-D31F-B55A-025DB6408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B3B250-0FE4-9AF7-87E7-10A4B3B45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B9E9EAB-970E-68B3-AC84-A77428113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6868711-6CEB-27E1-7551-BF271F3F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A91DB0-94AA-2AF2-6FD0-692A3A6F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A81925-2881-6F64-83E7-4E6726A7D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7043" y="210385"/>
            <a:ext cx="5996802" cy="643723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400" dirty="0">
                <a:solidFill>
                  <a:srgbClr val="FF0000"/>
                </a:solidFill>
              </a:rPr>
              <a:t>METINGEN </a:t>
            </a:r>
          </a:p>
          <a:p>
            <a:pPr marL="0" indent="0">
              <a:buNone/>
            </a:pPr>
            <a:r>
              <a:rPr lang="nl-NL" altLang="nl-BE" sz="2400" dirty="0">
                <a:solidFill>
                  <a:schemeClr val="accent6"/>
                </a:solidFill>
              </a:rPr>
              <a:t>DBC toestellen = meetinstrument </a:t>
            </a:r>
          </a:p>
          <a:p>
            <a:pPr lvl="1"/>
            <a:r>
              <a:rPr lang="nl-NL" altLang="nl-BE" sz="2200" dirty="0">
                <a:solidFill>
                  <a:schemeClr val="accent4"/>
                </a:solidFill>
              </a:rPr>
              <a:t>mobiliteit</a:t>
            </a:r>
          </a:p>
          <a:p>
            <a:pPr lvl="1"/>
            <a:r>
              <a:rPr lang="nl-NL" altLang="nl-BE" sz="2200" dirty="0">
                <a:solidFill>
                  <a:schemeClr val="accent4"/>
                </a:solidFill>
              </a:rPr>
              <a:t>kracht</a:t>
            </a:r>
          </a:p>
          <a:p>
            <a:pPr lvl="1">
              <a:buFont typeface="Wingdings" pitchFamily="2" charset="2"/>
              <a:buChar char="à"/>
            </a:pPr>
            <a:r>
              <a:rPr lang="nl-NL" altLang="nl-BE" sz="2200" dirty="0">
                <a:solidFill>
                  <a:schemeClr val="accent4"/>
                </a:solidFill>
                <a:sym typeface="Wingdings" pitchFamily="2" charset="2"/>
              </a:rPr>
              <a:t>bij aanvang  , na 6 </a:t>
            </a:r>
            <a:r>
              <a:rPr lang="nl-NL" altLang="nl-BE" sz="2200" dirty="0" err="1">
                <a:solidFill>
                  <a:schemeClr val="accent4"/>
                </a:solidFill>
                <a:sym typeface="Wingdings" pitchFamily="2" charset="2"/>
              </a:rPr>
              <a:t>wkn</a:t>
            </a:r>
            <a:r>
              <a:rPr lang="nl-NL" altLang="nl-BE" sz="2200" dirty="0">
                <a:solidFill>
                  <a:schemeClr val="accent4"/>
                </a:solidFill>
                <a:sym typeface="Wingdings" pitchFamily="2" charset="2"/>
              </a:rPr>
              <a:t> en eindevaluatie </a:t>
            </a:r>
          </a:p>
          <a:p>
            <a:pPr lvl="1">
              <a:buFont typeface="Wingdings" pitchFamily="2" charset="2"/>
              <a:buChar char="à"/>
            </a:pPr>
            <a:endParaRPr lang="nl-NL" altLang="nl-BE" sz="22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nl-BE" altLang="nl-BE" sz="2200" dirty="0">
                <a:solidFill>
                  <a:schemeClr val="accent4"/>
                </a:solidFill>
              </a:rPr>
              <a:t>Oppervlakte EMG 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spierspanning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uithouding </a:t>
            </a:r>
            <a:endParaRPr lang="nl-BE" altLang="nl-BE" sz="2000" dirty="0">
              <a:solidFill>
                <a:schemeClr val="accent6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E22B4A-C3A0-0F54-F18D-D6FD29179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360" y="3895415"/>
            <a:ext cx="4264330" cy="27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780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BD776D-1A47-BDB2-BEBF-262070955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80C84B-F0AE-8DBB-CAC2-123CD8987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9DA202-C2E6-6AB9-E905-C30102EA3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46E200-68B2-6B4D-3ED6-D26D684A4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F0B653-C3E2-B890-26B9-A5CAB5C9D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1A924A-328D-DEBD-088A-698713147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7043" y="210385"/>
            <a:ext cx="5996802" cy="643723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400" dirty="0">
                <a:solidFill>
                  <a:srgbClr val="FF0000"/>
                </a:solidFill>
              </a:rPr>
              <a:t> METINGEN </a:t>
            </a:r>
          </a:p>
          <a:p>
            <a:pPr marL="0" indent="0">
              <a:buNone/>
            </a:pPr>
            <a:r>
              <a:rPr lang="nl-BE" altLang="nl-BE" sz="2400" dirty="0">
                <a:solidFill>
                  <a:schemeClr val="accent6"/>
                </a:solidFill>
              </a:rPr>
              <a:t>  Vragenlijsten :</a:t>
            </a: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Tampa </a:t>
            </a:r>
            <a:r>
              <a:rPr lang="nl-NL" sz="2000" dirty="0" err="1">
                <a:solidFill>
                  <a:schemeClr val="accent4"/>
                </a:solidFill>
              </a:rPr>
              <a:t>scale</a:t>
            </a:r>
            <a:r>
              <a:rPr lang="nl-NL" sz="2000" dirty="0">
                <a:solidFill>
                  <a:schemeClr val="accent4"/>
                </a:solidFill>
              </a:rPr>
              <a:t> </a:t>
            </a:r>
            <a:r>
              <a:rPr lang="nl-NL" sz="2000" i="1" dirty="0">
                <a:solidFill>
                  <a:schemeClr val="accent4"/>
                </a:solidFill>
              </a:rPr>
              <a:t>(</a:t>
            </a:r>
            <a:r>
              <a:rPr lang="nl-NL" sz="2000" i="1" dirty="0" err="1">
                <a:solidFill>
                  <a:schemeClr val="accent4"/>
                </a:solidFill>
              </a:rPr>
              <a:t>kinesiofobie</a:t>
            </a:r>
            <a:r>
              <a:rPr lang="nl-NL" sz="2000" i="1" dirty="0">
                <a:solidFill>
                  <a:schemeClr val="accent4"/>
                </a:solidFill>
              </a:rPr>
              <a:t> )</a:t>
            </a:r>
          </a:p>
          <a:p>
            <a:pPr lvl="3"/>
            <a:r>
              <a:rPr lang="nl-NL" sz="2000" dirty="0" err="1">
                <a:solidFill>
                  <a:schemeClr val="accent4"/>
                </a:solidFill>
              </a:rPr>
              <a:t>Oswestry</a:t>
            </a:r>
            <a:r>
              <a:rPr lang="nl-NL" sz="2000" dirty="0">
                <a:solidFill>
                  <a:schemeClr val="accent4"/>
                </a:solidFill>
              </a:rPr>
              <a:t> LBPQ </a:t>
            </a:r>
            <a:r>
              <a:rPr lang="nl-NL" sz="2000" i="1" dirty="0">
                <a:solidFill>
                  <a:schemeClr val="accent4"/>
                </a:solidFill>
              </a:rPr>
              <a:t>(functionele beperkingen)</a:t>
            </a:r>
          </a:p>
          <a:p>
            <a:pPr lvl="3"/>
            <a:r>
              <a:rPr lang="nl-NL" sz="2000" dirty="0" err="1">
                <a:solidFill>
                  <a:schemeClr val="accent4"/>
                </a:solidFill>
              </a:rPr>
              <a:t>Zung</a:t>
            </a:r>
            <a:r>
              <a:rPr lang="nl-NL" sz="2000" i="1" dirty="0">
                <a:solidFill>
                  <a:schemeClr val="accent4"/>
                </a:solidFill>
              </a:rPr>
              <a:t> </a:t>
            </a:r>
            <a:r>
              <a:rPr lang="nl-NL" sz="2000" dirty="0" err="1">
                <a:solidFill>
                  <a:schemeClr val="accent4"/>
                </a:solidFill>
              </a:rPr>
              <a:t>self</a:t>
            </a:r>
            <a:r>
              <a:rPr lang="nl-NL" sz="2000" dirty="0">
                <a:solidFill>
                  <a:schemeClr val="accent4"/>
                </a:solidFill>
              </a:rPr>
              <a:t> rating </a:t>
            </a:r>
            <a:r>
              <a:rPr lang="nl-NL" sz="2000" dirty="0" err="1">
                <a:solidFill>
                  <a:schemeClr val="accent4"/>
                </a:solidFill>
              </a:rPr>
              <a:t>depression</a:t>
            </a:r>
            <a:r>
              <a:rPr lang="nl-NL" sz="2000" dirty="0">
                <a:solidFill>
                  <a:schemeClr val="accent4"/>
                </a:solidFill>
              </a:rPr>
              <a:t> </a:t>
            </a:r>
            <a:r>
              <a:rPr lang="nl-NL" sz="2000" dirty="0" err="1">
                <a:solidFill>
                  <a:schemeClr val="accent4"/>
                </a:solidFill>
              </a:rPr>
              <a:t>scale</a:t>
            </a:r>
            <a:r>
              <a:rPr lang="nl-NL" sz="2000" dirty="0">
                <a:solidFill>
                  <a:schemeClr val="accent4"/>
                </a:solidFill>
              </a:rPr>
              <a:t> </a:t>
            </a:r>
            <a:r>
              <a:rPr lang="nl-NL" sz="2000" i="1" dirty="0">
                <a:solidFill>
                  <a:schemeClr val="accent4"/>
                </a:solidFill>
              </a:rPr>
              <a:t>(mentale weerslag)</a:t>
            </a:r>
          </a:p>
          <a:p>
            <a:pPr marL="685800" lvl="3" indent="0">
              <a:buNone/>
            </a:pPr>
            <a:endParaRPr lang="nl-NL" sz="2000" i="1" dirty="0">
              <a:solidFill>
                <a:schemeClr val="accent4"/>
              </a:solidFill>
            </a:endParaRPr>
          </a:p>
          <a:p>
            <a:pPr marL="228600" lvl="1" indent="0">
              <a:buNone/>
            </a:pPr>
            <a:r>
              <a:rPr lang="nl-BE" altLang="nl-BE" sz="2400" dirty="0">
                <a:solidFill>
                  <a:schemeClr val="accent6"/>
                </a:solidFill>
              </a:rPr>
              <a:t>Bij aanvang en na afloop </a:t>
            </a:r>
          </a:p>
        </p:txBody>
      </p:sp>
    </p:spTree>
    <p:extLst>
      <p:ext uri="{BB962C8B-B14F-4D97-AF65-F5344CB8AC3E}">
        <p14:creationId xmlns:p14="http://schemas.microsoft.com/office/powerpoint/2010/main" val="33005058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29705-6343-C25F-1F25-F44D15F53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89AEF3-61A0-FC59-FB6C-FFC0DD55F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76DAEA-F7B8-C6B9-3AAD-87EA2F052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85DF675-4842-75EC-AB8C-5611A166E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6C5387-0ECB-63E2-7EB8-7AD0C6750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FE57E2-DD18-9D64-E10A-C809EA503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8814" y="584585"/>
            <a:ext cx="6236512" cy="44579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400" dirty="0">
                <a:solidFill>
                  <a:srgbClr val="FF0000"/>
                </a:solidFill>
              </a:rPr>
              <a:t>DBC </a:t>
            </a:r>
            <a:r>
              <a:rPr lang="nl-BE" sz="2400" dirty="0">
                <a:solidFill>
                  <a:srgbClr val="FF0000"/>
                </a:solidFill>
              </a:rPr>
              <a:t>~ </a:t>
            </a:r>
            <a:r>
              <a:rPr lang="nl-NL" altLang="nl-BE" sz="2400" dirty="0">
                <a:solidFill>
                  <a:srgbClr val="FF0000"/>
                </a:solidFill>
              </a:rPr>
              <a:t>DATABANK</a:t>
            </a:r>
          </a:p>
          <a:p>
            <a:r>
              <a:rPr lang="nl-NL" altLang="nl-BE" sz="2400" dirty="0">
                <a:solidFill>
                  <a:schemeClr val="accent4"/>
                </a:solidFill>
              </a:rPr>
              <a:t>vergelijken met normaalwaarden (leeftijd, geslacht, gewicht, lengte, </a:t>
            </a:r>
            <a:r>
              <a:rPr lang="nl-NL" altLang="nl-BE" sz="2400" dirty="0" err="1">
                <a:solidFill>
                  <a:schemeClr val="accent4"/>
                </a:solidFill>
              </a:rPr>
              <a:t>li-re</a:t>
            </a:r>
            <a:r>
              <a:rPr lang="nl-NL" altLang="nl-BE" sz="2400" dirty="0">
                <a:solidFill>
                  <a:schemeClr val="accent4"/>
                </a:solidFill>
              </a:rPr>
              <a:t> handigheid)</a:t>
            </a:r>
          </a:p>
          <a:p>
            <a:r>
              <a:rPr lang="nl-NL" altLang="nl-BE" sz="2400" dirty="0">
                <a:solidFill>
                  <a:schemeClr val="accent4"/>
                </a:solidFill>
              </a:rPr>
              <a:t>opstellen individueel trainingsschema</a:t>
            </a: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D567E7B-2899-1DFF-0A3D-7B00BE13B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334" y="3664264"/>
            <a:ext cx="4264329" cy="29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38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8DBDE-73A2-F8BB-CAC5-6BBC720EF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6FB360-5EBE-91BD-CF5E-129814E9F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E546DDA-9D1A-1389-6B02-DD78695BC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1AAA974-03B6-B355-8FB4-4D7C40EAC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D9F398-750B-D12B-74BF-09E3D7BBD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3A4C35-8CB1-8DC0-2735-CB4FB0550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8814" y="584584"/>
            <a:ext cx="6236512" cy="519391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400" dirty="0">
                <a:solidFill>
                  <a:srgbClr val="FF0000"/>
                </a:solidFill>
              </a:rPr>
              <a:t>SPECIFICATIES TOESTELLEN</a:t>
            </a:r>
          </a:p>
          <a:p>
            <a:r>
              <a:rPr lang="nl-NL" altLang="nl-BE" sz="2400" dirty="0">
                <a:solidFill>
                  <a:schemeClr val="accent4"/>
                </a:solidFill>
              </a:rPr>
              <a:t>bewegingsamplitudo kan beperkt worden</a:t>
            </a:r>
          </a:p>
          <a:p>
            <a:r>
              <a:rPr lang="nl-NL" altLang="nl-BE" sz="2400" dirty="0">
                <a:solidFill>
                  <a:schemeClr val="accent4"/>
                </a:solidFill>
              </a:rPr>
              <a:t>draai-as </a:t>
            </a:r>
            <a:r>
              <a:rPr lang="nl-NL" altLang="nl-BE" sz="2400" dirty="0" err="1">
                <a:solidFill>
                  <a:schemeClr val="accent4"/>
                </a:solidFill>
              </a:rPr>
              <a:t>thv</a:t>
            </a:r>
            <a:r>
              <a:rPr lang="nl-NL" altLang="nl-BE" sz="2400" dirty="0">
                <a:solidFill>
                  <a:schemeClr val="accent4"/>
                </a:solidFill>
              </a:rPr>
              <a:t> L3</a:t>
            </a:r>
          </a:p>
          <a:p>
            <a:r>
              <a:rPr lang="nl-NL" altLang="nl-BE" sz="2400" dirty="0">
                <a:solidFill>
                  <a:schemeClr val="accent4"/>
                </a:solidFill>
              </a:rPr>
              <a:t>CAM systeem</a:t>
            </a:r>
          </a:p>
          <a:p>
            <a:r>
              <a:rPr lang="nl-NL" altLang="nl-BE" sz="2400" dirty="0">
                <a:solidFill>
                  <a:schemeClr val="accent4"/>
                </a:solidFill>
              </a:rPr>
              <a:t>Hip </a:t>
            </a:r>
            <a:r>
              <a:rPr lang="nl-NL" altLang="nl-BE" sz="2400" dirty="0" err="1">
                <a:solidFill>
                  <a:schemeClr val="accent4"/>
                </a:solidFill>
              </a:rPr>
              <a:t>lock</a:t>
            </a:r>
            <a:endParaRPr lang="nl-NL" altLang="nl-BE" sz="24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6224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E6182E-5D1F-A8AF-4334-D0AE4C42F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27E92A-8B98-9387-825E-B257255B2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FE8878C-D7C8-3EF2-FB86-2CC4683BF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2825754-D4AB-23AD-CF02-22856AE0A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A10566-D55A-15B3-E432-CF176787B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5A7F6AD-DFCC-05ED-B8CD-184B8B4C5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780" y="373379"/>
            <a:ext cx="6166546" cy="369379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400" dirty="0">
                <a:solidFill>
                  <a:schemeClr val="tx1"/>
                </a:solidFill>
              </a:rPr>
              <a:t>CAM SYSTEEM</a:t>
            </a:r>
          </a:p>
          <a:p>
            <a:r>
              <a:rPr lang="nl-NL" altLang="nl-BE" sz="2400" dirty="0">
                <a:solidFill>
                  <a:schemeClr val="accent4"/>
                </a:solidFill>
              </a:rPr>
              <a:t>fysiologische krachtcurve van de spier</a:t>
            </a: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128EABE-F1C6-D7F6-E640-EBE5C104E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7349" y="4152803"/>
            <a:ext cx="3200677" cy="223742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F64560E-8287-BC9B-2B81-11BBC8360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447" y="2536941"/>
            <a:ext cx="2322777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035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A1688-C35A-429F-7DA6-7022D3AA7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8023C83-DFE5-8EBD-35CA-F5E63F4B4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1538A3-AB04-E322-0B0B-8F53EB654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1D1508-6660-E376-C1E7-D26A38B0B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6D9EB6-4820-D243-5215-598E957D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2CCD16-821E-5F7F-2011-EBB1DEACB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780" y="373379"/>
            <a:ext cx="6166546" cy="369379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400" dirty="0">
                <a:solidFill>
                  <a:schemeClr val="tx1"/>
                </a:solidFill>
              </a:rPr>
              <a:t>HIP LOCK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fixatie van het bekken zodat hamstrings en </a:t>
            </a:r>
            <a:r>
              <a:rPr lang="nl-NL" altLang="nl-BE" sz="2000" dirty="0" err="1">
                <a:solidFill>
                  <a:schemeClr val="accent4"/>
                </a:solidFill>
              </a:rPr>
              <a:t>gluteï</a:t>
            </a:r>
            <a:r>
              <a:rPr lang="nl-NL" altLang="nl-BE" sz="2000" dirty="0">
                <a:solidFill>
                  <a:schemeClr val="accent4"/>
                </a:solidFill>
              </a:rPr>
              <a:t> uitgeschakeld worden</a:t>
            </a: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F5B97B3-BB4E-3AA2-C04E-44260C722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548" y="2691280"/>
            <a:ext cx="5076712" cy="350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466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07CCD0-1478-2F55-FD40-9B53FB42F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140AEA-67A1-63FA-13D2-A80FE72A7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7E5846F-509F-63EF-BFF9-2183CD342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11ABBC-DA74-3D41-57DC-031E505FF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85A51C-ECF8-40B4-7555-2F8595B39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9FFFFE-EFC9-CE22-22B8-D3DA3C7D5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404" y="1721174"/>
            <a:ext cx="6166546" cy="3693791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nl-NL" altLang="nl-BE" sz="2200" dirty="0">
                <a:solidFill>
                  <a:srgbClr val="FF0000"/>
                </a:solidFill>
              </a:rPr>
              <a:t>DBC - PRAKTISCH</a:t>
            </a:r>
          </a:p>
          <a:p>
            <a:r>
              <a:rPr lang="fr-BE" altLang="nl-BE" sz="2200" dirty="0" err="1">
                <a:solidFill>
                  <a:srgbClr val="FF9300"/>
                </a:solidFill>
              </a:rPr>
              <a:t>Evaluatie</a:t>
            </a:r>
            <a:r>
              <a:rPr lang="fr-BE" altLang="nl-BE" sz="2200" dirty="0">
                <a:solidFill>
                  <a:srgbClr val="FF9300"/>
                </a:solidFill>
              </a:rPr>
              <a:t> </a:t>
            </a:r>
            <a:r>
              <a:rPr lang="fr-BE" altLang="nl-BE" sz="2200" dirty="0" err="1">
                <a:solidFill>
                  <a:srgbClr val="FF9300"/>
                </a:solidFill>
              </a:rPr>
              <a:t>door</a:t>
            </a:r>
            <a:r>
              <a:rPr lang="fr-BE" altLang="nl-BE" sz="2200" dirty="0">
                <a:solidFill>
                  <a:srgbClr val="FF9300"/>
                </a:solidFill>
              </a:rPr>
              <a:t> FGH </a:t>
            </a:r>
            <a:r>
              <a:rPr lang="fr-BE" altLang="nl-BE" sz="2200" i="1" dirty="0">
                <a:solidFill>
                  <a:schemeClr val="accent6"/>
                </a:solidFill>
              </a:rPr>
              <a:t>( </a:t>
            </a:r>
            <a:r>
              <a:rPr lang="fr-BE" altLang="nl-BE" sz="2200" i="1" dirty="0" err="1">
                <a:solidFill>
                  <a:schemeClr val="accent6"/>
                </a:solidFill>
              </a:rPr>
              <a:t>revalidatienomenclatuur</a:t>
            </a:r>
            <a:r>
              <a:rPr lang="fr-BE" altLang="nl-BE" sz="2200" i="1" dirty="0">
                <a:solidFill>
                  <a:schemeClr val="accent6"/>
                </a:solidFill>
              </a:rPr>
              <a:t> )</a:t>
            </a:r>
          </a:p>
          <a:p>
            <a:endParaRPr lang="fr-BE" altLang="nl-BE" sz="2200" dirty="0">
              <a:solidFill>
                <a:schemeClr val="accent4"/>
              </a:solidFill>
            </a:endParaRPr>
          </a:p>
          <a:p>
            <a:pPr lvl="1"/>
            <a:r>
              <a:rPr lang="nl-BE" altLang="nl-BE" sz="2200" dirty="0">
                <a:solidFill>
                  <a:schemeClr val="accent4"/>
                </a:solidFill>
              </a:rPr>
              <a:t>Verfijnen diagnostiek:</a:t>
            </a:r>
          </a:p>
          <a:p>
            <a:pPr lvl="2">
              <a:buFont typeface="Wingdings" pitchFamily="2" charset="2"/>
              <a:buNone/>
            </a:pPr>
            <a:r>
              <a:rPr lang="nl-BE" altLang="nl-BE" sz="2200" dirty="0">
                <a:solidFill>
                  <a:schemeClr val="accent4"/>
                </a:solidFill>
              </a:rPr>
              <a:t>-  aanvullende symptomatische behandeling nodig?</a:t>
            </a:r>
          </a:p>
          <a:p>
            <a:pPr lvl="2">
              <a:buFontTx/>
              <a:buChar char="-"/>
            </a:pPr>
            <a:r>
              <a:rPr lang="nl-BE" altLang="nl-BE" sz="2200" dirty="0">
                <a:solidFill>
                  <a:schemeClr val="accent4"/>
                </a:solidFill>
              </a:rPr>
              <a:t>extra stabilisatie?</a:t>
            </a:r>
          </a:p>
          <a:p>
            <a:pPr lvl="2">
              <a:buFontTx/>
              <a:buChar char="-"/>
            </a:pPr>
            <a:r>
              <a:rPr lang="nl-BE" altLang="nl-BE" sz="2200" dirty="0">
                <a:solidFill>
                  <a:schemeClr val="accent4"/>
                </a:solidFill>
              </a:rPr>
              <a:t>aanpassingen nodig?</a:t>
            </a:r>
          </a:p>
          <a:p>
            <a:pPr lvl="2">
              <a:buFontTx/>
              <a:buChar char="-"/>
            </a:pPr>
            <a:r>
              <a:rPr lang="nl-BE" altLang="nl-BE" sz="2200" dirty="0">
                <a:solidFill>
                  <a:schemeClr val="accent4"/>
                </a:solidFill>
              </a:rPr>
              <a:t>beperkingen?</a:t>
            </a:r>
          </a:p>
          <a:p>
            <a:pPr lvl="2">
              <a:buFontTx/>
              <a:buChar char="-"/>
            </a:pPr>
            <a:r>
              <a:rPr lang="nl-BE" altLang="nl-BE" sz="2200" dirty="0">
                <a:solidFill>
                  <a:schemeClr val="accent4"/>
                </a:solidFill>
              </a:rPr>
              <a:t>CI?</a:t>
            </a:r>
          </a:p>
          <a:p>
            <a:pPr lvl="1"/>
            <a:endParaRPr lang="nl-BE" altLang="nl-BE" sz="22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284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125E2-930E-D602-8477-8E267DF6A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8012C6-C836-53A0-CB2B-3139F02F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C51FCBE-64B9-FC63-A4A8-EF60C4414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4F5B98-5E19-17F3-6302-0383D7F91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FF9F32-0B9E-AC81-AB7B-A2BB0A65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99DF4A2-05B8-434B-69B2-337BA83FB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664" y="410534"/>
            <a:ext cx="6366372" cy="56397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000" dirty="0">
                <a:solidFill>
                  <a:srgbClr val="FF0000"/>
                </a:solidFill>
              </a:rPr>
              <a:t>DBC PRAKTISCH</a:t>
            </a:r>
          </a:p>
          <a:p>
            <a:r>
              <a:rPr lang="fr-BE" altLang="nl-BE" sz="2000" dirty="0">
                <a:solidFill>
                  <a:schemeClr val="accent4"/>
                </a:solidFill>
              </a:rPr>
              <a:t>28 </a:t>
            </a:r>
            <a:r>
              <a:rPr lang="fr-BE" altLang="nl-BE" sz="2000" dirty="0" err="1">
                <a:solidFill>
                  <a:schemeClr val="accent4"/>
                </a:solidFill>
              </a:rPr>
              <a:t>sessies</a:t>
            </a:r>
            <a:r>
              <a:rPr lang="fr-BE" altLang="nl-BE" sz="2000" dirty="0">
                <a:solidFill>
                  <a:schemeClr val="accent4"/>
                </a:solidFill>
              </a:rPr>
              <a:t> ( 36 TB )</a:t>
            </a:r>
          </a:p>
          <a:p>
            <a:r>
              <a:rPr lang="fr-BE" altLang="nl-BE" sz="2000" dirty="0">
                <a:solidFill>
                  <a:schemeClr val="accent4"/>
                </a:solidFill>
              </a:rPr>
              <a:t>2 x /</a:t>
            </a:r>
            <a:r>
              <a:rPr lang="fr-BE" altLang="nl-BE" sz="2000" dirty="0" err="1">
                <a:solidFill>
                  <a:schemeClr val="accent4"/>
                </a:solidFill>
              </a:rPr>
              <a:t>week</a:t>
            </a:r>
            <a:endParaRPr lang="fr-BE" altLang="nl-BE" sz="2000" dirty="0">
              <a:solidFill>
                <a:schemeClr val="accent4"/>
              </a:solidFill>
            </a:endParaRPr>
          </a:p>
          <a:p>
            <a:r>
              <a:rPr lang="fr-BE" altLang="nl-BE" sz="2000" dirty="0">
                <a:solidFill>
                  <a:schemeClr val="accent4"/>
                </a:solidFill>
              </a:rPr>
              <a:t>2 </a:t>
            </a:r>
            <a:r>
              <a:rPr lang="fr-BE" altLang="nl-BE" sz="2000" dirty="0" err="1">
                <a:solidFill>
                  <a:schemeClr val="accent4"/>
                </a:solidFill>
              </a:rPr>
              <a:t>uur</a:t>
            </a:r>
            <a:r>
              <a:rPr lang="fr-BE" altLang="nl-BE" sz="2000" dirty="0">
                <a:solidFill>
                  <a:schemeClr val="accent4"/>
                </a:solidFill>
              </a:rPr>
              <a:t> per </a:t>
            </a:r>
            <a:r>
              <a:rPr lang="fr-BE" altLang="nl-BE" sz="2000" dirty="0" err="1">
                <a:solidFill>
                  <a:schemeClr val="accent4"/>
                </a:solidFill>
              </a:rPr>
              <a:t>sessie</a:t>
            </a:r>
            <a:endParaRPr lang="fr-BE" altLang="nl-BE" sz="2000" dirty="0">
              <a:solidFill>
                <a:schemeClr val="accent4"/>
              </a:solidFill>
            </a:endParaRPr>
          </a:p>
          <a:p>
            <a:r>
              <a:rPr lang="fr-BE" altLang="nl-BE" sz="2000" dirty="0" err="1">
                <a:solidFill>
                  <a:schemeClr val="accent4"/>
                </a:solidFill>
              </a:rPr>
              <a:t>Groepstherapie</a:t>
            </a:r>
            <a:r>
              <a:rPr lang="fr-BE" altLang="nl-BE" sz="2000" dirty="0">
                <a:solidFill>
                  <a:schemeClr val="accent4"/>
                </a:solidFill>
              </a:rPr>
              <a:t>, </a:t>
            </a:r>
          </a:p>
          <a:p>
            <a:pPr>
              <a:buFont typeface="Wingdings" pitchFamily="2" charset="2"/>
              <a:buNone/>
            </a:pPr>
            <a:r>
              <a:rPr lang="fr-BE" altLang="nl-BE" sz="2000" dirty="0">
                <a:solidFill>
                  <a:schemeClr val="accent4"/>
                </a:solidFill>
              </a:rPr>
              <a:t>	</a:t>
            </a:r>
            <a:r>
              <a:rPr lang="fr-BE" altLang="nl-BE" sz="2000" dirty="0" err="1">
                <a:solidFill>
                  <a:schemeClr val="accent4"/>
                </a:solidFill>
              </a:rPr>
              <a:t>geïndividualiseerd</a:t>
            </a:r>
            <a:endParaRPr lang="fr-BE" altLang="nl-BE" sz="20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67BC053-E5D6-83DF-2E56-7243F6487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686" y="1586484"/>
            <a:ext cx="3078747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378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04A5F8-8B85-25AA-D75A-5AD539A3F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E965299-479B-0D58-DC58-E1FE2A009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BAC1C6-4F8F-C397-E675-9A0304D08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940F5B-872F-D18B-4808-4F90FB4A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F19EEB-7D92-574B-2E26-8C79DAC16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6DB8E0-48A6-1C8B-2094-FB026D1DA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7491" y="862817"/>
            <a:ext cx="6366372" cy="46755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altLang="nl-BE" sz="2000" dirty="0">
                <a:solidFill>
                  <a:srgbClr val="FF0000"/>
                </a:solidFill>
              </a:rPr>
              <a:t>DOELSTELLING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pijn verminderen 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functionaliteit verbeteren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kwaliteit van leven verhogen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vertrouwen in integriteit </a:t>
            </a:r>
            <a:r>
              <a:rPr lang="nl-NL" altLang="nl-BE" sz="2000" dirty="0" err="1">
                <a:solidFill>
                  <a:schemeClr val="accent4"/>
                </a:solidFill>
              </a:rPr>
              <a:t>vd</a:t>
            </a:r>
            <a:r>
              <a:rPr lang="nl-NL" altLang="nl-BE" sz="2000" dirty="0">
                <a:solidFill>
                  <a:schemeClr val="accent4"/>
                </a:solidFill>
              </a:rPr>
              <a:t> rug herstellen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gezondere mentale ingesteldheid bekomen</a:t>
            </a:r>
          </a:p>
          <a:p>
            <a:endParaRPr lang="nl-NL" altLang="nl-BE" sz="20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r>
              <a:rPr lang="nl-NL" altLang="nl-BE" sz="2000" dirty="0">
                <a:solidFill>
                  <a:schemeClr val="accent4"/>
                </a:solidFill>
                <a:sym typeface="Wingdings" panose="05000000000000000000" pitchFamily="2" charset="2"/>
              </a:rPr>
              <a:t> </a:t>
            </a:r>
            <a:r>
              <a:rPr lang="nl-NL" altLang="nl-BE" sz="2000" dirty="0" err="1">
                <a:solidFill>
                  <a:schemeClr val="accent4"/>
                </a:solidFill>
                <a:sym typeface="Wingdings" panose="05000000000000000000" pitchFamily="2" charset="2"/>
              </a:rPr>
              <a:t>selfmanagement</a:t>
            </a:r>
            <a:r>
              <a:rPr lang="nl-NL" altLang="nl-BE" sz="2000" dirty="0">
                <a:solidFill>
                  <a:schemeClr val="accent4"/>
                </a:solidFill>
                <a:sym typeface="Wingdings" panose="05000000000000000000" pitchFamily="2" charset="2"/>
              </a:rPr>
              <a:t> aanleren !</a:t>
            </a:r>
            <a:endParaRPr lang="nl-NL" altLang="nl-BE" sz="20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757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3EF7D4-8B54-8135-FFE1-202AC0BC7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06A9D23-51ED-1B73-049A-A9B27B474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18A045D-EBCA-9F98-F02C-1F3326CE8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0ADCCD-F83D-C520-4251-F10CC10BD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106724-7C33-A5B0-299E-1CA7B52C7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C785DC-D8E3-2360-C903-CBE677863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881" y="1586484"/>
            <a:ext cx="6697362" cy="492140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INTERVENTIONELE PIJNBEHANDELING</a:t>
            </a:r>
          </a:p>
          <a:p>
            <a:pPr marL="0" indent="0">
              <a:buNone/>
            </a:pPr>
            <a:endParaRPr lang="nl-NL" sz="2000" noProof="0" dirty="0">
              <a:solidFill>
                <a:srgbClr val="FF0000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Algemeen : 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Meta-analyse 2025 BMJ : weinig tot géén effect !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Enkel in combinatie met multimodale aanpak aangeraden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Goede patiëntselectie :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Correlatie KO en beeldvorming !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Lagere </a:t>
            </a:r>
            <a:r>
              <a:rPr lang="nl-NL" sz="2000" noProof="0" dirty="0" err="1">
                <a:solidFill>
                  <a:schemeClr val="accent4"/>
                </a:solidFill>
              </a:rPr>
              <a:t>disability</a:t>
            </a:r>
            <a:r>
              <a:rPr lang="nl-NL" sz="2000" noProof="0" dirty="0">
                <a:solidFill>
                  <a:schemeClr val="accent4"/>
                </a:solidFill>
              </a:rPr>
              <a:t> score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Geen significante psychopathologie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Geen </a:t>
            </a:r>
            <a:r>
              <a:rPr lang="nl-NL" sz="2000" noProof="0" dirty="0" err="1">
                <a:solidFill>
                  <a:schemeClr val="accent4"/>
                </a:solidFill>
              </a:rPr>
              <a:t>ziekte-winst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 lvl="2"/>
            <a:endParaRPr lang="nl-NL" noProof="0" dirty="0">
              <a:solidFill>
                <a:schemeClr val="accent4"/>
              </a:solidFill>
            </a:endParaRPr>
          </a:p>
          <a:p>
            <a:pPr lvl="2"/>
            <a:endParaRPr lang="nl-NL" noProof="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NL" noProof="0" dirty="0">
              <a:solidFill>
                <a:schemeClr val="accent4"/>
              </a:solidFill>
            </a:endParaRPr>
          </a:p>
          <a:p>
            <a:pPr marL="228600" lvl="1" indent="0">
              <a:buNone/>
            </a:pPr>
            <a:endParaRPr lang="nl-NL" sz="1400" i="1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5168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766BE-B11A-796C-BCAA-F409144A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Witte pijlen die op het asfalt zijn geverfd">
            <a:extLst>
              <a:ext uri="{FF2B5EF4-FFF2-40B4-BE49-F238E27FC236}">
                <a16:creationId xmlns:a16="http://schemas.microsoft.com/office/drawing/2014/main" id="{F8B7E29D-4911-7B53-D383-0A94D8CB0B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b="150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83A8D20-184F-1BB1-91DC-89BCC6FF4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noProof="0"/>
              <a:t>Time line </a:t>
            </a:r>
          </a:p>
        </p:txBody>
      </p:sp>
    </p:spTree>
    <p:extLst>
      <p:ext uri="{BB962C8B-B14F-4D97-AF65-F5344CB8AC3E}">
        <p14:creationId xmlns:p14="http://schemas.microsoft.com/office/powerpoint/2010/main" val="237550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B862D7-16C1-351A-A228-410D97C44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907B8A-539D-8AD8-15A1-8BABD64E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D314B79-D35D-042E-5E45-3FD85C787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A2782EF-27ED-10DE-D264-4333DB35E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F56AF47-55A5-EC01-33D8-7D28E1E3B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timeline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2F4388-EA05-83E2-7EEA-976A6C776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905" y="930875"/>
            <a:ext cx="7081338" cy="6858000"/>
          </a:xfrm>
        </p:spPr>
        <p:txBody>
          <a:bodyPr anchor="ctr">
            <a:normAutofit/>
          </a:bodyPr>
          <a:lstStyle/>
          <a:p>
            <a:pPr lvl="1">
              <a:lnSpc>
                <a:spcPct val="90000"/>
              </a:lnSpc>
            </a:pPr>
            <a:r>
              <a:rPr lang="nl-NL" sz="2000" dirty="0">
                <a:solidFill>
                  <a:srgbClr val="FF0000"/>
                </a:solidFill>
                <a:latin typeface="+mj-lt"/>
              </a:rPr>
              <a:t>KCE  interactieve tool       </a:t>
            </a:r>
            <a:r>
              <a:rPr lang="nl-BE" sz="180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3"/>
              </a:rPr>
              <a:t>https://lagerugpijn.kce.be/</a:t>
            </a:r>
            <a:endParaRPr lang="nl-BE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lvl="1">
              <a:lnSpc>
                <a:spcPct val="90000"/>
              </a:lnSpc>
            </a:pPr>
            <a:endParaRPr lang="nl-NL" sz="2000" dirty="0">
              <a:solidFill>
                <a:srgbClr val="FF0000"/>
              </a:solidFill>
              <a:latin typeface="+mj-lt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</a:rPr>
              <a:t>Eerste 3m 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 eerste lijn </a:t>
            </a:r>
            <a:endParaRPr lang="nl-NL" sz="2000" dirty="0">
              <a:solidFill>
                <a:schemeClr val="accent5"/>
              </a:solidFill>
              <a:latin typeface="+mj-lt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</a:rPr>
              <a:t>Na 3 m 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 tweede lijn </a:t>
            </a:r>
            <a:r>
              <a:rPr lang="nl-NL" sz="2000" i="1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( FRG ,</a:t>
            </a:r>
            <a:r>
              <a:rPr lang="nl-NL" sz="2000" i="1" dirty="0" err="1">
                <a:solidFill>
                  <a:schemeClr val="accent5"/>
                </a:solidFill>
                <a:latin typeface="+mj-lt"/>
                <a:sym typeface="Wingdings" pitchFamily="2" charset="2"/>
              </a:rPr>
              <a:t>ortho</a:t>
            </a:r>
            <a:r>
              <a:rPr lang="nl-NL" sz="2000" i="1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, </a:t>
            </a:r>
            <a:r>
              <a:rPr lang="nl-NL" sz="2000" i="1" dirty="0" err="1">
                <a:solidFill>
                  <a:schemeClr val="accent5"/>
                </a:solidFill>
                <a:latin typeface="+mj-lt"/>
                <a:sym typeface="Wingdings" pitchFamily="2" charset="2"/>
              </a:rPr>
              <a:t>nch</a:t>
            </a:r>
            <a:r>
              <a:rPr lang="nl-NL" sz="2000" i="1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, pijnkliniek )</a:t>
            </a:r>
          </a:p>
          <a:p>
            <a:pPr lvl="1">
              <a:lnSpc>
                <a:spcPct val="90000"/>
              </a:lnSpc>
            </a:pPr>
            <a:endParaRPr lang="nl-NL" sz="2000" i="1" dirty="0">
              <a:solidFill>
                <a:schemeClr val="accent5"/>
              </a:solidFill>
              <a:latin typeface="+mj-lt"/>
              <a:sym typeface="Wingdings" pitchFamily="2" charset="2"/>
            </a:endParaRPr>
          </a:p>
          <a:p>
            <a:pPr marL="457200" lvl="2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1"/>
                </a:solidFill>
                <a:latin typeface="+mj-lt"/>
                <a:sym typeface="Wingdings" pitchFamily="2" charset="2"/>
              </a:rPr>
              <a:t>Aspecifieke LRP </a:t>
            </a: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Oncontroleerbare LRP pijn &gt; 6 </a:t>
            </a:r>
            <a:r>
              <a:rPr lang="nl-NL" sz="20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wkn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 FRG </a:t>
            </a: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Persisterende LRP &gt; 3m pijn 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 FRG </a:t>
            </a: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Persisterende LRP, vermoeden facetlijden &gt; 3m  MRI/CT SPECT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	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zo correlatie  pijnkliniek FI + RFD ( + oefeningen ! )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	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zo géén correlatie  FRG </a:t>
            </a:r>
          </a:p>
          <a:p>
            <a:pPr marL="685800" lvl="3" indent="0">
              <a:lnSpc>
                <a:spcPct val="90000"/>
              </a:lnSpc>
              <a:buNone/>
            </a:pPr>
            <a:endParaRPr lang="nl-NL" sz="2000" dirty="0">
              <a:solidFill>
                <a:schemeClr val="accent5"/>
              </a:solidFill>
              <a:latin typeface="+mj-lt"/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endParaRPr lang="nl-NL" sz="2000" b="1" dirty="0">
              <a:solidFill>
                <a:schemeClr val="accent5"/>
              </a:solidFill>
              <a:latin typeface="+mj-lt"/>
            </a:endParaRPr>
          </a:p>
          <a:p>
            <a:pPr lvl="2"/>
            <a:endParaRPr lang="nl-NL" sz="1800" noProof="0" dirty="0">
              <a:solidFill>
                <a:schemeClr val="accent4"/>
              </a:solidFill>
              <a:latin typeface="+mj-lt"/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5578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20D9C-8FBD-FFC3-91DA-8E2090D2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53DEC7-CD0E-B345-957C-AD91C4DF6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50549F-36FC-B01C-3D2B-581AE0C98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C6A797-F113-C042-2356-DBBABB336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F09C2F-88EA-B747-B485-CE30FFB4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timeline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8D05E5-91D0-EB1D-D5C8-5C5F25EDA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000" y="930875"/>
            <a:ext cx="7328243" cy="6858000"/>
          </a:xfrm>
        </p:spPr>
        <p:txBody>
          <a:bodyPr anchor="ctr">
            <a:normAutofit/>
          </a:bodyPr>
          <a:lstStyle/>
          <a:p>
            <a:pPr lvl="1">
              <a:lnSpc>
                <a:spcPct val="90000"/>
              </a:lnSpc>
            </a:pPr>
            <a:r>
              <a:rPr lang="nl-NL" sz="2000" dirty="0">
                <a:solidFill>
                  <a:srgbClr val="FF0000"/>
                </a:solidFill>
                <a:latin typeface="+mj-lt"/>
              </a:rPr>
              <a:t>KCE  interactieve tool  </a:t>
            </a:r>
            <a:r>
              <a:rPr lang="nl-BE" sz="180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3"/>
              </a:rPr>
              <a:t>https://lagerugpijn.kce.be/</a:t>
            </a:r>
            <a:endParaRPr lang="nl-BE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228600" lvl="1" indent="0">
              <a:lnSpc>
                <a:spcPct val="90000"/>
              </a:lnSpc>
              <a:buNone/>
            </a:pPr>
            <a:endParaRPr lang="nl-NL" sz="2000" dirty="0">
              <a:solidFill>
                <a:schemeClr val="accent1"/>
              </a:solidFill>
              <a:latin typeface="+mj-lt"/>
            </a:endParaRPr>
          </a:p>
          <a:p>
            <a:pPr marL="228600" lvl="1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1"/>
                </a:solidFill>
                <a:latin typeface="+mj-lt"/>
              </a:rPr>
              <a:t>   Radiculaire pijn ( + /- milde </a:t>
            </a:r>
            <a:r>
              <a:rPr lang="nl-NL" sz="2000" dirty="0" err="1">
                <a:solidFill>
                  <a:schemeClr val="accent1"/>
                </a:solidFill>
                <a:latin typeface="+mj-lt"/>
              </a:rPr>
              <a:t>radiculopathie</a:t>
            </a:r>
            <a:r>
              <a:rPr lang="nl-NL" sz="2000" dirty="0">
                <a:solidFill>
                  <a:schemeClr val="accent1"/>
                </a:solidFill>
                <a:latin typeface="+mj-lt"/>
              </a:rPr>
              <a:t> )</a:t>
            </a:r>
            <a:endParaRPr lang="nl-NL" sz="2000" dirty="0">
              <a:solidFill>
                <a:schemeClr val="accent5"/>
              </a:solidFill>
              <a:latin typeface="+mj-lt"/>
              <a:sym typeface="Wingdings" pitchFamily="2" charset="2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Persisterende </a:t>
            </a:r>
            <a:r>
              <a:rPr lang="nl-NL" sz="20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radiculaire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 pijn &gt; 2 </a:t>
            </a:r>
            <a:r>
              <a:rPr lang="nl-NL" sz="20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wkn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 , &gt; 5 </a:t>
            </a:r>
            <a:r>
              <a:rPr lang="nl-NL" sz="18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NRS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  MRI / CT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zo correlatie  pijnkliniek </a:t>
            </a:r>
            <a:r>
              <a:rPr lang="nl-NL" sz="2000" dirty="0" err="1">
                <a:solidFill>
                  <a:schemeClr val="accent5"/>
                </a:solidFill>
                <a:latin typeface="+mj-lt"/>
                <a:sym typeface="Wingdings" pitchFamily="2" charset="2"/>
              </a:rPr>
              <a:t>transforaminale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epidurale 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	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			</a:t>
            </a:r>
            <a:r>
              <a:rPr lang="nl-NL" sz="2000" i="1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( IN herhalen na 2 </a:t>
            </a:r>
            <a:r>
              <a:rPr lang="nl-NL" sz="2000" i="1" dirty="0" err="1">
                <a:solidFill>
                  <a:schemeClr val="accent5"/>
                </a:solidFill>
                <a:latin typeface="+mj-lt"/>
                <a:sym typeface="Wingdings" pitchFamily="2" charset="2"/>
              </a:rPr>
              <a:t>wkn</a:t>
            </a:r>
            <a:r>
              <a:rPr lang="nl-NL" sz="2000" i="1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) </a:t>
            </a:r>
          </a:p>
          <a:p>
            <a:pPr lvl="3">
              <a:lnSpc>
                <a:spcPct val="90000"/>
              </a:lnSpc>
            </a:pPr>
            <a:endParaRPr lang="nl-NL" sz="2000" dirty="0">
              <a:solidFill>
                <a:schemeClr val="tx1"/>
              </a:solidFill>
              <a:latin typeface="+mj-lt"/>
              <a:sym typeface="Wingdings" pitchFamily="2" charset="2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Persisterende </a:t>
            </a:r>
            <a:r>
              <a:rPr lang="nl-NL" sz="20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radiculaire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 pijn &gt; 6 </a:t>
            </a:r>
            <a:r>
              <a:rPr lang="nl-NL" sz="20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wkn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   FGR : multidisciplinaire revalidatie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       (</a:t>
            </a:r>
            <a:r>
              <a:rPr lang="nl-NL" sz="2000" dirty="0" err="1">
                <a:solidFill>
                  <a:schemeClr val="accent5"/>
                </a:solidFill>
                <a:latin typeface="+mj-lt"/>
                <a:sym typeface="Wingdings" pitchFamily="2" charset="2"/>
              </a:rPr>
              <a:t>ev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+ epidurale zo nog niet gehad , na MR/CT)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 </a:t>
            </a:r>
            <a:endParaRPr lang="nl-NL" sz="2000" dirty="0">
              <a:solidFill>
                <a:schemeClr val="tx1"/>
              </a:solidFill>
              <a:latin typeface="+mj-lt"/>
              <a:sym typeface="Wingdings" pitchFamily="2" charset="2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Onhoudbare </a:t>
            </a:r>
            <a:r>
              <a:rPr lang="nl-NL" sz="2000" dirty="0" err="1">
                <a:solidFill>
                  <a:schemeClr val="tx1"/>
                </a:solidFill>
                <a:latin typeface="+mj-lt"/>
                <a:sym typeface="Wingdings" pitchFamily="2" charset="2"/>
              </a:rPr>
              <a:t>radiculaire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  pijn &gt; 6wkn ( MRI/CT )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itchFamily="2" charset="2"/>
              </a:rPr>
              <a:t>	</a:t>
            </a: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zo correlatie  chirurg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5"/>
                </a:solidFill>
                <a:latin typeface="+mj-lt"/>
                <a:sym typeface="Wingdings" pitchFamily="2" charset="2"/>
              </a:rPr>
              <a:t>	zo géén correlatie  FRG</a:t>
            </a:r>
          </a:p>
          <a:p>
            <a:pPr marL="457200" lvl="2" indent="0">
              <a:lnSpc>
                <a:spcPct val="90000"/>
              </a:lnSpc>
              <a:buNone/>
            </a:pPr>
            <a:endParaRPr lang="nl-NL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nl-NL" sz="2000" b="1" dirty="0">
              <a:solidFill>
                <a:schemeClr val="accent5"/>
              </a:solidFill>
            </a:endParaRPr>
          </a:p>
          <a:p>
            <a:pPr lvl="2"/>
            <a:endParaRPr lang="nl-NL" sz="1800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315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20D9C-8FBD-FFC3-91DA-8E2090D2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53DEC7-CD0E-B345-957C-AD91C4DF6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50549F-36FC-B01C-3D2B-581AE0C98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C6A797-F113-C042-2356-DBBABB336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F09C2F-88EA-B747-B485-CE30FFB4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Cavé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8D05E5-91D0-EB1D-D5C8-5C5F25EDA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79" y="952107"/>
            <a:ext cx="7820526" cy="6378779"/>
          </a:xfrm>
        </p:spPr>
        <p:txBody>
          <a:bodyPr anchor="ctr">
            <a:normAutofit fontScale="70000" lnSpcReduction="20000"/>
          </a:bodyPr>
          <a:lstStyle/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rgbClr val="FF0000"/>
                </a:solidFill>
                <a:latin typeface="+mj-lt"/>
              </a:rPr>
              <a:t>Aanpak LRP , </a:t>
            </a:r>
            <a:r>
              <a:rPr lang="nl-NL" sz="2000" dirty="0" err="1">
                <a:solidFill>
                  <a:srgbClr val="FF0000"/>
                </a:solidFill>
                <a:latin typeface="+mj-lt"/>
              </a:rPr>
              <a:t>radiculaire</a:t>
            </a:r>
            <a:r>
              <a:rPr lang="nl-NL" sz="2000" dirty="0">
                <a:solidFill>
                  <a:srgbClr val="FF0000"/>
                </a:solidFill>
                <a:latin typeface="+mj-lt"/>
              </a:rPr>
              <a:t> pijn , milde </a:t>
            </a:r>
            <a:r>
              <a:rPr lang="nl-NL" sz="2000" dirty="0" err="1">
                <a:solidFill>
                  <a:srgbClr val="FF0000"/>
                </a:solidFill>
                <a:latin typeface="+mj-lt"/>
              </a:rPr>
              <a:t>radiculopathie</a:t>
            </a:r>
            <a:r>
              <a:rPr lang="nl-NL" sz="2000" dirty="0">
                <a:solidFill>
                  <a:srgbClr val="FF0000"/>
                </a:solidFill>
                <a:latin typeface="+mj-lt"/>
              </a:rPr>
              <a:t>  </a:t>
            </a:r>
            <a:r>
              <a:rPr lang="nl-NL" sz="2000" dirty="0">
                <a:solidFill>
                  <a:schemeClr val="tx1"/>
                </a:solidFill>
                <a:latin typeface="+mj-lt"/>
              </a:rPr>
              <a:t>= eerste lijn 6wkn – 3m </a:t>
            </a:r>
          </a:p>
          <a:p>
            <a:pPr marL="457200" lvl="2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	 niet teveel medicaliseren </a:t>
            </a:r>
          </a:p>
          <a:p>
            <a:pPr marL="457200" lvl="2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	 à la </a:t>
            </a:r>
            <a:r>
              <a:rPr lang="nl-NL" sz="2000" dirty="0" err="1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tête</a:t>
            </a: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 du client : </a:t>
            </a:r>
          </a:p>
          <a:p>
            <a:pPr lvl="5">
              <a:lnSpc>
                <a:spcPct val="90000"/>
              </a:lnSpc>
            </a:pP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medicatie 		</a:t>
            </a:r>
          </a:p>
          <a:p>
            <a:pPr lvl="5">
              <a:lnSpc>
                <a:spcPct val="90000"/>
              </a:lnSpc>
            </a:pP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multimodale therapie (altijd actieve component !) 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à"/>
            </a:pPr>
            <a:endParaRPr lang="nl-NL" sz="2000" dirty="0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rgbClr val="FF0000"/>
                </a:solidFill>
                <a:latin typeface="+mj-lt"/>
                <a:sym typeface="Wingdings" panose="05000000000000000000" pitchFamily="2" charset="2"/>
              </a:rPr>
              <a:t>Psychosociale aspect 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zeer belangrijk voor herstelduur !</a:t>
            </a:r>
          </a:p>
          <a:p>
            <a:pPr marL="914400" lvl="4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 Tijd !</a:t>
            </a:r>
          </a:p>
          <a:p>
            <a:pPr lvl="2">
              <a:lnSpc>
                <a:spcPct val="90000"/>
              </a:lnSpc>
            </a:pPr>
            <a:endParaRPr lang="nl-NL" sz="2000" dirty="0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rgbClr val="FF0000"/>
                </a:solidFill>
                <a:latin typeface="+mj-lt"/>
                <a:sym typeface="Wingdings" panose="05000000000000000000" pitchFamily="2" charset="2"/>
              </a:rPr>
              <a:t>Beeldvorming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dient niet om diagnose te stellen maar om klinisch vermoeden te bevestigen !</a:t>
            </a:r>
          </a:p>
          <a:p>
            <a:pPr marL="457200" lvl="2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	</a:t>
            </a: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nl-NL" sz="2000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  </a:t>
            </a:r>
            <a:r>
              <a:rPr lang="nl-NL" sz="2000" dirty="0">
                <a:solidFill>
                  <a:schemeClr val="accent2"/>
                </a:solidFill>
                <a:latin typeface="+mj-lt"/>
              </a:rPr>
              <a:t>Als puzzelstukjes niet kloppen </a:t>
            </a: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 na 6 </a:t>
            </a:r>
            <a:r>
              <a:rPr lang="nl-NL" sz="2000" dirty="0" err="1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wkn</a:t>
            </a: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 à 3 m FRG </a:t>
            </a:r>
          </a:p>
          <a:p>
            <a:pPr marL="457200" lvl="2" indent="0">
              <a:lnSpc>
                <a:spcPct val="90000"/>
              </a:lnSpc>
              <a:buNone/>
            </a:pPr>
            <a:endParaRPr lang="nl-NL" sz="2000" dirty="0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chemeClr val="tx1"/>
                </a:solidFill>
                <a:latin typeface="+mj-lt"/>
              </a:rPr>
              <a:t>Géén lukrake </a:t>
            </a:r>
            <a:r>
              <a:rPr lang="nl-NL" sz="2000" dirty="0" err="1">
                <a:solidFill>
                  <a:srgbClr val="FF0000"/>
                </a:solidFill>
                <a:latin typeface="+mj-lt"/>
              </a:rPr>
              <a:t>interventionele</a:t>
            </a:r>
            <a:r>
              <a:rPr lang="nl-NL" sz="2000" dirty="0">
                <a:solidFill>
                  <a:srgbClr val="FF0000"/>
                </a:solidFill>
                <a:latin typeface="+mj-lt"/>
              </a:rPr>
              <a:t> therapie </a:t>
            </a:r>
            <a:r>
              <a:rPr lang="nl-NL" sz="2000" dirty="0">
                <a:solidFill>
                  <a:schemeClr val="tx1"/>
                </a:solidFill>
                <a:latin typeface="+mj-lt"/>
              </a:rPr>
              <a:t>! </a:t>
            </a:r>
          </a:p>
          <a:p>
            <a:pPr lvl="4"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nl-NL" sz="2000" dirty="0">
                <a:solidFill>
                  <a:schemeClr val="accent2"/>
                </a:solidFill>
                <a:latin typeface="+mj-lt"/>
              </a:rPr>
              <a:t>Beeldvorming </a:t>
            </a: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~ </a:t>
            </a:r>
            <a:r>
              <a:rPr lang="nl-NL" sz="2000" dirty="0">
                <a:solidFill>
                  <a:schemeClr val="accent2"/>
                </a:solidFill>
                <a:latin typeface="+mj-lt"/>
              </a:rPr>
              <a:t>kliniek !! ( </a:t>
            </a:r>
            <a:r>
              <a:rPr lang="nl-NL" sz="2000" dirty="0" err="1">
                <a:solidFill>
                  <a:schemeClr val="accent2"/>
                </a:solidFill>
                <a:latin typeface="+mj-lt"/>
              </a:rPr>
              <a:t>zoniet</a:t>
            </a:r>
            <a:r>
              <a:rPr lang="nl-NL" sz="2000" dirty="0">
                <a:solidFill>
                  <a:schemeClr val="accent2"/>
                </a:solidFill>
                <a:latin typeface="+mj-lt"/>
              </a:rPr>
              <a:t> : eerst FRG ) </a:t>
            </a:r>
          </a:p>
          <a:p>
            <a:pPr lvl="4">
              <a:lnSpc>
                <a:spcPct val="90000"/>
              </a:lnSpc>
              <a:buFont typeface="Wingdings" panose="05000000000000000000" pitchFamily="2" charset="2"/>
              <a:buChar char="à"/>
            </a:pPr>
            <a:r>
              <a:rPr lang="nl-NL" sz="2000" dirty="0">
                <a:solidFill>
                  <a:schemeClr val="accent2"/>
                </a:solidFill>
                <a:latin typeface="+mj-lt"/>
              </a:rPr>
              <a:t> Altijd in combinatie met actieve therapie ( multimodaal - multidisciplinair ) !!</a:t>
            </a:r>
          </a:p>
          <a:p>
            <a:pPr marL="685800" lvl="3" indent="0">
              <a:lnSpc>
                <a:spcPct val="90000"/>
              </a:lnSpc>
              <a:buNone/>
            </a:pPr>
            <a:endParaRPr lang="nl-NL" sz="2000" dirty="0">
              <a:solidFill>
                <a:schemeClr val="accent2"/>
              </a:solidFill>
              <a:latin typeface="+mj-lt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rgbClr val="FF0000"/>
                </a:solidFill>
                <a:latin typeface="+mj-lt"/>
              </a:rPr>
              <a:t>Multidisciplinaire revalidatie  </a:t>
            </a:r>
            <a:r>
              <a:rPr lang="nl-NL" sz="2000" dirty="0">
                <a:solidFill>
                  <a:schemeClr val="tx1"/>
                </a:solidFill>
                <a:latin typeface="+mj-lt"/>
              </a:rPr>
              <a:t>grootste bewezen effect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	 indicatie vanaf 6 </a:t>
            </a:r>
            <a:r>
              <a:rPr lang="nl-NL" sz="2000" dirty="0" err="1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wkn</a:t>
            </a: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 </a:t>
            </a:r>
          </a:p>
          <a:p>
            <a:pPr marL="685800" lvl="3" indent="0">
              <a:lnSpc>
                <a:spcPct val="90000"/>
              </a:lnSpc>
              <a:buNone/>
            </a:pPr>
            <a:r>
              <a:rPr lang="nl-NL" sz="2000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 	 Preventie recidieven </a:t>
            </a:r>
          </a:p>
          <a:p>
            <a:pPr lvl="2">
              <a:lnSpc>
                <a:spcPct val="90000"/>
              </a:lnSpc>
            </a:pPr>
            <a:endParaRPr lang="nl-NL" sz="2000" dirty="0">
              <a:solidFill>
                <a:schemeClr val="accent2"/>
              </a:solidFill>
              <a:latin typeface="+mj-lt"/>
              <a:sym typeface="Wingdings" panose="05000000000000000000" pitchFamily="2" charset="2"/>
            </a:endParaRPr>
          </a:p>
          <a:p>
            <a:pPr lvl="2">
              <a:lnSpc>
                <a:spcPct val="90000"/>
              </a:lnSpc>
            </a:pPr>
            <a:r>
              <a:rPr lang="nl-NL" sz="2000" dirty="0">
                <a:solidFill>
                  <a:srgbClr val="FF0000"/>
                </a:solidFill>
                <a:latin typeface="+mj-lt"/>
                <a:sym typeface="Wingdings" panose="05000000000000000000" pitchFamily="2" charset="2"/>
              </a:rPr>
              <a:t>Snel is niet  altijd  snel …  </a:t>
            </a:r>
            <a:endParaRPr lang="nl-NL" sz="2000" dirty="0">
              <a:solidFill>
                <a:srgbClr val="FF0000"/>
              </a:solidFill>
              <a:latin typeface="+mj-lt"/>
            </a:endParaRPr>
          </a:p>
          <a:p>
            <a:pPr marL="457200" lvl="2" indent="0">
              <a:lnSpc>
                <a:spcPct val="90000"/>
              </a:lnSpc>
              <a:buNone/>
            </a:pPr>
            <a:endParaRPr lang="nl-NL" sz="2000" dirty="0">
              <a:solidFill>
                <a:schemeClr val="tx1"/>
              </a:solidFill>
              <a:latin typeface="+mj-lt"/>
            </a:endParaRPr>
          </a:p>
          <a:p>
            <a:pPr marL="228600" lvl="1" indent="0">
              <a:lnSpc>
                <a:spcPct val="90000"/>
              </a:lnSpc>
              <a:buNone/>
            </a:pPr>
            <a:endParaRPr lang="nl-NL" sz="2000" dirty="0">
              <a:solidFill>
                <a:schemeClr val="accent1"/>
              </a:solidFill>
              <a:latin typeface="+mj-lt"/>
            </a:endParaRPr>
          </a:p>
          <a:p>
            <a:pPr marL="457200" lvl="2" indent="0">
              <a:lnSpc>
                <a:spcPct val="90000"/>
              </a:lnSpc>
              <a:buNone/>
            </a:pPr>
            <a:endParaRPr lang="nl-NL" sz="20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endParaRPr lang="nl-NL" sz="2000" b="1" dirty="0">
              <a:solidFill>
                <a:schemeClr val="accent5"/>
              </a:solidFill>
            </a:endParaRPr>
          </a:p>
          <a:p>
            <a:pPr lvl="2"/>
            <a:endParaRPr lang="nl-NL" sz="1800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ABBE71-2FB7-616C-3052-4524408B3E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5" t="29378" r="21870" b="26355"/>
          <a:stretch/>
        </p:blipFill>
        <p:spPr bwMode="auto">
          <a:xfrm>
            <a:off x="8173039" y="5712643"/>
            <a:ext cx="2564091" cy="103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070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122D704-D8EC-B69A-8B4F-0E632ABF7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/>
              <a:t>The end </a:t>
            </a:r>
          </a:p>
        </p:txBody>
      </p:sp>
      <p:pic>
        <p:nvPicPr>
          <p:cNvPr id="2050" name="Picture 2" descr="Ontzettende spierpijn en rugpijn na een klus in de tuin gisteren.  Koningsdag weekend afronden. #blijftthuis en maakt tuin in orde. #tuinieren  voor mij garantie op rugpijn. Fijne #zondag iedereen.">
            <a:extLst>
              <a:ext uri="{FF2B5EF4-FFF2-40B4-BE49-F238E27FC236}">
                <a16:creationId xmlns:a16="http://schemas.microsoft.com/office/drawing/2014/main" id="{C50C0664-6AE5-C466-C739-5F622061B0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4376" y="1085441"/>
            <a:ext cx="6257544" cy="468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2161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6F38E4-EC4C-4BF7-4614-822A2DFD6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2E99E1-63B5-8747-BAB3-EEFA191E4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75599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A8D60A-ED94-E307-D7D9-D5AD8EA85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45DF89-A965-3A61-D146-F74AEF895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3EF267-B4CE-9CB5-D6F1-F8FB30EE0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38ACA8-17D9-E0B3-C1BA-211BAB08D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F0CC58-6B1F-AAE1-3B03-818754D78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9FAD75-C92F-01F8-DB9E-522EADA2D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881" y="1402080"/>
            <a:ext cx="6697362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INTERVENTIONELE PIJNBEHANDELING</a:t>
            </a:r>
            <a:endParaRPr lang="nl-NL" sz="2000" noProof="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NL" sz="2000" noProof="0" dirty="0">
              <a:solidFill>
                <a:schemeClr val="accent4"/>
              </a:solidFill>
            </a:endParaRPr>
          </a:p>
          <a:p>
            <a:r>
              <a:rPr lang="nl-NL" sz="2000" noProof="0" dirty="0">
                <a:solidFill>
                  <a:schemeClr val="tx1"/>
                </a:solidFill>
              </a:rPr>
              <a:t>Epidurale infiltraties : 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Bij disco-</a:t>
            </a:r>
            <a:r>
              <a:rPr lang="nl-NL" sz="2000" noProof="0" dirty="0" err="1">
                <a:solidFill>
                  <a:schemeClr val="accent4"/>
                </a:solidFill>
              </a:rPr>
              <a:t>radiculair</a:t>
            </a:r>
            <a:r>
              <a:rPr lang="nl-NL" sz="2000" noProof="0" dirty="0">
                <a:solidFill>
                  <a:schemeClr val="accent4"/>
                </a:solidFill>
              </a:rPr>
              <a:t> conflict (correlatie anamnese, KO, beeldvorming)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Kortdurend beterschap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Niet aanbevolen eerste 2-3 weken </a:t>
            </a:r>
          </a:p>
          <a:p>
            <a:pPr lvl="1"/>
            <a:r>
              <a:rPr lang="nl-NL" sz="2000" noProof="0" dirty="0" err="1">
                <a:solidFill>
                  <a:schemeClr val="accent4"/>
                </a:solidFill>
              </a:rPr>
              <a:t>Transforaminaal</a:t>
            </a:r>
            <a:r>
              <a:rPr lang="nl-NL" sz="2000" noProof="0" dirty="0">
                <a:solidFill>
                  <a:schemeClr val="accent4"/>
                </a:solidFill>
              </a:rPr>
              <a:t> meer evidentie dan </a:t>
            </a:r>
            <a:r>
              <a:rPr lang="nl-NL" sz="2000" noProof="0" dirty="0" err="1">
                <a:solidFill>
                  <a:schemeClr val="accent4"/>
                </a:solidFill>
              </a:rPr>
              <a:t>interlaminair</a:t>
            </a:r>
            <a:endParaRPr lang="nl-NL" sz="2000" noProof="0" dirty="0">
              <a:solidFill>
                <a:schemeClr val="accent4"/>
              </a:solidFill>
            </a:endParaRPr>
          </a:p>
          <a:p>
            <a:pPr marL="228600" lvl="1" indent="0">
              <a:buNone/>
            </a:pPr>
            <a:endParaRPr lang="nl-NL" sz="1400" i="1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824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DC9963-6D14-4C6D-2DE5-1A0916DB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038D6F-3FAA-1D61-93BF-05527F966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7CCB42-4A90-962A-D35B-14D881031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9C877A2-D54C-F340-7904-1176CAF0C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881939-91AE-01A3-61FE-733A7CE40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A95F2D-7B7B-E19B-DD9B-8A50BBCCF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881" y="1402080"/>
            <a:ext cx="6697362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noProof="0" dirty="0">
                <a:solidFill>
                  <a:srgbClr val="FF0000"/>
                </a:solidFill>
              </a:rPr>
              <a:t>INTERVENTIONELE PIJNBEHANDELING</a:t>
            </a:r>
          </a:p>
          <a:p>
            <a:pPr marL="228600" lvl="1" indent="0">
              <a:buNone/>
            </a:pPr>
            <a:endParaRPr lang="nl-NL" sz="1400" i="1" noProof="0" dirty="0">
              <a:solidFill>
                <a:schemeClr val="accent4"/>
              </a:solidFill>
            </a:endParaRPr>
          </a:p>
          <a:p>
            <a:r>
              <a:rPr lang="nl-NL" noProof="0" dirty="0" err="1">
                <a:solidFill>
                  <a:schemeClr val="tx1"/>
                </a:solidFill>
              </a:rPr>
              <a:t>Facetifiltraties</a:t>
            </a:r>
            <a:r>
              <a:rPr lang="nl-NL" noProof="0" dirty="0">
                <a:solidFill>
                  <a:schemeClr val="tx1"/>
                </a:solidFill>
              </a:rPr>
              <a:t> :  </a:t>
            </a:r>
            <a:r>
              <a:rPr lang="nl-NL" noProof="0" dirty="0">
                <a:solidFill>
                  <a:schemeClr val="accent4"/>
                </a:solidFill>
              </a:rPr>
              <a:t>geen bewezen effect </a:t>
            </a:r>
          </a:p>
          <a:p>
            <a:r>
              <a:rPr lang="nl-NL" noProof="0" dirty="0">
                <a:solidFill>
                  <a:schemeClr val="tx1"/>
                </a:solidFill>
              </a:rPr>
              <a:t>SIG infiltraties :  </a:t>
            </a:r>
            <a:r>
              <a:rPr lang="nl-NL" noProof="0" dirty="0">
                <a:solidFill>
                  <a:schemeClr val="accent4"/>
                </a:solidFill>
              </a:rPr>
              <a:t>geen overtuigend bewijs </a:t>
            </a:r>
          </a:p>
          <a:p>
            <a:r>
              <a:rPr lang="nl-NL" noProof="0" dirty="0">
                <a:solidFill>
                  <a:schemeClr val="tx1"/>
                </a:solidFill>
              </a:rPr>
              <a:t>Facet </a:t>
            </a:r>
            <a:r>
              <a:rPr lang="nl-NL" noProof="0" dirty="0" err="1">
                <a:solidFill>
                  <a:schemeClr val="tx1"/>
                </a:solidFill>
              </a:rPr>
              <a:t>denervaties</a:t>
            </a:r>
            <a:r>
              <a:rPr lang="nl-NL" noProof="0" dirty="0">
                <a:solidFill>
                  <a:schemeClr val="tx1"/>
                </a:solidFill>
              </a:rPr>
              <a:t> </a:t>
            </a:r>
            <a:r>
              <a:rPr lang="nl-NL" sz="1600" i="1" noProof="0" dirty="0">
                <a:solidFill>
                  <a:schemeClr val="tx1"/>
                </a:solidFill>
              </a:rPr>
              <a:t>(RFD) </a:t>
            </a:r>
            <a:r>
              <a:rPr lang="nl-NL" sz="1600" noProof="0" dirty="0">
                <a:solidFill>
                  <a:schemeClr val="tx1"/>
                </a:solidFill>
              </a:rPr>
              <a:t>: </a:t>
            </a:r>
            <a:r>
              <a:rPr lang="nl-NL" sz="1600" i="1" noProof="0" dirty="0">
                <a:solidFill>
                  <a:schemeClr val="tx1"/>
                </a:solidFill>
              </a:rPr>
              <a:t>  </a:t>
            </a:r>
          </a:p>
          <a:p>
            <a:pPr lvl="1"/>
            <a:r>
              <a:rPr lang="nl-NL" noProof="0" dirty="0">
                <a:solidFill>
                  <a:schemeClr val="accent4"/>
                </a:solidFill>
              </a:rPr>
              <a:t>Wisselende evidentie beterschap </a:t>
            </a:r>
          </a:p>
          <a:p>
            <a:pPr lvl="1"/>
            <a:r>
              <a:rPr lang="nl-NL" noProof="0" dirty="0">
                <a:solidFill>
                  <a:schemeClr val="accent4"/>
                </a:solidFill>
              </a:rPr>
              <a:t>Enkel bij chronische LRP</a:t>
            </a:r>
          </a:p>
          <a:p>
            <a:pPr lvl="1"/>
            <a:r>
              <a:rPr lang="nl-NL" noProof="0" dirty="0">
                <a:solidFill>
                  <a:schemeClr val="accent4"/>
                </a:solidFill>
              </a:rPr>
              <a:t>Bij correlatie KO en CT-SPECT</a:t>
            </a:r>
          </a:p>
          <a:p>
            <a:pPr lvl="1"/>
            <a:r>
              <a:rPr lang="nl-NL" noProof="0" dirty="0">
                <a:solidFill>
                  <a:schemeClr val="accent4"/>
                </a:solidFill>
              </a:rPr>
              <a:t>Positief effect van proefinfiltratie </a:t>
            </a:r>
            <a:r>
              <a:rPr lang="nl-NL" noProof="0" dirty="0" err="1">
                <a:solidFill>
                  <a:schemeClr val="accent4"/>
                </a:solidFill>
              </a:rPr>
              <a:t>ndz</a:t>
            </a:r>
            <a:r>
              <a:rPr lang="nl-NL" noProof="0" dirty="0">
                <a:solidFill>
                  <a:schemeClr val="accent4"/>
                </a:solidFill>
              </a:rPr>
              <a:t>  </a:t>
            </a:r>
            <a:r>
              <a:rPr lang="nl-NL" noProof="0" dirty="0">
                <a:solidFill>
                  <a:schemeClr val="accent4"/>
                </a:solidFill>
                <a:sym typeface="Wingdings" pitchFamily="2" charset="2"/>
              </a:rPr>
              <a:t>(</a:t>
            </a:r>
            <a:r>
              <a:rPr lang="nl-NL" sz="1400" i="1" noProof="0" dirty="0">
                <a:solidFill>
                  <a:schemeClr val="accent4"/>
                </a:solidFill>
              </a:rPr>
              <a:t>minstens 50 procent , liefst 80 procent  beterschap )</a:t>
            </a:r>
          </a:p>
          <a:p>
            <a:endParaRPr lang="nl-NL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4197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D2893B-4E0D-371A-9968-E96DA8B7F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08D6E7-9827-76F5-3C09-B65B8452E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CA7A6-C626-1852-932C-34D5C0CBA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1CF61A-D7CC-4AE9-C01C-EFCB0F0C8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C15318-B3E1-C6FA-CEF3-397C1339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BF526C-51CC-76BA-3E6C-46386E5AD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881" y="1402080"/>
            <a:ext cx="6697362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INTERVENTIONELE PIJNBEHANDELING</a:t>
            </a:r>
          </a:p>
          <a:p>
            <a:pPr marL="228600" lvl="1" indent="0">
              <a:buNone/>
            </a:pPr>
            <a:endParaRPr lang="nl-NL" sz="2000" i="1" noProof="0" dirty="0">
              <a:solidFill>
                <a:schemeClr val="accent4"/>
              </a:solidFill>
            </a:endParaRPr>
          </a:p>
          <a:p>
            <a:r>
              <a:rPr lang="nl-NL" sz="2000" noProof="0" dirty="0" err="1">
                <a:solidFill>
                  <a:schemeClr val="tx1"/>
                </a:solidFill>
              </a:rPr>
              <a:t>Rhizolyse</a:t>
            </a:r>
            <a:r>
              <a:rPr lang="nl-NL" sz="2000" noProof="0" dirty="0">
                <a:solidFill>
                  <a:schemeClr val="tx1"/>
                </a:solidFill>
              </a:rPr>
              <a:t> </a:t>
            </a:r>
            <a:r>
              <a:rPr lang="nl-NL" sz="2000" i="1" noProof="0" dirty="0">
                <a:solidFill>
                  <a:schemeClr val="tx1"/>
                </a:solidFill>
              </a:rPr>
              <a:t>( gepulseerde RFD dorsale ganglion )</a:t>
            </a:r>
            <a:endParaRPr lang="nl-NL" sz="2000" noProof="0" dirty="0">
              <a:solidFill>
                <a:schemeClr val="accent4"/>
              </a:solidFill>
            </a:endParaRP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Bij chronische refractaire </a:t>
            </a:r>
            <a:r>
              <a:rPr lang="nl-NL" sz="2000" noProof="0" dirty="0" err="1">
                <a:solidFill>
                  <a:schemeClr val="accent4"/>
                </a:solidFill>
              </a:rPr>
              <a:t>lumbosacrale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  <a:r>
              <a:rPr lang="nl-NL" sz="2000" noProof="0" dirty="0" err="1">
                <a:solidFill>
                  <a:schemeClr val="accent4"/>
                </a:solidFill>
              </a:rPr>
              <a:t>radiculaire</a:t>
            </a:r>
            <a:r>
              <a:rPr lang="nl-NL" sz="2000" noProof="0" dirty="0">
                <a:solidFill>
                  <a:schemeClr val="accent4"/>
                </a:solidFill>
              </a:rPr>
              <a:t> pijn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Correlatie kliniek en beeldvorming van disco-</a:t>
            </a:r>
            <a:r>
              <a:rPr lang="nl-NL" sz="2000" noProof="0" dirty="0" err="1">
                <a:solidFill>
                  <a:schemeClr val="accent4"/>
                </a:solidFill>
              </a:rPr>
              <a:t>radiculair</a:t>
            </a:r>
            <a:r>
              <a:rPr lang="nl-NL" sz="2000" noProof="0" dirty="0">
                <a:solidFill>
                  <a:schemeClr val="accent4"/>
                </a:solidFill>
              </a:rPr>
              <a:t> conflict of vernauwd </a:t>
            </a:r>
            <a:r>
              <a:rPr lang="nl-NL" sz="2000" noProof="0" dirty="0" err="1">
                <a:solidFill>
                  <a:schemeClr val="accent4"/>
                </a:solidFill>
              </a:rPr>
              <a:t>neuroforamen</a:t>
            </a:r>
            <a:r>
              <a:rPr lang="nl-NL" sz="2000" noProof="0" dirty="0">
                <a:solidFill>
                  <a:schemeClr val="accent4"/>
                </a:solidFill>
              </a:rPr>
              <a:t> met </a:t>
            </a:r>
            <a:r>
              <a:rPr lang="nl-NL" sz="2000" noProof="0" dirty="0" err="1">
                <a:solidFill>
                  <a:schemeClr val="accent4"/>
                </a:solidFill>
              </a:rPr>
              <a:t>radiculaire</a:t>
            </a:r>
            <a:r>
              <a:rPr lang="nl-NL" sz="2000" noProof="0" dirty="0">
                <a:solidFill>
                  <a:schemeClr val="accent4"/>
                </a:solidFill>
              </a:rPr>
              <a:t> druk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Beste effect zo geen motorisch </a:t>
            </a:r>
            <a:r>
              <a:rPr lang="nl-NL" sz="2000" noProof="0" dirty="0" err="1">
                <a:solidFill>
                  <a:schemeClr val="accent4"/>
                </a:solidFill>
              </a:rPr>
              <a:t>deficiet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endParaRPr lang="nl-NL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468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2B5DB9-FBA2-8F26-F32C-836BD3E2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A2EF19-C004-9258-BCA8-B02077B76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885758-6D6D-9729-D64C-0CD984C9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40A54F4-5FA6-90F6-44F2-41E0F8725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6FD9E4-8A5C-BD65-4C6A-6249D92F4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NL" noProof="0" dirty="0">
                <a:solidFill>
                  <a:srgbClr val="FFFFFF"/>
                </a:solidFill>
              </a:rPr>
              <a:t>DBC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305D06-5602-5765-28A3-A8C3D9350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7491" y="862817"/>
            <a:ext cx="6366372" cy="5639746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nl-NL" altLang="nl-BE" sz="2000" dirty="0">
                <a:solidFill>
                  <a:srgbClr val="FF0000"/>
                </a:solidFill>
              </a:rPr>
              <a:t>FEDRIS </a:t>
            </a:r>
          </a:p>
          <a:p>
            <a:pPr marL="0" indent="0">
              <a:buNone/>
            </a:pPr>
            <a:r>
              <a:rPr lang="nl-NL" altLang="nl-BE" sz="2000" dirty="0">
                <a:solidFill>
                  <a:schemeClr val="accent4"/>
                </a:solidFill>
              </a:rPr>
              <a:t>Voor wie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Werknemers</a:t>
            </a:r>
            <a:endParaRPr lang="nl-NL" altLang="nl-BE" sz="2000" dirty="0">
              <a:solidFill>
                <a:schemeClr val="accent4"/>
              </a:solidFill>
            </a:endParaRP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Manueel hanteren van lasten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Mechanische trillingen overgedragen door het zitvlak</a:t>
            </a:r>
          </a:p>
          <a:p>
            <a:r>
              <a:rPr lang="nl-NL" altLang="nl-BE" sz="2000" dirty="0">
                <a:solidFill>
                  <a:schemeClr val="accent4"/>
                </a:solidFill>
              </a:rPr>
              <a:t>Secundaire preventie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Min 4w en max 3m AO wegens rugklachten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Min 1w en max 3m AO wegens recidief </a:t>
            </a:r>
          </a:p>
          <a:p>
            <a:pPr lvl="1">
              <a:buFont typeface="Wingdings" pitchFamily="2" charset="2"/>
              <a:buNone/>
            </a:pPr>
            <a:r>
              <a:rPr lang="nl-BE" altLang="nl-BE" sz="2000" dirty="0">
                <a:solidFill>
                  <a:schemeClr val="accent4"/>
                </a:solidFill>
              </a:rPr>
              <a:t>	(reeds min 3w AO in de laatste 12m)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Min 4w en max 3m AO na HK </a:t>
            </a:r>
            <a:r>
              <a:rPr lang="nl-BE" altLang="nl-BE" sz="2000" dirty="0" err="1">
                <a:solidFill>
                  <a:schemeClr val="accent4"/>
                </a:solidFill>
              </a:rPr>
              <a:t>thv</a:t>
            </a:r>
            <a:r>
              <a:rPr lang="nl-BE" altLang="nl-BE" sz="2000" dirty="0">
                <a:solidFill>
                  <a:schemeClr val="accent4"/>
                </a:solidFill>
              </a:rPr>
              <a:t> de LWZ</a:t>
            </a:r>
          </a:p>
          <a:p>
            <a:pPr lvl="1"/>
            <a:endParaRPr lang="nl-BE" altLang="nl-BE" sz="2000" dirty="0">
              <a:solidFill>
                <a:schemeClr val="accent4"/>
              </a:solidFill>
            </a:endParaRPr>
          </a:p>
          <a:p>
            <a:r>
              <a:rPr lang="nl-BE" altLang="nl-BE" sz="2000" dirty="0">
                <a:solidFill>
                  <a:schemeClr val="accent4"/>
                </a:solidFill>
              </a:rPr>
              <a:t>Hoe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Aanvraag via de AG</a:t>
            </a:r>
          </a:p>
          <a:p>
            <a:pPr lvl="1"/>
            <a:r>
              <a:rPr lang="nl-BE" altLang="nl-BE" sz="2000" dirty="0">
                <a:solidFill>
                  <a:schemeClr val="accent4"/>
                </a:solidFill>
              </a:rPr>
              <a:t>Evaluatie in een erkend centrum</a:t>
            </a:r>
            <a:endParaRPr lang="nl-NL" altLang="nl-BE" sz="2000" dirty="0">
              <a:solidFill>
                <a:schemeClr val="accent4"/>
              </a:solidFill>
            </a:endParaRPr>
          </a:p>
          <a:p>
            <a:pPr lvl="1"/>
            <a:endParaRPr lang="nl-BE" altLang="nl-BE" sz="20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nl-BE" altLang="nl-BE" sz="2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4105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B7C51-1E3C-C6F0-CC4A-D050B0668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Witte pijlen die op het asfalt zijn geverfd">
            <a:extLst>
              <a:ext uri="{FF2B5EF4-FFF2-40B4-BE49-F238E27FC236}">
                <a16:creationId xmlns:a16="http://schemas.microsoft.com/office/drawing/2014/main" id="{A0EC8FC1-6446-A2A4-247E-FE18B019164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rcRect b="150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C771141-A7AA-1F9A-A318-D3186C9C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noProof="0"/>
              <a:t>Time line </a:t>
            </a:r>
          </a:p>
        </p:txBody>
      </p:sp>
    </p:spTree>
    <p:extLst>
      <p:ext uri="{BB962C8B-B14F-4D97-AF65-F5344CB8AC3E}">
        <p14:creationId xmlns:p14="http://schemas.microsoft.com/office/powerpoint/2010/main" val="272768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48A6DF-B77B-147B-1E85-9B644A3C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468D28A-5376-C10C-DCD2-25C90A4D4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A7E8384-88F1-A2FD-CC71-B35E4131A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D64302-1747-9BF9-E12A-6904D6929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FFBF8E-5514-F996-9071-0AF5DA6FD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PRAKTISCH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27BCA8-AB58-60B1-9B7C-8917993D5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9355" y="930875"/>
            <a:ext cx="6937888" cy="5848865"/>
          </a:xfrm>
        </p:spPr>
        <p:txBody>
          <a:bodyPr anchor="ctr">
            <a:normAutofit/>
          </a:bodyPr>
          <a:lstStyle/>
          <a:p>
            <a:pPr marL="228600" lvl="1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Acuut – eerste contact </a:t>
            </a:r>
          </a:p>
          <a:p>
            <a:pPr lvl="2"/>
            <a:r>
              <a:rPr lang="nl-NL" sz="2000" noProof="0" dirty="0">
                <a:solidFill>
                  <a:schemeClr val="tx1"/>
                </a:solidFill>
              </a:rPr>
              <a:t>Anamnese – KO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Uitsluiten rode vlaggen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Bij rode vlag verwijzen volgens urgentie </a:t>
            </a:r>
          </a:p>
          <a:p>
            <a:pPr marL="685800" lvl="3" indent="0">
              <a:buNone/>
            </a:pPr>
            <a:endParaRPr lang="nl-NL" sz="2000" noProof="0" dirty="0">
              <a:solidFill>
                <a:schemeClr val="tx1"/>
              </a:solidFill>
            </a:endParaRPr>
          </a:p>
          <a:p>
            <a:pPr lvl="2"/>
            <a:r>
              <a:rPr lang="nl-NL" sz="2000" noProof="0" dirty="0">
                <a:solidFill>
                  <a:schemeClr val="tx1"/>
                </a:solidFill>
              </a:rPr>
              <a:t>Beeldvorming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Geen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( door (</a:t>
            </a:r>
            <a:r>
              <a:rPr lang="nl-NL" sz="2000" noProof="0" dirty="0" err="1">
                <a:solidFill>
                  <a:schemeClr val="accent4"/>
                </a:solidFill>
              </a:rPr>
              <a:t>spine</a:t>
            </a:r>
            <a:r>
              <a:rPr lang="nl-NL" sz="2000" noProof="0" dirty="0">
                <a:solidFill>
                  <a:schemeClr val="accent4"/>
                </a:solidFill>
              </a:rPr>
              <a:t>) specialist bij rode vlag ) </a:t>
            </a:r>
          </a:p>
          <a:p>
            <a:pPr lvl="3"/>
            <a:endParaRPr lang="nl-NL" sz="2000" noProof="0" dirty="0">
              <a:solidFill>
                <a:schemeClr val="accent4"/>
              </a:solidFill>
            </a:endParaRPr>
          </a:p>
          <a:p>
            <a:pPr lvl="2"/>
            <a:r>
              <a:rPr lang="nl-NL" sz="2000" noProof="0" dirty="0">
                <a:solidFill>
                  <a:schemeClr val="tx1"/>
                </a:solidFill>
              </a:rPr>
              <a:t>Behandeling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Selfmanagement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IN medicatie </a:t>
            </a:r>
          </a:p>
          <a:p>
            <a:pPr lvl="3"/>
            <a:r>
              <a:rPr lang="nl-NL" sz="2000" noProof="0" dirty="0">
                <a:solidFill>
                  <a:schemeClr val="accent4"/>
                </a:solidFill>
              </a:rPr>
              <a:t>IN multimodale aanpak (kine + oefeningen ! )</a:t>
            </a:r>
          </a:p>
          <a:p>
            <a:pPr lvl="2"/>
            <a:endParaRPr lang="nl-NL" sz="1800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584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2A526-CCAB-B58B-3175-83D0163D8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23BDFD6-16FC-47F8-A2E5-A5441C5D7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15D9A-4411-1B1F-61EA-1463B906A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EBA10D6-2102-80F5-E950-DFC27DD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B93747-9B6D-690F-DD1A-7145DCDF0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PRAKTISCH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70BB74-3D8D-63A7-BA47-7906E7D7D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930875"/>
            <a:ext cx="6959194" cy="6066825"/>
          </a:xfrm>
        </p:spPr>
        <p:txBody>
          <a:bodyPr anchor="ctr">
            <a:normAutofit/>
          </a:bodyPr>
          <a:lstStyle/>
          <a:p>
            <a:pPr marL="228600" lvl="1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Co twee </a:t>
            </a:r>
            <a:r>
              <a:rPr lang="nl-NL" sz="2000" noProof="0" dirty="0" err="1">
                <a:solidFill>
                  <a:srgbClr val="FF0000"/>
                </a:solidFill>
              </a:rPr>
              <a:t>wkn</a:t>
            </a:r>
            <a:r>
              <a:rPr lang="nl-NL" sz="2000" noProof="0" dirty="0">
                <a:solidFill>
                  <a:srgbClr val="FF0000"/>
                </a:solidFill>
              </a:rPr>
              <a:t> na aanvang klachten</a:t>
            </a:r>
          </a:p>
          <a:p>
            <a:pPr lvl="1"/>
            <a:r>
              <a:rPr lang="nl-NL" sz="2000" noProof="0" dirty="0">
                <a:solidFill>
                  <a:schemeClr val="tx1"/>
                </a:solidFill>
              </a:rPr>
              <a:t>Anamnese – KO 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Uitsluiten rode vlaggen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Zo geen beterschap </a:t>
            </a:r>
            <a:r>
              <a:rPr lang="nl-NL" sz="2000" noProof="0" dirty="0" err="1">
                <a:solidFill>
                  <a:schemeClr val="accent4"/>
                </a:solidFill>
              </a:rPr>
              <a:t>STarT</a:t>
            </a:r>
            <a:r>
              <a:rPr lang="nl-NL" sz="2000" noProof="0" dirty="0">
                <a:solidFill>
                  <a:schemeClr val="accent4"/>
                </a:solidFill>
              </a:rPr>
              <a:t> - Back tool </a:t>
            </a:r>
          </a:p>
          <a:p>
            <a:pPr lvl="2"/>
            <a:endParaRPr lang="nl-NL" sz="2000" noProof="0" dirty="0">
              <a:solidFill>
                <a:schemeClr val="tx1"/>
              </a:solidFill>
            </a:endParaRPr>
          </a:p>
          <a:p>
            <a:pPr lvl="1"/>
            <a:r>
              <a:rPr lang="nl-NL" sz="2000" noProof="0" dirty="0">
                <a:solidFill>
                  <a:schemeClr val="tx1"/>
                </a:solidFill>
              </a:rPr>
              <a:t>Behandeling </a:t>
            </a:r>
            <a:endParaRPr lang="nl-NL" sz="2000" noProof="0" dirty="0">
              <a:solidFill>
                <a:schemeClr val="accent4"/>
              </a:solidFill>
            </a:endParaRP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Selfmanagement </a:t>
            </a: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IN medicatie </a:t>
            </a: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IN multimodale aanpak (+ oefeningen ! )</a:t>
            </a: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IN psychologische begeleiding</a:t>
            </a:r>
          </a:p>
          <a:p>
            <a:pPr lvl="2"/>
            <a:endParaRPr lang="nl-NL" sz="1800" dirty="0">
              <a:solidFill>
                <a:schemeClr val="accent4"/>
              </a:solidFill>
            </a:endParaRP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Bij </a:t>
            </a:r>
            <a:r>
              <a:rPr lang="nl-NL" sz="2000" dirty="0" err="1">
                <a:solidFill>
                  <a:schemeClr val="accent4"/>
                </a:solidFill>
              </a:rPr>
              <a:t>radiculair</a:t>
            </a:r>
            <a:r>
              <a:rPr lang="nl-NL" sz="2000" dirty="0">
                <a:solidFill>
                  <a:schemeClr val="accent4"/>
                </a:solidFill>
              </a:rPr>
              <a:t> lijden, geen beterschap én pijn &gt; 5 : </a:t>
            </a:r>
          </a:p>
          <a:p>
            <a:pPr lvl="4"/>
            <a:r>
              <a:rPr lang="nl-NL" sz="2000" noProof="0" dirty="0">
                <a:solidFill>
                  <a:schemeClr val="accent4"/>
                </a:solidFill>
              </a:rPr>
              <a:t>MRI </a:t>
            </a:r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 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zo correlatie :  </a:t>
            </a:r>
            <a:r>
              <a:rPr lang="nl-NL" sz="2000" dirty="0" err="1">
                <a:solidFill>
                  <a:schemeClr val="accent4"/>
                </a:solidFill>
                <a:sym typeface="Wingdings" pitchFamily="2" charset="2"/>
              </a:rPr>
              <a:t>transforaminale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epidurale </a:t>
            </a:r>
          </a:p>
          <a:p>
            <a:pPr marL="914400" lvl="4" indent="0">
              <a:buNone/>
            </a:pPr>
            <a:r>
              <a:rPr lang="nl-NL" sz="2000" noProof="0" dirty="0">
                <a:solidFill>
                  <a:schemeClr val="accent4"/>
                </a:solidFill>
                <a:sym typeface="Wingdings" pitchFamily="2" charset="2"/>
              </a:rPr>
              <a:t>           géén correlatie : FRG </a:t>
            </a:r>
            <a:r>
              <a:rPr lang="nl-BE" sz="2000" dirty="0">
                <a:solidFill>
                  <a:schemeClr val="accent4"/>
                </a:solidFill>
              </a:rPr>
              <a:t>~ verfijnen diagnostiek</a:t>
            </a:r>
            <a:endParaRPr lang="nl-NL" sz="2000" dirty="0">
              <a:solidFill>
                <a:schemeClr val="accent4"/>
              </a:solidFill>
            </a:endParaRPr>
          </a:p>
          <a:p>
            <a:pPr marL="457200" lvl="2" indent="0">
              <a:buNone/>
            </a:pPr>
            <a:endParaRPr lang="nl-NL" sz="2000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667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0958E7-48A6-286D-4928-4857EA5AE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DF45143-E7C8-10D2-4E18-D70057896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97C987-E3EE-7AE1-C30A-D00CBBECA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E4BC5A-7D28-C72F-3B74-1E81F1F39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DD9AC8-0B27-9A13-4B35-E086CE5A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PRAKTISCH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1B0BE0-64AE-EF34-BFCC-5D74AD71B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805" y="1219200"/>
            <a:ext cx="6794438" cy="6070600"/>
          </a:xfrm>
          <a:noFill/>
        </p:spPr>
        <p:txBody>
          <a:bodyPr anchor="ctr">
            <a:normAutofit fontScale="85000" lnSpcReduction="20000"/>
          </a:bodyPr>
          <a:lstStyle/>
          <a:p>
            <a:pPr marL="228600" lvl="1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Co na 5-6 </a:t>
            </a:r>
            <a:r>
              <a:rPr lang="nl-NL" sz="2000" noProof="0" dirty="0" err="1">
                <a:solidFill>
                  <a:srgbClr val="FF0000"/>
                </a:solidFill>
              </a:rPr>
              <a:t>wkn</a:t>
            </a:r>
            <a:endParaRPr lang="nl-NL" sz="2000" noProof="0" dirty="0">
              <a:solidFill>
                <a:srgbClr val="FF0000"/>
              </a:solidFill>
            </a:endParaRPr>
          </a:p>
          <a:p>
            <a:pPr lvl="1"/>
            <a:r>
              <a:rPr lang="nl-NL" sz="2000" noProof="0" dirty="0">
                <a:solidFill>
                  <a:schemeClr val="tx1"/>
                </a:solidFill>
              </a:rPr>
              <a:t>Anamnese – KO 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Uitsluiten rode vlaggen </a:t>
            </a:r>
          </a:p>
          <a:p>
            <a:pPr lvl="2"/>
            <a:r>
              <a:rPr lang="nl-NL" sz="2000" noProof="0" dirty="0">
                <a:solidFill>
                  <a:schemeClr val="accent4"/>
                </a:solidFill>
              </a:rPr>
              <a:t>Risicoprofiel verfijnen </a:t>
            </a:r>
          </a:p>
          <a:p>
            <a:pPr lvl="2"/>
            <a:endParaRPr lang="nl-NL" sz="2000" noProof="0" dirty="0">
              <a:solidFill>
                <a:schemeClr val="tx1"/>
              </a:solidFill>
            </a:endParaRPr>
          </a:p>
          <a:p>
            <a:pPr lvl="1"/>
            <a:r>
              <a:rPr lang="nl-NL" sz="2000" noProof="0" dirty="0">
                <a:solidFill>
                  <a:schemeClr val="tx1"/>
                </a:solidFill>
              </a:rPr>
              <a:t>Behandeling</a:t>
            </a:r>
          </a:p>
          <a:p>
            <a:pPr lvl="2"/>
            <a:r>
              <a:rPr lang="nl-NL" sz="2000" dirty="0">
                <a:solidFill>
                  <a:schemeClr val="accent4"/>
                </a:solidFill>
              </a:rPr>
              <a:t>Bij zwak risico 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: idem verder </a:t>
            </a:r>
            <a:endParaRPr lang="nl-NL" sz="2000" dirty="0">
              <a:solidFill>
                <a:schemeClr val="accent4"/>
              </a:solidFill>
            </a:endParaRPr>
          </a:p>
          <a:p>
            <a:pPr lvl="2"/>
            <a:r>
              <a:rPr lang="nl-NL" sz="2000" dirty="0">
                <a:solidFill>
                  <a:schemeClr val="accent4"/>
                </a:solidFill>
              </a:rPr>
              <a:t>Bij gemiddeld – hoog risico :</a:t>
            </a: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Medicatie IN</a:t>
            </a: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Start multimodale aanpak (+ oefeningen ! )</a:t>
            </a:r>
          </a:p>
          <a:p>
            <a:pPr lvl="3"/>
            <a:r>
              <a:rPr lang="nl-NL" sz="2000" dirty="0">
                <a:solidFill>
                  <a:schemeClr val="accent4"/>
                </a:solidFill>
              </a:rPr>
              <a:t>Psychologische begeleiding</a:t>
            </a:r>
          </a:p>
          <a:p>
            <a:pPr lvl="3"/>
            <a:endParaRPr lang="nl-NL" sz="2000" dirty="0">
              <a:solidFill>
                <a:schemeClr val="accent4"/>
              </a:solidFill>
            </a:endParaRPr>
          </a:p>
          <a:p>
            <a:pPr lvl="2"/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LRP en geen beterschap  </a:t>
            </a:r>
            <a:r>
              <a:rPr lang="nl-NL" sz="2100" dirty="0">
                <a:solidFill>
                  <a:schemeClr val="accent4"/>
                </a:solidFill>
                <a:sym typeface="Wingdings" pitchFamily="2" charset="2"/>
              </a:rPr>
              <a:t>FRG </a:t>
            </a:r>
            <a:r>
              <a:rPr lang="nl-BE" sz="2100" dirty="0">
                <a:solidFill>
                  <a:schemeClr val="accent4"/>
                </a:solidFill>
              </a:rPr>
              <a:t>~ verfijnen diagnostiek</a:t>
            </a:r>
          </a:p>
          <a:p>
            <a:pPr marL="1654175" lvl="8" indent="0">
              <a:buNone/>
            </a:pPr>
            <a:r>
              <a:rPr lang="nl-BE" sz="2100" dirty="0">
                <a:solidFill>
                  <a:schemeClr val="accent4"/>
                </a:solidFill>
              </a:rPr>
              <a:t>                               ~ multidisciplinaire reva </a:t>
            </a:r>
          </a:p>
          <a:p>
            <a:pPr lvl="2"/>
            <a:r>
              <a:rPr lang="nl-NL" sz="2000" dirty="0">
                <a:solidFill>
                  <a:schemeClr val="accent4"/>
                </a:solidFill>
              </a:rPr>
              <a:t>Radiculaire pijn 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 </a:t>
            </a:r>
            <a:r>
              <a:rPr lang="nl-NL" sz="2000" dirty="0" err="1">
                <a:solidFill>
                  <a:schemeClr val="accent4"/>
                </a:solidFill>
                <a:sym typeface="Wingdings" pitchFamily="2" charset="2"/>
              </a:rPr>
              <a:t>multidisciplainaire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</a:t>
            </a:r>
            <a:r>
              <a:rPr lang="nl-NL" sz="2000" dirty="0" err="1">
                <a:solidFill>
                  <a:schemeClr val="accent4"/>
                </a:solidFill>
                <a:sym typeface="Wingdings" pitchFamily="2" charset="2"/>
              </a:rPr>
              <a:t>reva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</a:t>
            </a:r>
          </a:p>
          <a:p>
            <a:pPr marL="457200" lvl="2" indent="0">
              <a:buNone/>
            </a:pP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                           overweeg </a:t>
            </a:r>
            <a:r>
              <a:rPr lang="nl-NL" sz="2000" dirty="0" err="1">
                <a:solidFill>
                  <a:schemeClr val="accent4"/>
                </a:solidFill>
                <a:sym typeface="Wingdings" pitchFamily="2" charset="2"/>
              </a:rPr>
              <a:t>transforaminale</a:t>
            </a: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epidurale pijn &gt; 5 </a:t>
            </a:r>
          </a:p>
          <a:p>
            <a:pPr marL="457200" lvl="2" indent="0">
              <a:buNone/>
            </a:pPr>
            <a:r>
              <a:rPr lang="nl-NL" sz="2000" dirty="0">
                <a:solidFill>
                  <a:schemeClr val="accent4"/>
                </a:solidFill>
                <a:sym typeface="Wingdings" pitchFamily="2" charset="2"/>
              </a:rPr>
              <a:t>                             overweeg doorverwijzing chirurgie </a:t>
            </a:r>
          </a:p>
          <a:p>
            <a:pPr marL="457200" lvl="2" indent="0">
              <a:buNone/>
            </a:pPr>
            <a:r>
              <a:rPr lang="nl-NL" sz="2000" i="1" dirty="0">
                <a:solidFill>
                  <a:schemeClr val="accent4"/>
                </a:solidFill>
                <a:sym typeface="Wingdings" pitchFamily="2" charset="2"/>
              </a:rPr>
              <a:t>(na correcte indicatiestelling! zo géén correlatie  FGR )</a:t>
            </a:r>
          </a:p>
          <a:p>
            <a:pPr lvl="2"/>
            <a:endParaRPr lang="nl-NL" sz="2000" i="1" dirty="0">
              <a:solidFill>
                <a:schemeClr val="accent4"/>
              </a:solidFill>
              <a:sym typeface="Wingdings" pitchFamily="2" charset="2"/>
            </a:endParaRPr>
          </a:p>
          <a:p>
            <a:pPr lvl="2"/>
            <a:endParaRPr lang="nl-NL" sz="2000" i="1" noProof="0" dirty="0">
              <a:solidFill>
                <a:schemeClr val="accent4"/>
              </a:solidFill>
            </a:endParaRPr>
          </a:p>
          <a:p>
            <a:pPr marL="457200" lvl="2" indent="0">
              <a:buNone/>
            </a:pPr>
            <a:endParaRPr lang="nl-NL" sz="2000" i="1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2B4B9ED-D9DB-3356-2D34-55F89C5E9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621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l-NL" sz="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nl-NL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1519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001D74-A3DD-5F4A-C4FF-05ABA918F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A138C8-FAE1-6F17-3D17-EB6E7F95C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24E59DF-D26F-B55E-8B40-8A1AFA325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C3A29D6-B2CC-C747-99FF-AFCB7E0A6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52699F-BC1F-CE52-9C88-975A77D6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PRAKTISCH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D662EB-0417-2D57-95A5-CB99AD9E6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881" y="377687"/>
            <a:ext cx="6697362" cy="6402053"/>
          </a:xfrm>
        </p:spPr>
        <p:txBody>
          <a:bodyPr anchor="ctr">
            <a:normAutofit fontScale="70000" lnSpcReduction="20000"/>
          </a:bodyPr>
          <a:lstStyle/>
          <a:p>
            <a:pPr marL="228600" lvl="1" indent="0">
              <a:buNone/>
            </a:pPr>
            <a:r>
              <a:rPr lang="nl-NL" sz="2900" noProof="0" dirty="0">
                <a:solidFill>
                  <a:srgbClr val="FF0000"/>
                </a:solidFill>
              </a:rPr>
              <a:t>Vanaf 3m </a:t>
            </a:r>
            <a:r>
              <a:rPr lang="nl-NL" sz="2900" noProof="0" dirty="0">
                <a:solidFill>
                  <a:srgbClr val="FF0000"/>
                </a:solidFill>
                <a:sym typeface="Wingdings" pitchFamily="2" charset="2"/>
              </a:rPr>
              <a:t> tweede lijn  ( tenzij  beterschap ) </a:t>
            </a:r>
            <a:endParaRPr lang="nl-NL" sz="2900" noProof="0" dirty="0">
              <a:solidFill>
                <a:srgbClr val="FF0000"/>
              </a:solidFill>
            </a:endParaRPr>
          </a:p>
          <a:p>
            <a:pPr lvl="1"/>
            <a:r>
              <a:rPr lang="nl-NL" sz="2900" noProof="0" dirty="0">
                <a:solidFill>
                  <a:schemeClr val="tx1"/>
                </a:solidFill>
              </a:rPr>
              <a:t>Anamnese – KO  </a:t>
            </a:r>
          </a:p>
          <a:p>
            <a:pPr lvl="2"/>
            <a:r>
              <a:rPr lang="nl-NL" sz="2900" noProof="0" dirty="0">
                <a:solidFill>
                  <a:schemeClr val="accent4"/>
                </a:solidFill>
              </a:rPr>
              <a:t>Uitsluiten rode vlaggen </a:t>
            </a:r>
          </a:p>
          <a:p>
            <a:pPr lvl="2"/>
            <a:r>
              <a:rPr lang="nl-NL" sz="2900" noProof="0" dirty="0">
                <a:solidFill>
                  <a:schemeClr val="accent4"/>
                </a:solidFill>
              </a:rPr>
              <a:t>Risicoprofiel verfijnen </a:t>
            </a:r>
          </a:p>
          <a:p>
            <a:pPr lvl="3"/>
            <a:r>
              <a:rPr lang="nl-NL" sz="2900" noProof="0" dirty="0">
                <a:solidFill>
                  <a:schemeClr val="accent4"/>
                </a:solidFill>
              </a:rPr>
              <a:t>Tampa </a:t>
            </a:r>
            <a:r>
              <a:rPr lang="nl-NL" sz="2900" noProof="0" dirty="0" err="1">
                <a:solidFill>
                  <a:schemeClr val="accent4"/>
                </a:solidFill>
              </a:rPr>
              <a:t>scale</a:t>
            </a:r>
            <a:r>
              <a:rPr lang="nl-NL" sz="2900" noProof="0" dirty="0">
                <a:solidFill>
                  <a:schemeClr val="accent4"/>
                </a:solidFill>
              </a:rPr>
              <a:t> </a:t>
            </a:r>
            <a:r>
              <a:rPr lang="nl-NL" sz="2900" i="1" noProof="0" dirty="0">
                <a:solidFill>
                  <a:schemeClr val="accent4"/>
                </a:solidFill>
              </a:rPr>
              <a:t>(</a:t>
            </a:r>
            <a:r>
              <a:rPr lang="nl-NL" sz="2900" i="1" noProof="0" dirty="0" err="1">
                <a:solidFill>
                  <a:schemeClr val="accent4"/>
                </a:solidFill>
              </a:rPr>
              <a:t>kinesiofobie</a:t>
            </a:r>
            <a:r>
              <a:rPr lang="nl-NL" sz="2900" i="1" noProof="0" dirty="0">
                <a:solidFill>
                  <a:schemeClr val="accent4"/>
                </a:solidFill>
              </a:rPr>
              <a:t> )</a:t>
            </a:r>
          </a:p>
          <a:p>
            <a:pPr lvl="3"/>
            <a:r>
              <a:rPr lang="nl-NL" sz="2900" noProof="0" dirty="0" err="1">
                <a:solidFill>
                  <a:schemeClr val="accent4"/>
                </a:solidFill>
              </a:rPr>
              <a:t>Oswestry</a:t>
            </a:r>
            <a:r>
              <a:rPr lang="nl-NL" sz="2900" noProof="0" dirty="0">
                <a:solidFill>
                  <a:schemeClr val="accent4"/>
                </a:solidFill>
              </a:rPr>
              <a:t> LBPQ </a:t>
            </a:r>
            <a:r>
              <a:rPr lang="nl-NL" sz="2900" i="1" noProof="0" dirty="0">
                <a:solidFill>
                  <a:schemeClr val="accent4"/>
                </a:solidFill>
              </a:rPr>
              <a:t>(functionele beperkingen)</a:t>
            </a:r>
          </a:p>
          <a:p>
            <a:pPr lvl="3"/>
            <a:r>
              <a:rPr lang="nl-NL" sz="2900" noProof="0" dirty="0" err="1">
                <a:solidFill>
                  <a:schemeClr val="accent4"/>
                </a:solidFill>
              </a:rPr>
              <a:t>Zung</a:t>
            </a:r>
            <a:r>
              <a:rPr lang="nl-NL" sz="2900" i="1" noProof="0" dirty="0">
                <a:solidFill>
                  <a:schemeClr val="accent4"/>
                </a:solidFill>
              </a:rPr>
              <a:t> </a:t>
            </a:r>
            <a:r>
              <a:rPr lang="nl-NL" sz="2900" noProof="0" dirty="0" err="1">
                <a:solidFill>
                  <a:schemeClr val="accent4"/>
                </a:solidFill>
              </a:rPr>
              <a:t>self</a:t>
            </a:r>
            <a:r>
              <a:rPr lang="nl-NL" sz="2900" noProof="0" dirty="0">
                <a:solidFill>
                  <a:schemeClr val="accent4"/>
                </a:solidFill>
              </a:rPr>
              <a:t> rating </a:t>
            </a:r>
            <a:r>
              <a:rPr lang="nl-NL" sz="2900" noProof="0" dirty="0" err="1">
                <a:solidFill>
                  <a:schemeClr val="accent4"/>
                </a:solidFill>
              </a:rPr>
              <a:t>depression</a:t>
            </a:r>
            <a:r>
              <a:rPr lang="nl-NL" sz="2900" noProof="0" dirty="0">
                <a:solidFill>
                  <a:schemeClr val="accent4"/>
                </a:solidFill>
              </a:rPr>
              <a:t> </a:t>
            </a:r>
            <a:r>
              <a:rPr lang="nl-NL" sz="2900" noProof="0" dirty="0" err="1">
                <a:solidFill>
                  <a:schemeClr val="accent4"/>
                </a:solidFill>
              </a:rPr>
              <a:t>scale</a:t>
            </a:r>
            <a:r>
              <a:rPr lang="nl-NL" sz="2900" noProof="0" dirty="0">
                <a:solidFill>
                  <a:schemeClr val="accent4"/>
                </a:solidFill>
              </a:rPr>
              <a:t> </a:t>
            </a:r>
            <a:r>
              <a:rPr lang="nl-NL" sz="2900" i="1" noProof="0" dirty="0">
                <a:solidFill>
                  <a:schemeClr val="accent4"/>
                </a:solidFill>
              </a:rPr>
              <a:t>(mentale weerslag)</a:t>
            </a:r>
          </a:p>
          <a:p>
            <a:pPr lvl="2"/>
            <a:r>
              <a:rPr lang="nl-NL" sz="2900" noProof="0" dirty="0">
                <a:solidFill>
                  <a:schemeClr val="accent4"/>
                </a:solidFill>
              </a:rPr>
              <a:t>Revalidatiepotentieel bepalen </a:t>
            </a:r>
          </a:p>
          <a:p>
            <a:pPr lvl="2"/>
            <a:endParaRPr lang="nl-NL" sz="2900" noProof="0" dirty="0">
              <a:solidFill>
                <a:schemeClr val="tx1"/>
              </a:solidFill>
            </a:endParaRPr>
          </a:p>
          <a:p>
            <a:pPr lvl="1"/>
            <a:r>
              <a:rPr lang="nl-NL" sz="2900" noProof="0" dirty="0">
                <a:solidFill>
                  <a:schemeClr val="tx1"/>
                </a:solidFill>
              </a:rPr>
              <a:t>Behandeling</a:t>
            </a:r>
          </a:p>
          <a:p>
            <a:pPr lvl="2"/>
            <a:r>
              <a:rPr lang="nl-NL" sz="2900" noProof="0" dirty="0">
                <a:solidFill>
                  <a:schemeClr val="accent4"/>
                </a:solidFill>
              </a:rPr>
              <a:t>Start multidisciplinaire revalidatie </a:t>
            </a:r>
          </a:p>
          <a:p>
            <a:pPr lvl="2"/>
            <a:r>
              <a:rPr lang="nl-NL" sz="2900" noProof="0" dirty="0">
                <a:solidFill>
                  <a:schemeClr val="accent4"/>
                </a:solidFill>
              </a:rPr>
              <a:t>Overweeg facetinfiltratie/denervatie bij correcte indicatiestelling </a:t>
            </a:r>
          </a:p>
          <a:p>
            <a:pPr lvl="2"/>
            <a:r>
              <a:rPr lang="nl-NL" sz="2900" noProof="0" dirty="0">
                <a:solidFill>
                  <a:schemeClr val="accent4"/>
                </a:solidFill>
              </a:rPr>
              <a:t>Radiculaire pijn </a:t>
            </a:r>
            <a:r>
              <a:rPr lang="nl-NL" sz="2900" noProof="0" dirty="0">
                <a:solidFill>
                  <a:schemeClr val="accent4"/>
                </a:solidFill>
                <a:sym typeface="Wingdings" pitchFamily="2" charset="2"/>
              </a:rPr>
              <a:t> overweeg heelkunde bij correcte indicatie en géén revalidatiepotentieel meer</a:t>
            </a:r>
          </a:p>
          <a:p>
            <a:pPr lvl="2"/>
            <a:r>
              <a:rPr lang="nl-NL" sz="2900" noProof="0" dirty="0">
                <a:solidFill>
                  <a:schemeClr val="accent4"/>
                </a:solidFill>
                <a:sym typeface="Wingdings" pitchFamily="2" charset="2"/>
              </a:rPr>
              <a:t>Chronische LRP  overweeg geen heelkunde tenzij in individuele casussen na overleg Multidisciplinair </a:t>
            </a:r>
            <a:r>
              <a:rPr lang="nl-NL" sz="2900" noProof="0" dirty="0" err="1">
                <a:solidFill>
                  <a:schemeClr val="accent4"/>
                </a:solidFill>
                <a:sym typeface="Wingdings" pitchFamily="2" charset="2"/>
              </a:rPr>
              <a:t>Spine</a:t>
            </a:r>
            <a:r>
              <a:rPr lang="nl-NL" sz="2900" noProof="0" dirty="0">
                <a:solidFill>
                  <a:schemeClr val="accent4"/>
                </a:solidFill>
                <a:sym typeface="Wingdings" pitchFamily="2" charset="2"/>
              </a:rPr>
              <a:t> Consult </a:t>
            </a:r>
            <a:endParaRPr lang="nl-NL" sz="2900" noProof="0" dirty="0">
              <a:solidFill>
                <a:schemeClr val="accent4"/>
              </a:solidFill>
            </a:endParaRPr>
          </a:p>
          <a:p>
            <a:pPr lvl="1"/>
            <a:endParaRPr lang="nl-NL" noProof="0" dirty="0">
              <a:solidFill>
                <a:schemeClr val="accent4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DB1AA2D-FAEF-6429-4E90-D09AF4173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621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l-NL" sz="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nl-NL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3488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CFF52-0A37-8089-2F8F-E2D11C8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F0B38D8-ADC9-EF1B-6C82-C5D8D8BC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129B6D7-504E-6851-C37E-A2252EE43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57F4807-789F-3E52-4B50-620BF70D2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36056A-09DB-01F1-5993-6F4FF6F0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2100" noProof="0" dirty="0">
                <a:solidFill>
                  <a:srgbClr val="FFFFFF"/>
                </a:solidFill>
              </a:rPr>
            </a:br>
            <a:r>
              <a:rPr lang="nl-NL" sz="2100" noProof="0" dirty="0">
                <a:solidFill>
                  <a:srgbClr val="FFFFFF"/>
                </a:solidFill>
              </a:rPr>
              <a:t>Behandeling </a:t>
            </a:r>
            <a:br>
              <a:rPr lang="nl-NL" sz="2100" noProof="0" dirty="0">
                <a:solidFill>
                  <a:srgbClr val="FFFFFF"/>
                </a:solidFill>
              </a:rPr>
            </a:br>
            <a:endParaRPr lang="nl-NL" sz="2100" noProof="0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76A9F5-7305-8451-5BF1-270F162D2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1996" y="532414"/>
            <a:ext cx="6697362" cy="5947898"/>
          </a:xfrm>
        </p:spPr>
        <p:txBody>
          <a:bodyPr anchor="ctr">
            <a:normAutofit/>
          </a:bodyPr>
          <a:lstStyle/>
          <a:p>
            <a:pPr marL="228600" lvl="1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HEELKUNDE</a:t>
            </a:r>
          </a:p>
          <a:p>
            <a:pPr marL="228600" lvl="1" indent="0">
              <a:buNone/>
            </a:pPr>
            <a:r>
              <a:rPr lang="nl-NL" sz="2000" noProof="0" dirty="0">
                <a:solidFill>
                  <a:srgbClr val="FF0000"/>
                </a:solidFill>
              </a:rPr>
              <a:t> </a:t>
            </a:r>
          </a:p>
          <a:p>
            <a:r>
              <a:rPr lang="nl-NL" sz="2000" noProof="0" dirty="0">
                <a:solidFill>
                  <a:schemeClr val="tx1"/>
                </a:solidFill>
              </a:rPr>
              <a:t>LRP : Nice </a:t>
            </a:r>
            <a:r>
              <a:rPr lang="nl-NL" sz="2000" noProof="0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nl-NL" sz="2000" noProof="0" dirty="0">
                <a:solidFill>
                  <a:schemeClr val="tx1"/>
                </a:solidFill>
              </a:rPr>
              <a:t>géén indicatie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Optimale conservatieve behandeling = HK na 1 jaar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Snellere pijnverlichting bij HK bij doch risico op complicaties , slechte </a:t>
            </a:r>
            <a:r>
              <a:rPr lang="nl-NL" sz="2000" noProof="0" dirty="0" err="1">
                <a:solidFill>
                  <a:schemeClr val="accent4"/>
                </a:solidFill>
              </a:rPr>
              <a:t>outcome</a:t>
            </a:r>
            <a:r>
              <a:rPr lang="nl-NL" sz="2000" noProof="0" dirty="0">
                <a:solidFill>
                  <a:schemeClr val="accent4"/>
                </a:solidFill>
              </a:rPr>
              <a:t>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Enkel kans op succes zo liggende positie zonder pijn mogelijk is </a:t>
            </a:r>
          </a:p>
          <a:p>
            <a:pPr lvl="1"/>
            <a:endParaRPr lang="nl-NL" sz="2000" noProof="0" dirty="0">
              <a:solidFill>
                <a:schemeClr val="accent4"/>
              </a:solidFill>
            </a:endParaRPr>
          </a:p>
          <a:p>
            <a:r>
              <a:rPr lang="nl-NL" sz="2000" noProof="0" dirty="0" err="1">
                <a:solidFill>
                  <a:schemeClr val="tx1"/>
                </a:solidFill>
              </a:rPr>
              <a:t>Radiculopathie</a:t>
            </a:r>
            <a:r>
              <a:rPr lang="nl-NL" sz="2000" noProof="0" dirty="0">
                <a:solidFill>
                  <a:schemeClr val="tx1"/>
                </a:solidFill>
              </a:rPr>
              <a:t> :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Bij kracht &lt; of = 3/5 in minder dan 48 u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Bij progressieve neurologische uitval </a:t>
            </a:r>
          </a:p>
          <a:p>
            <a:pPr lvl="1"/>
            <a:r>
              <a:rPr lang="nl-NL" sz="2000" noProof="0" dirty="0">
                <a:solidFill>
                  <a:schemeClr val="accent4"/>
                </a:solidFill>
              </a:rPr>
              <a:t>Bij onbehandelbare pijn ondanks optimale conservatieve behandeling </a:t>
            </a:r>
            <a:r>
              <a:rPr lang="nl-NL" sz="2000" i="1" noProof="0" dirty="0">
                <a:solidFill>
                  <a:schemeClr val="accent4"/>
                </a:solidFill>
              </a:rPr>
              <a:t>( ten vroegste na 6 </a:t>
            </a:r>
            <a:r>
              <a:rPr lang="nl-NL" sz="2000" i="1" noProof="0" dirty="0" err="1">
                <a:solidFill>
                  <a:schemeClr val="accent4"/>
                </a:solidFill>
              </a:rPr>
              <a:t>wkn</a:t>
            </a:r>
            <a:r>
              <a:rPr lang="nl-NL" sz="2000" i="1" noProof="0" dirty="0">
                <a:solidFill>
                  <a:schemeClr val="accent4"/>
                </a:solidFill>
              </a:rPr>
              <a:t> )</a:t>
            </a:r>
          </a:p>
          <a:p>
            <a:endParaRPr lang="nl-NL" sz="20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706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A58C0-F2A2-59C6-001A-1F31955DA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4C1C01-6D44-2873-B2BE-6C905F7B6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02ED8F-4042-F527-C8E5-0D2DE7414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3062725-3FE1-5B28-71AF-E63BB2FFD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61C021-31E1-3CC9-5463-C524EE78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nl-NL" sz="3000" noProof="0" dirty="0">
                <a:solidFill>
                  <a:srgbClr val="FFFFFF"/>
                </a:solidFill>
              </a:rPr>
            </a:br>
            <a:endParaRPr lang="nl-NL" sz="3000" noProof="0" dirty="0">
              <a:solidFill>
                <a:srgbClr val="FFFFFF"/>
              </a:solidFill>
            </a:endParaRP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4CFF319D-E54C-CF34-EA4D-79F5CFF26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D5DC9D4-EF31-C856-B4B0-95A618948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171" y="0"/>
            <a:ext cx="9039338" cy="68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21968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1_Pak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abloon Aanpak  lage rugpijn huisartsen" id="{C5E27F2F-020E-4C83-8342-9DAEAC075B8C}" vid="{291066C0-9B9C-4A26-871C-19CE596BB0E7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Pakket</Template>
  <TotalTime>31267</TotalTime>
  <Words>3585</Words>
  <Application>Microsoft Office PowerPoint</Application>
  <PresentationFormat>Breedbeeld</PresentationFormat>
  <Paragraphs>899</Paragraphs>
  <Slides>78</Slides>
  <Notes>59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78</vt:i4>
      </vt:variant>
    </vt:vector>
  </HeadingPairs>
  <TitlesOfParts>
    <vt:vector size="86" baseType="lpstr">
      <vt:lpstr>Aptos</vt:lpstr>
      <vt:lpstr>Arial</vt:lpstr>
      <vt:lpstr>ArialMT</vt:lpstr>
      <vt:lpstr>Calibri-Bold</vt:lpstr>
      <vt:lpstr>Gill Sans MT</vt:lpstr>
      <vt:lpstr>Wingdings</vt:lpstr>
      <vt:lpstr>Pakket</vt:lpstr>
      <vt:lpstr>1_Pakket</vt:lpstr>
      <vt:lpstr>CONSERVATIEVE AaNpak  lage rugpijn</vt:lpstr>
      <vt:lpstr>Gebaseerdop  </vt:lpstr>
      <vt:lpstr>Definities</vt:lpstr>
      <vt:lpstr>Epidemiologie</vt:lpstr>
      <vt:lpstr>Naturlijk Verloop  </vt:lpstr>
      <vt:lpstr>cHroniciteit </vt:lpstr>
      <vt:lpstr>Praktische  AANPAK </vt:lpstr>
      <vt:lpstr>anamnese</vt:lpstr>
      <vt:lpstr>Anamnese </vt:lpstr>
      <vt:lpstr> Anamnese  </vt:lpstr>
      <vt:lpstr> Anamnese  </vt:lpstr>
      <vt:lpstr> Anamnese  </vt:lpstr>
      <vt:lpstr> Anamnese  </vt:lpstr>
      <vt:lpstr> Anamnese  </vt:lpstr>
      <vt:lpstr> Anamnese  </vt:lpstr>
      <vt:lpstr> Anamnese  </vt:lpstr>
      <vt:lpstr> </vt:lpstr>
      <vt:lpstr>KLINISCH ONDERZOEK</vt:lpstr>
      <vt:lpstr>Klinisch onderzoek </vt:lpstr>
      <vt:lpstr>Basis Klinisch onderzoek </vt:lpstr>
      <vt:lpstr>basis klinisch onderzoek </vt:lpstr>
      <vt:lpstr>Basis Klinisch onderzoek </vt:lpstr>
      <vt:lpstr>Basis Klinisch onderzoek</vt:lpstr>
      <vt:lpstr>Basis Klinisch onderzoek </vt:lpstr>
      <vt:lpstr>basis klinisch onderzoek </vt:lpstr>
      <vt:lpstr>Basis Klinisch onderzoek </vt:lpstr>
      <vt:lpstr>Klinisch onderzoek Praktisch  </vt:lpstr>
      <vt:lpstr>Klinisch onderzoek Praktisch </vt:lpstr>
      <vt:lpstr>Klinisch onderzoek Praktisch </vt:lpstr>
      <vt:lpstr>Klinisch onderzoek Praktisch </vt:lpstr>
      <vt:lpstr>Klinisch onderzoek Praktisch</vt:lpstr>
      <vt:lpstr>Klinisch onderzoek Praktisch</vt:lpstr>
      <vt:lpstr>Klinisch onderzoek Praktisch </vt:lpstr>
      <vt:lpstr>Klinisch onderzoek Praktisch </vt:lpstr>
      <vt:lpstr>BEELDvorming</vt:lpstr>
      <vt:lpstr>BEELDVORMING </vt:lpstr>
      <vt:lpstr>BEELDVORMING </vt:lpstr>
      <vt:lpstr>BEELDVORMING </vt:lpstr>
      <vt:lpstr>BEELDVORMING </vt:lpstr>
      <vt:lpstr>BEELDVORMING </vt:lpstr>
      <vt:lpstr>Behandeling</vt:lpstr>
      <vt:lpstr> Behandeling  </vt:lpstr>
      <vt:lpstr>PowerPoint-presentatie</vt:lpstr>
      <vt:lpstr>   Behandeling     </vt:lpstr>
      <vt:lpstr>   Behandeling     </vt:lpstr>
      <vt:lpstr> Behandeling  </vt:lpstr>
      <vt:lpstr>   Behandeling    </vt:lpstr>
      <vt:lpstr>   Behandeling    </vt:lpstr>
      <vt:lpstr>DBC</vt:lpstr>
      <vt:lpstr>DBC</vt:lpstr>
      <vt:lpstr>DBC</vt:lpstr>
      <vt:lpstr>DBC</vt:lpstr>
      <vt:lpstr>DBC</vt:lpstr>
      <vt:lpstr>DBC</vt:lpstr>
      <vt:lpstr>DBC</vt:lpstr>
      <vt:lpstr>DBC</vt:lpstr>
      <vt:lpstr>DBC</vt:lpstr>
      <vt:lpstr>DBC</vt:lpstr>
      <vt:lpstr>DBC</vt:lpstr>
      <vt:lpstr>DBC</vt:lpstr>
      <vt:lpstr> Behandeling  </vt:lpstr>
      <vt:lpstr>Time line </vt:lpstr>
      <vt:lpstr> timeline </vt:lpstr>
      <vt:lpstr> timeline </vt:lpstr>
      <vt:lpstr> Cavé</vt:lpstr>
      <vt:lpstr>The end </vt:lpstr>
      <vt:lpstr>PowerPoint-presentatie</vt:lpstr>
      <vt:lpstr> Behandeling  </vt:lpstr>
      <vt:lpstr> Behandeling  </vt:lpstr>
      <vt:lpstr> Behandeling  </vt:lpstr>
      <vt:lpstr>DBC</vt:lpstr>
      <vt:lpstr>Time line </vt:lpstr>
      <vt:lpstr> PRAKTISCH  </vt:lpstr>
      <vt:lpstr> PRAKTISCH  </vt:lpstr>
      <vt:lpstr> PRAKTISCH  </vt:lpstr>
      <vt:lpstr> PRAKTISCH  </vt:lpstr>
      <vt:lpstr> Behandeling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Annick Debuysscher</dc:creator>
  <cp:lastModifiedBy>Annick Debuysscher</cp:lastModifiedBy>
  <cp:revision>85</cp:revision>
  <dcterms:created xsi:type="dcterms:W3CDTF">2026-04-09T17:37:11Z</dcterms:created>
  <dcterms:modified xsi:type="dcterms:W3CDTF">2026-05-05T11:24:09Z</dcterms:modified>
</cp:coreProperties>
</file>