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4.xml" ContentType="application/vnd.openxmlformats-officedocument.themeOverride+xml"/>
  <Override PartName="/ppt/notesSlides/notesSlide28.xml" ContentType="application/vnd.openxmlformats-officedocument.presentationml.notesSlide+xml"/>
  <Override PartName="/ppt/theme/themeOverride5.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heme/themeOverride6.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heme/themeOverride7.xml" ContentType="application/vnd.openxmlformats-officedocument.themeOverride+xml"/>
  <Override PartName="/ppt/theme/themeOverride8.xml" ContentType="application/vnd.openxmlformats-officedocument.themeOverr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 id="2147483687" r:id="rId2"/>
  </p:sldMasterIdLst>
  <p:notesMasterIdLst>
    <p:notesMasterId r:id="rId137"/>
  </p:notesMasterIdLst>
  <p:handoutMasterIdLst>
    <p:handoutMasterId r:id="rId138"/>
  </p:handoutMasterIdLst>
  <p:sldIdLst>
    <p:sldId id="392" r:id="rId3"/>
    <p:sldId id="338" r:id="rId4"/>
    <p:sldId id="340" r:id="rId5"/>
    <p:sldId id="345" r:id="rId6"/>
    <p:sldId id="278" r:id="rId7"/>
    <p:sldId id="347" r:id="rId8"/>
    <p:sldId id="346" r:id="rId9"/>
    <p:sldId id="348" r:id="rId10"/>
    <p:sldId id="390" r:id="rId11"/>
    <p:sldId id="349" r:id="rId12"/>
    <p:sldId id="382" r:id="rId13"/>
    <p:sldId id="383" r:id="rId14"/>
    <p:sldId id="384" r:id="rId15"/>
    <p:sldId id="385" r:id="rId16"/>
    <p:sldId id="391" r:id="rId17"/>
    <p:sldId id="388" r:id="rId18"/>
    <p:sldId id="389" r:id="rId19"/>
    <p:sldId id="304" r:id="rId20"/>
    <p:sldId id="256" r:id="rId21"/>
    <p:sldId id="257" r:id="rId22"/>
    <p:sldId id="268" r:id="rId23"/>
    <p:sldId id="271" r:id="rId24"/>
    <p:sldId id="272" r:id="rId25"/>
    <p:sldId id="259" r:id="rId26"/>
    <p:sldId id="260" r:id="rId27"/>
    <p:sldId id="261" r:id="rId28"/>
    <p:sldId id="262" r:id="rId29"/>
    <p:sldId id="263" r:id="rId30"/>
    <p:sldId id="264" r:id="rId31"/>
    <p:sldId id="269" r:id="rId32"/>
    <p:sldId id="265" r:id="rId33"/>
    <p:sldId id="266" r:id="rId34"/>
    <p:sldId id="267" r:id="rId35"/>
    <p:sldId id="270" r:id="rId36"/>
    <p:sldId id="419" r:id="rId37"/>
    <p:sldId id="420" r:id="rId38"/>
    <p:sldId id="421" r:id="rId39"/>
    <p:sldId id="279" r:id="rId40"/>
    <p:sldId id="280" r:id="rId41"/>
    <p:sldId id="281" r:id="rId42"/>
    <p:sldId id="282" r:id="rId43"/>
    <p:sldId id="422" r:id="rId44"/>
    <p:sldId id="284" r:id="rId45"/>
    <p:sldId id="285" r:id="rId46"/>
    <p:sldId id="286" r:id="rId47"/>
    <p:sldId id="288" r:id="rId48"/>
    <p:sldId id="423" r:id="rId49"/>
    <p:sldId id="393" r:id="rId50"/>
    <p:sldId id="394" r:id="rId51"/>
    <p:sldId id="395" r:id="rId52"/>
    <p:sldId id="396" r:id="rId53"/>
    <p:sldId id="397" r:id="rId54"/>
    <p:sldId id="398" r:id="rId55"/>
    <p:sldId id="399" r:id="rId56"/>
    <p:sldId id="400" r:id="rId57"/>
    <p:sldId id="401" r:id="rId58"/>
    <p:sldId id="402" r:id="rId59"/>
    <p:sldId id="403" r:id="rId60"/>
    <p:sldId id="404" r:id="rId61"/>
    <p:sldId id="405" r:id="rId62"/>
    <p:sldId id="406" r:id="rId63"/>
    <p:sldId id="407" r:id="rId64"/>
    <p:sldId id="258" r:id="rId65"/>
    <p:sldId id="408" r:id="rId66"/>
    <p:sldId id="409" r:id="rId67"/>
    <p:sldId id="410" r:id="rId68"/>
    <p:sldId id="411" r:id="rId69"/>
    <p:sldId id="273" r:id="rId70"/>
    <p:sldId id="274" r:id="rId71"/>
    <p:sldId id="275" r:id="rId72"/>
    <p:sldId id="412" r:id="rId73"/>
    <p:sldId id="276" r:id="rId74"/>
    <p:sldId id="308" r:id="rId75"/>
    <p:sldId id="310" r:id="rId76"/>
    <p:sldId id="312" r:id="rId77"/>
    <p:sldId id="294" r:id="rId78"/>
    <p:sldId id="295" r:id="rId79"/>
    <p:sldId id="413" r:id="rId80"/>
    <p:sldId id="291" r:id="rId81"/>
    <p:sldId id="307" r:id="rId82"/>
    <p:sldId id="309" r:id="rId83"/>
    <p:sldId id="313" r:id="rId84"/>
    <p:sldId id="414" r:id="rId85"/>
    <p:sldId id="293" r:id="rId86"/>
    <p:sldId id="415" r:id="rId87"/>
    <p:sldId id="416" r:id="rId88"/>
    <p:sldId id="417" r:id="rId89"/>
    <p:sldId id="316" r:id="rId90"/>
    <p:sldId id="315" r:id="rId91"/>
    <p:sldId id="298" r:id="rId92"/>
    <p:sldId id="299" r:id="rId93"/>
    <p:sldId id="302" r:id="rId94"/>
    <p:sldId id="301" r:id="rId95"/>
    <p:sldId id="300" r:id="rId96"/>
    <p:sldId id="296" r:id="rId97"/>
    <p:sldId id="314" r:id="rId98"/>
    <p:sldId id="306" r:id="rId99"/>
    <p:sldId id="283" r:id="rId100"/>
    <p:sldId id="287" r:id="rId101"/>
    <p:sldId id="292" r:id="rId102"/>
    <p:sldId id="418" r:id="rId103"/>
    <p:sldId id="289" r:id="rId104"/>
    <p:sldId id="297" r:id="rId105"/>
    <p:sldId id="424" r:id="rId106"/>
    <p:sldId id="425" r:id="rId107"/>
    <p:sldId id="426" r:id="rId108"/>
    <p:sldId id="427" r:id="rId109"/>
    <p:sldId id="428" r:id="rId110"/>
    <p:sldId id="429" r:id="rId111"/>
    <p:sldId id="430" r:id="rId112"/>
    <p:sldId id="431" r:id="rId113"/>
    <p:sldId id="432" r:id="rId114"/>
    <p:sldId id="433" r:id="rId115"/>
    <p:sldId id="434" r:id="rId116"/>
    <p:sldId id="435" r:id="rId117"/>
    <p:sldId id="436" r:id="rId118"/>
    <p:sldId id="437" r:id="rId119"/>
    <p:sldId id="438" r:id="rId120"/>
    <p:sldId id="440" r:id="rId121"/>
    <p:sldId id="441" r:id="rId122"/>
    <p:sldId id="342" r:id="rId123"/>
    <p:sldId id="277" r:id="rId124"/>
    <p:sldId id="442" r:id="rId125"/>
    <p:sldId id="443" r:id="rId126"/>
    <p:sldId id="444" r:id="rId127"/>
    <p:sldId id="344" r:id="rId128"/>
    <p:sldId id="445" r:id="rId129"/>
    <p:sldId id="333" r:id="rId130"/>
    <p:sldId id="446" r:id="rId131"/>
    <p:sldId id="447" r:id="rId132"/>
    <p:sldId id="448" r:id="rId133"/>
    <p:sldId id="449" r:id="rId134"/>
    <p:sldId id="450" r:id="rId135"/>
    <p:sldId id="451" r:id="rId136"/>
  </p:sldIdLst>
  <p:sldSz cx="9144000" cy="5149850"/>
  <p:notesSz cx="6797675" cy="9926638"/>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leen Van Puymbroeck ( Materniteit )" initials="MVP(M)" lastIdx="3" clrIdx="0">
    <p:extLst>
      <p:ext uri="{19B8F6BF-5375-455C-9EA6-DF929625EA0E}">
        <p15:presenceInfo xmlns:p15="http://schemas.microsoft.com/office/powerpoint/2012/main" userId="Marleen Van Puymbroeck ( Materniteit )" providerId="None"/>
      </p:ext>
    </p:extLst>
  </p:cmAuthor>
  <p:cmAuthor id="2" name="Veronique Mariman" initials="VM" lastIdx="1" clrIdx="1">
    <p:extLst>
      <p:ext uri="{19B8F6BF-5375-455C-9EA6-DF929625EA0E}">
        <p15:presenceInfo xmlns:p15="http://schemas.microsoft.com/office/powerpoint/2012/main" userId="S-1-5-21-1572087859-2801874265-3833585122-103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E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10"/>
    <p:restoredTop sz="54722" autoAdjust="0"/>
  </p:normalViewPr>
  <p:slideViewPr>
    <p:cSldViewPr>
      <p:cViewPr varScale="1">
        <p:scale>
          <a:sx n="77" d="100"/>
          <a:sy n="77" d="100"/>
        </p:scale>
        <p:origin x="2712" y="78"/>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1773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handoutMaster" Target="handoutMasters/handout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commentAuthors" Target="commentAuthor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4958" cy="498008"/>
          </a:xfrm>
          <a:prstGeom prst="rect">
            <a:avLst/>
          </a:prstGeom>
        </p:spPr>
        <p:txBody>
          <a:bodyPr vert="horz" lIns="92446" tIns="46223" rIns="92446" bIns="46223" rtlCol="0"/>
          <a:lstStyle>
            <a:lvl1pPr algn="l">
              <a:defRPr sz="1200"/>
            </a:lvl1pPr>
          </a:lstStyle>
          <a:p>
            <a:endParaRPr lang="nl-BE"/>
          </a:p>
        </p:txBody>
      </p:sp>
      <p:sp>
        <p:nvSpPr>
          <p:cNvPr id="3" name="Tijdelijke aanduiding voor datum 2"/>
          <p:cNvSpPr>
            <a:spLocks noGrp="1"/>
          </p:cNvSpPr>
          <p:nvPr>
            <p:ph type="dt" sz="quarter" idx="1"/>
          </p:nvPr>
        </p:nvSpPr>
        <p:spPr>
          <a:xfrm>
            <a:off x="3851098" y="0"/>
            <a:ext cx="2944958" cy="498008"/>
          </a:xfrm>
          <a:prstGeom prst="rect">
            <a:avLst/>
          </a:prstGeom>
        </p:spPr>
        <p:txBody>
          <a:bodyPr vert="horz" lIns="92446" tIns="46223" rIns="92446" bIns="46223" rtlCol="0"/>
          <a:lstStyle>
            <a:lvl1pPr algn="r">
              <a:defRPr sz="1200"/>
            </a:lvl1pPr>
          </a:lstStyle>
          <a:p>
            <a:fld id="{101B6524-99C8-4EBD-82E7-0C960ED69F3C}" type="datetimeFigureOut">
              <a:rPr lang="nl-BE" smtClean="0"/>
              <a:t>09-09-2026</a:t>
            </a:fld>
            <a:endParaRPr lang="nl-BE"/>
          </a:p>
        </p:txBody>
      </p:sp>
      <p:sp>
        <p:nvSpPr>
          <p:cNvPr id="4" name="Tijdelijke aanduiding voor voettekst 3"/>
          <p:cNvSpPr>
            <a:spLocks noGrp="1"/>
          </p:cNvSpPr>
          <p:nvPr>
            <p:ph type="ftr" sz="quarter" idx="2"/>
          </p:nvPr>
        </p:nvSpPr>
        <p:spPr>
          <a:xfrm>
            <a:off x="0" y="9428630"/>
            <a:ext cx="2944958" cy="498008"/>
          </a:xfrm>
          <a:prstGeom prst="rect">
            <a:avLst/>
          </a:prstGeom>
        </p:spPr>
        <p:txBody>
          <a:bodyPr vert="horz" lIns="92446" tIns="46223" rIns="92446" bIns="46223"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51098" y="9428630"/>
            <a:ext cx="2944958" cy="498008"/>
          </a:xfrm>
          <a:prstGeom prst="rect">
            <a:avLst/>
          </a:prstGeom>
        </p:spPr>
        <p:txBody>
          <a:bodyPr vert="horz" lIns="92446" tIns="46223" rIns="92446" bIns="46223" rtlCol="0" anchor="b"/>
          <a:lstStyle>
            <a:lvl1pPr algn="r">
              <a:defRPr sz="1200"/>
            </a:lvl1pPr>
          </a:lstStyle>
          <a:p>
            <a:fld id="{9077F5BB-EE09-4AD8-9F86-5CEB6FDEF39B}" type="slidenum">
              <a:rPr lang="nl-BE" smtClean="0"/>
              <a:t>‹nr.›</a:t>
            </a:fld>
            <a:endParaRPr lang="nl-BE"/>
          </a:p>
        </p:txBody>
      </p:sp>
    </p:spTree>
    <p:extLst>
      <p:ext uri="{BB962C8B-B14F-4D97-AF65-F5344CB8AC3E}">
        <p14:creationId xmlns:p14="http://schemas.microsoft.com/office/powerpoint/2010/main" val="2196777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2945659" cy="498781"/>
          </a:xfrm>
          <a:prstGeom prst="rect">
            <a:avLst/>
          </a:prstGeom>
        </p:spPr>
        <p:txBody>
          <a:bodyPr vert="horz" lIns="106978" tIns="53489" rIns="106978" bIns="53489" rtlCol="0"/>
          <a:lstStyle>
            <a:lvl1pPr algn="l">
              <a:defRPr sz="1400"/>
            </a:lvl1pPr>
          </a:lstStyle>
          <a:p>
            <a:endParaRPr lang="nl-BE"/>
          </a:p>
        </p:txBody>
      </p:sp>
      <p:sp>
        <p:nvSpPr>
          <p:cNvPr id="3" name="Tijdelijke aanduiding voor datum 2"/>
          <p:cNvSpPr>
            <a:spLocks noGrp="1"/>
          </p:cNvSpPr>
          <p:nvPr>
            <p:ph type="dt" idx="1"/>
          </p:nvPr>
        </p:nvSpPr>
        <p:spPr>
          <a:xfrm>
            <a:off x="3850837" y="3"/>
            <a:ext cx="2945659" cy="498781"/>
          </a:xfrm>
          <a:prstGeom prst="rect">
            <a:avLst/>
          </a:prstGeom>
        </p:spPr>
        <p:txBody>
          <a:bodyPr vert="horz" lIns="106978" tIns="53489" rIns="106978" bIns="53489" rtlCol="0"/>
          <a:lstStyle>
            <a:lvl1pPr algn="r">
              <a:defRPr sz="1400"/>
            </a:lvl1pPr>
          </a:lstStyle>
          <a:p>
            <a:fld id="{36484B46-2F08-487E-BF53-E09569A0B2F8}" type="datetimeFigureOut">
              <a:rPr lang="nl-BE" smtClean="0"/>
              <a:t>09-09-2026</a:t>
            </a:fld>
            <a:endParaRPr lang="nl-BE"/>
          </a:p>
        </p:txBody>
      </p:sp>
      <p:sp>
        <p:nvSpPr>
          <p:cNvPr id="4" name="Tijdelijke aanduiding voor dia-afbeelding 3"/>
          <p:cNvSpPr>
            <a:spLocks noGrp="1" noRot="1" noChangeAspect="1"/>
          </p:cNvSpPr>
          <p:nvPr>
            <p:ph type="sldImg" idx="2"/>
          </p:nvPr>
        </p:nvSpPr>
        <p:spPr>
          <a:xfrm>
            <a:off x="427038" y="1243013"/>
            <a:ext cx="5943600" cy="3348037"/>
          </a:xfrm>
          <a:prstGeom prst="rect">
            <a:avLst/>
          </a:prstGeom>
          <a:noFill/>
          <a:ln w="12700">
            <a:solidFill>
              <a:prstClr val="black"/>
            </a:solidFill>
          </a:ln>
        </p:spPr>
        <p:txBody>
          <a:bodyPr vert="horz" lIns="106978" tIns="53489" rIns="106978" bIns="53489" rtlCol="0" anchor="ctr"/>
          <a:lstStyle/>
          <a:p>
            <a:endParaRPr lang="nl-BE"/>
          </a:p>
        </p:txBody>
      </p:sp>
      <p:sp>
        <p:nvSpPr>
          <p:cNvPr id="5" name="Tijdelijke aanduiding voor notities 4"/>
          <p:cNvSpPr>
            <a:spLocks noGrp="1"/>
          </p:cNvSpPr>
          <p:nvPr>
            <p:ph type="body" sz="quarter" idx="3"/>
          </p:nvPr>
        </p:nvSpPr>
        <p:spPr>
          <a:xfrm>
            <a:off x="679768" y="4776662"/>
            <a:ext cx="5438140" cy="3910679"/>
          </a:xfrm>
          <a:prstGeom prst="rect">
            <a:avLst/>
          </a:prstGeom>
        </p:spPr>
        <p:txBody>
          <a:bodyPr vert="horz" lIns="106978" tIns="53489" rIns="106978" bIns="53489"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7860"/>
            <a:ext cx="2945659" cy="498778"/>
          </a:xfrm>
          <a:prstGeom prst="rect">
            <a:avLst/>
          </a:prstGeom>
        </p:spPr>
        <p:txBody>
          <a:bodyPr vert="horz" lIns="106978" tIns="53489" rIns="106978" bIns="53489" rtlCol="0" anchor="b"/>
          <a:lstStyle>
            <a:lvl1pPr algn="l">
              <a:defRPr sz="1400"/>
            </a:lvl1pPr>
          </a:lstStyle>
          <a:p>
            <a:endParaRPr lang="nl-BE"/>
          </a:p>
        </p:txBody>
      </p:sp>
      <p:sp>
        <p:nvSpPr>
          <p:cNvPr id="7" name="Tijdelijke aanduiding voor dianummer 6"/>
          <p:cNvSpPr>
            <a:spLocks noGrp="1"/>
          </p:cNvSpPr>
          <p:nvPr>
            <p:ph type="sldNum" sz="quarter" idx="5"/>
          </p:nvPr>
        </p:nvSpPr>
        <p:spPr>
          <a:xfrm>
            <a:off x="3850837" y="9427860"/>
            <a:ext cx="2945659" cy="498778"/>
          </a:xfrm>
          <a:prstGeom prst="rect">
            <a:avLst/>
          </a:prstGeom>
        </p:spPr>
        <p:txBody>
          <a:bodyPr vert="horz" lIns="106978" tIns="53489" rIns="106978" bIns="53489" rtlCol="0" anchor="b"/>
          <a:lstStyle>
            <a:lvl1pPr algn="r">
              <a:defRPr sz="1400"/>
            </a:lvl1pPr>
          </a:lstStyle>
          <a:p>
            <a:fld id="{2E7A4C76-F196-4A69-96E1-335A1957B877}" type="slidenum">
              <a:rPr lang="nl-BE" smtClean="0"/>
              <a:t>‹nr.›</a:t>
            </a:fld>
            <a:endParaRPr lang="nl-BE"/>
          </a:p>
        </p:txBody>
      </p:sp>
    </p:spTree>
    <p:extLst>
      <p:ext uri="{BB962C8B-B14F-4D97-AF65-F5344CB8AC3E}">
        <p14:creationId xmlns:p14="http://schemas.microsoft.com/office/powerpoint/2010/main" val="139936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800" dirty="0">
                <a:latin typeface="Museo Sans 500" panose="02000000000000000000" pitchFamily="50" charset="0"/>
              </a:rPr>
              <a:t>Je kan ons vinden op het 2</a:t>
            </a:r>
            <a:r>
              <a:rPr lang="nl-BE" sz="1800" baseline="30000" dirty="0">
                <a:latin typeface="Museo Sans 500" panose="02000000000000000000" pitchFamily="50" charset="0"/>
              </a:rPr>
              <a:t>de</a:t>
            </a:r>
            <a:r>
              <a:rPr lang="nl-BE" sz="1800" dirty="0">
                <a:latin typeface="Museo Sans 500" panose="02000000000000000000" pitchFamily="50" charset="0"/>
              </a:rPr>
              <a:t> verdiep naast verloskamer. Route 726</a:t>
            </a:r>
          </a:p>
          <a:p>
            <a:r>
              <a:rPr lang="nl-BE" sz="1800" dirty="0">
                <a:latin typeface="Museo Sans 500" panose="02000000000000000000" pitchFamily="50" charset="0"/>
              </a:rPr>
              <a:t>Onze patiënten populatie is +/- ½ van intern en ½ van terug verwijzingen vanuit een NICU. We werken vooral samen met UZ Gent, UZA en af en toe met ZAS</a:t>
            </a:r>
          </a:p>
          <a:p>
            <a:endParaRPr lang="nl-BE" sz="1800" dirty="0">
              <a:latin typeface="Museo Sans 500" panose="02000000000000000000" pitchFamily="50" charset="0"/>
            </a:endParaRPr>
          </a:p>
          <a:p>
            <a:r>
              <a:rPr lang="nl-BE" sz="1800" dirty="0">
                <a:latin typeface="Museo Sans 500" panose="02000000000000000000" pitchFamily="50" charset="0"/>
              </a:rPr>
              <a:t>Een inkijk in onze leidinggevende structuur:</a:t>
            </a:r>
          </a:p>
          <a:p>
            <a:r>
              <a:rPr lang="nl-BE" sz="1800" dirty="0">
                <a:latin typeface="Museo Sans 500" panose="02000000000000000000" pitchFamily="50" charset="0"/>
              </a:rPr>
              <a:t>We hebben een overkoepelende hoofdvroedvrouw Van Hoeck Evy en dan 3 adjuncten,</a:t>
            </a:r>
          </a:p>
          <a:p>
            <a:r>
              <a:rPr lang="nl-BE" sz="1800" dirty="0">
                <a:latin typeface="Museo Sans 500" panose="02000000000000000000" pitchFamily="50" charset="0"/>
              </a:rPr>
              <a:t>Voor verloskamer is dit Veronique Mariman en voor materniteit Nele Aps. Beiden zijn vroedvrouw van basisopleiding</a:t>
            </a:r>
          </a:p>
          <a:p>
            <a:r>
              <a:rPr lang="nl-BE" sz="1800" dirty="0">
                <a:latin typeface="Museo Sans 500" panose="02000000000000000000" pitchFamily="50" charset="0"/>
              </a:rPr>
              <a:t>Zelf ben ik </a:t>
            </a:r>
            <a:r>
              <a:rPr lang="nl-BE" sz="1800" dirty="0" err="1">
                <a:latin typeface="Museo Sans 500" panose="02000000000000000000" pitchFamily="50" charset="0"/>
              </a:rPr>
              <a:t>pedistrisch</a:t>
            </a:r>
            <a:r>
              <a:rPr lang="nl-BE" sz="1800" dirty="0">
                <a:latin typeface="Museo Sans 500" panose="02000000000000000000" pitchFamily="50" charset="0"/>
              </a:rPr>
              <a:t> verpleegkundige van basis opleiding met BBT in Neonatologie en Pediatrie en heb hiervoor &gt; 18jaar NICU gedaan,</a:t>
            </a:r>
          </a:p>
          <a:p>
            <a:endParaRPr lang="nl-BE" sz="1800" dirty="0">
              <a:latin typeface="Museo Sans 500" panose="02000000000000000000" pitchFamily="50" charset="0"/>
            </a:endParaRPr>
          </a:p>
          <a:p>
            <a:r>
              <a:rPr lang="nl-BE" sz="1800" dirty="0">
                <a:latin typeface="Museo Sans 500" panose="02000000000000000000" pitchFamily="50" charset="0"/>
              </a:rPr>
              <a:t>Aan onze zijde staat een gynaecologisch team  met 11 gynaecologen en pediatrisch team met 13 kinderartsen (volgende dia)</a:t>
            </a:r>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1</a:t>
            </a:fld>
            <a:endParaRPr lang="nl-BE"/>
          </a:p>
        </p:txBody>
      </p:sp>
    </p:spTree>
    <p:extLst>
      <p:ext uri="{BB962C8B-B14F-4D97-AF65-F5344CB8AC3E}">
        <p14:creationId xmlns:p14="http://schemas.microsoft.com/office/powerpoint/2010/main" val="2323264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400" dirty="0">
                <a:latin typeface="Museo Sans 500" panose="02000000000000000000" pitchFamily="50" charset="0"/>
              </a:rPr>
              <a:t>Sommige baby’s hebben na de geboorte extra ondersteuning nodig of moeten extra geobserveerd worden en worden hiervoor opgenomen op de neonatologie. Hier kunnen verschillende redenen voor zijn. Zo kan het zijn </a:t>
            </a:r>
            <a:r>
              <a:rPr lang="nl-BE" sz="1400" dirty="0" err="1">
                <a:latin typeface="Museo Sans 500" panose="02000000000000000000" pitchFamily="50" charset="0"/>
              </a:rPr>
              <a:t>owv</a:t>
            </a:r>
            <a:r>
              <a:rPr lang="nl-BE" sz="1400" dirty="0">
                <a:latin typeface="Museo Sans 500" panose="02000000000000000000" pitchFamily="50" charset="0"/>
              </a:rPr>
              <a:t> </a:t>
            </a:r>
            <a:r>
              <a:rPr lang="nl-BE" sz="1400" dirty="0" err="1">
                <a:latin typeface="Museo Sans 500" panose="02000000000000000000" pitchFamily="50" charset="0"/>
              </a:rPr>
              <a:t>preamturiteit</a:t>
            </a:r>
            <a:r>
              <a:rPr lang="nl-BE" sz="1400" dirty="0">
                <a:latin typeface="Museo Sans 500" panose="02000000000000000000" pitchFamily="50" charset="0"/>
              </a:rPr>
              <a:t>, even bekomen na een moeilijke bevalling, een te laag geboortegewicht, een infectie heeft en bijvoorbeeld antibiotica moet krijgen via een infuus. </a:t>
            </a:r>
            <a:r>
              <a:rPr lang="nl-NL" sz="1400" dirty="0">
                <a:latin typeface="Museo Sans 500" panose="02000000000000000000" pitchFamily="50" charset="0"/>
              </a:rPr>
              <a:t> </a:t>
            </a:r>
          </a:p>
          <a:p>
            <a:endParaRPr lang="nl-NL" sz="1400" dirty="0">
              <a:latin typeface="Museo Sans 500" panose="02000000000000000000" pitchFamily="50" charset="0"/>
            </a:endParaRPr>
          </a:p>
          <a:p>
            <a:r>
              <a:rPr lang="nl-NL" sz="1400" dirty="0">
                <a:latin typeface="Museo Sans 500" panose="02000000000000000000" pitchFamily="50" charset="0"/>
              </a:rPr>
              <a:t>We bieden zorg vanaf +/- 34 weken, Ons zorgaanbod bevat low care en medium care tem high flow en PICC katheter. Bij nood aan mee intensieve zorgen zoals meer luchtwegondersteuning en/of TPN verwijzen we door naar een NICU voor meer gespecialiseerde zorgen. </a:t>
            </a:r>
          </a:p>
          <a:p>
            <a:endParaRPr lang="nl-NL" sz="1400" dirty="0">
              <a:latin typeface="Museo Sans 500" panose="02000000000000000000" pitchFamily="50" charset="0"/>
            </a:endParaRPr>
          </a:p>
          <a:p>
            <a:r>
              <a:rPr lang="nl-NL" sz="1400" dirty="0">
                <a:latin typeface="Museo Sans 500" panose="02000000000000000000" pitchFamily="50" charset="0"/>
              </a:rPr>
              <a:t>We hebben 14 erkende bedden en kunnen uitbreiden tot 16 patiënten, We beschikken ook over een koala kamer.</a:t>
            </a:r>
          </a:p>
          <a:p>
            <a:r>
              <a:rPr lang="nl-BE" sz="1400" dirty="0">
                <a:solidFill>
                  <a:srgbClr val="000000"/>
                </a:solidFill>
                <a:latin typeface="Museo Sans 500" panose="02000000000000000000" pitchFamily="50" charset="0"/>
              </a:rPr>
              <a:t>In onze koalakamer krijgt men onder toezicht dezelfde zorgen als op neonatologie maar blijven één of beide ouders 24u per dag samen met het kind. De neonatale zorgen blijven gewaarborgd en parameters worden gevolgd op het centrale monitoring systeem. De nauwe betrokkenheid in de zorg geeft meer zelfvertrouwen zodat de ouders bij ontslag met een gerust hart naar huis kunnen vertrekken. Verder is biedt het ook een mooie zorg waar ouder en kind niet gescheiden wordt.</a:t>
            </a:r>
          </a:p>
          <a:p>
            <a:r>
              <a:rPr lang="nl-BE" sz="1400" dirty="0" err="1">
                <a:solidFill>
                  <a:srgbClr val="000000"/>
                </a:solidFill>
                <a:latin typeface="Museo Sans 500" panose="02000000000000000000" pitchFamily="50" charset="0"/>
              </a:rPr>
              <a:t>Owv</a:t>
            </a:r>
            <a:r>
              <a:rPr lang="nl-BE" sz="1400" dirty="0">
                <a:solidFill>
                  <a:srgbClr val="000000"/>
                </a:solidFill>
                <a:latin typeface="Museo Sans 500" panose="02000000000000000000" pitchFamily="50" charset="0"/>
              </a:rPr>
              <a:t> kwaliteitsvolle redenen zijn hier rond wel afspraken als ook een soort van “doorschuifsysteem”. Toekomst gericht, kijkt naar de nieuwbouw is dit wel de visie waarin we verder willen innoveren </a:t>
            </a:r>
            <a:endParaRPr lang="nl-BE" sz="1400" dirty="0">
              <a:latin typeface="Museo Sans 500" panose="02000000000000000000" pitchFamily="50" charset="0"/>
            </a:endParaRPr>
          </a:p>
          <a:p>
            <a:endParaRPr lang="nl-BE" dirty="0"/>
          </a:p>
        </p:txBody>
      </p:sp>
      <p:sp>
        <p:nvSpPr>
          <p:cNvPr id="4" name="Tijdelijke aanduiding voor dianummer 3"/>
          <p:cNvSpPr>
            <a:spLocks noGrp="1"/>
          </p:cNvSpPr>
          <p:nvPr>
            <p:ph type="sldNum" sz="quarter" idx="10"/>
          </p:nvPr>
        </p:nvSpPr>
        <p:spPr/>
        <p:txBody>
          <a:bodyPr/>
          <a:lstStyle/>
          <a:p>
            <a:fld id="{2E7A4C76-F196-4A69-96E1-335A1957B877}" type="slidenum">
              <a:rPr lang="nl-BE" smtClean="0"/>
              <a:t>2</a:t>
            </a:fld>
            <a:endParaRPr lang="nl-BE"/>
          </a:p>
        </p:txBody>
      </p:sp>
    </p:spTree>
    <p:extLst>
      <p:ext uri="{BB962C8B-B14F-4D97-AF65-F5344CB8AC3E}">
        <p14:creationId xmlns:p14="http://schemas.microsoft.com/office/powerpoint/2010/main" val="2238415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Veel voordelen </a:t>
            </a:r>
            <a:r>
              <a:rPr lang="nl-BE" dirty="0" err="1"/>
              <a:t>mbt</a:t>
            </a:r>
            <a:r>
              <a:rPr lang="nl-BE" dirty="0"/>
              <a:t> hechting wat weerspiegeling geeft op latere draagkracht en ontwikkeling </a:t>
            </a:r>
          </a:p>
        </p:txBody>
      </p:sp>
      <p:sp>
        <p:nvSpPr>
          <p:cNvPr id="4" name="Tijdelijke aanduiding voor dianummer 3"/>
          <p:cNvSpPr>
            <a:spLocks noGrp="1"/>
          </p:cNvSpPr>
          <p:nvPr>
            <p:ph type="sldNum" sz="quarter" idx="10"/>
          </p:nvPr>
        </p:nvSpPr>
        <p:spPr/>
        <p:txBody>
          <a:bodyPr/>
          <a:lstStyle/>
          <a:p>
            <a:fld id="{2E7A4C76-F196-4A69-96E1-335A1957B877}" type="slidenum">
              <a:rPr lang="nl-BE" smtClean="0"/>
              <a:t>3</a:t>
            </a:fld>
            <a:endParaRPr lang="nl-BE"/>
          </a:p>
        </p:txBody>
      </p:sp>
    </p:spTree>
    <p:extLst>
      <p:ext uri="{BB962C8B-B14F-4D97-AF65-F5344CB8AC3E}">
        <p14:creationId xmlns:p14="http://schemas.microsoft.com/office/powerpoint/2010/main" val="3406844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400" dirty="0">
                <a:latin typeface="Museo Sans 500" panose="02000000000000000000" pitchFamily="50" charset="0"/>
              </a:rPr>
              <a:t>Soms kan het wat moeilijker zijn voor baby’s en ouders om zich goed aan elkaar te hechten. Het infantteam ondersteunt samen met de kinderarts en het verzorgend personeel deze vroege relatie tussen ouders en baby en staat hiervoor ter beschikking van de ouders. De vroedvrouw zal de ouders zoveel mogelijk betrekken bij de verzorging van hun baby.</a:t>
            </a:r>
            <a:endParaRPr lang="nl-BE" sz="1400" dirty="0">
              <a:latin typeface="Museo Sans 500" panose="02000000000000000000" pitchFamily="50" charset="0"/>
            </a:endParaRPr>
          </a:p>
          <a:p>
            <a:r>
              <a:rPr lang="nl-BE" sz="1400" dirty="0">
                <a:latin typeface="Museo Sans 500" panose="02000000000000000000" pitchFamily="50" charset="0"/>
              </a:rPr>
              <a:t>We stimuleren u om veel naar de baby in de couveuse te gaan. De zorg op de neonatologie wordt vooral door de vroedvrouwen gedaan maar we  willen de ouders daar wel snel in betrekken . Een voeding geven, een badje geven en zeer veel knuffelen (huid op huid contact) geeft de mogelijkheid om een aantal vaardigheden te leren en de baby te leren kennen. Dit maakt de overgang tussen de neonatologie bij ontslag toch iets gemakkelijker. </a:t>
            </a:r>
          </a:p>
          <a:p>
            <a:endParaRPr lang="nl-BE" dirty="0"/>
          </a:p>
        </p:txBody>
      </p:sp>
      <p:sp>
        <p:nvSpPr>
          <p:cNvPr id="4" name="Tijdelijke aanduiding voor dianummer 3"/>
          <p:cNvSpPr>
            <a:spLocks noGrp="1"/>
          </p:cNvSpPr>
          <p:nvPr>
            <p:ph type="sldNum" sz="quarter" idx="10"/>
          </p:nvPr>
        </p:nvSpPr>
        <p:spPr/>
        <p:txBody>
          <a:bodyPr/>
          <a:lstStyle/>
          <a:p>
            <a:fld id="{2E7A4C76-F196-4A69-96E1-335A1957B877}" type="slidenum">
              <a:rPr lang="nl-BE" smtClean="0"/>
              <a:t>4</a:t>
            </a:fld>
            <a:endParaRPr lang="nl-BE"/>
          </a:p>
        </p:txBody>
      </p:sp>
    </p:spTree>
    <p:extLst>
      <p:ext uri="{BB962C8B-B14F-4D97-AF65-F5344CB8AC3E}">
        <p14:creationId xmlns:p14="http://schemas.microsoft.com/office/powerpoint/2010/main" val="2292251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Skin </a:t>
            </a:r>
            <a:r>
              <a:rPr lang="nl-BE" dirty="0" err="1"/>
              <a:t>to</a:t>
            </a:r>
            <a:r>
              <a:rPr lang="nl-BE" dirty="0"/>
              <a:t> skin </a:t>
            </a:r>
            <a:r>
              <a:rPr lang="nl-BE" dirty="0">
                <a:sym typeface="Wingdings" panose="05000000000000000000" pitchFamily="2" charset="2"/>
              </a:rPr>
              <a:t> ook </a:t>
            </a:r>
            <a:r>
              <a:rPr lang="nl-BE" dirty="0" err="1">
                <a:sym typeface="Wingdings" panose="05000000000000000000" pitchFamily="2" charset="2"/>
              </a:rPr>
              <a:t>gentle</a:t>
            </a:r>
            <a:r>
              <a:rPr lang="nl-BE" dirty="0">
                <a:sym typeface="Wingdings" panose="05000000000000000000" pitchFamily="2" charset="2"/>
              </a:rPr>
              <a:t> sectio’s </a:t>
            </a:r>
            <a:endParaRPr lang="nl-BE" dirty="0"/>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5</a:t>
            </a:fld>
            <a:endParaRPr lang="nl-BE"/>
          </a:p>
        </p:txBody>
      </p:sp>
    </p:spTree>
    <p:extLst>
      <p:ext uri="{BB962C8B-B14F-4D97-AF65-F5344CB8AC3E}">
        <p14:creationId xmlns:p14="http://schemas.microsoft.com/office/powerpoint/2010/main" val="2039765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2E7A4C76-F196-4A69-96E1-335A1957B877}" type="slidenum">
              <a:rPr lang="nl-BE" smtClean="0"/>
              <a:t>6</a:t>
            </a:fld>
            <a:endParaRPr lang="nl-BE"/>
          </a:p>
        </p:txBody>
      </p:sp>
    </p:spTree>
    <p:extLst>
      <p:ext uri="{BB962C8B-B14F-4D97-AF65-F5344CB8AC3E}">
        <p14:creationId xmlns:p14="http://schemas.microsoft.com/office/powerpoint/2010/main" val="1035030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2E7A4C76-F196-4A69-96E1-335A1957B877}" type="slidenum">
              <a:rPr lang="nl-BE" smtClean="0"/>
              <a:t>7</a:t>
            </a:fld>
            <a:endParaRPr lang="nl-BE"/>
          </a:p>
        </p:txBody>
      </p:sp>
    </p:spTree>
    <p:extLst>
      <p:ext uri="{BB962C8B-B14F-4D97-AF65-F5344CB8AC3E}">
        <p14:creationId xmlns:p14="http://schemas.microsoft.com/office/powerpoint/2010/main" val="1208372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2E7A4C76-F196-4A69-96E1-335A1957B877}" type="slidenum">
              <a:rPr lang="nl-BE" smtClean="0"/>
              <a:t>8</a:t>
            </a:fld>
            <a:endParaRPr lang="nl-BE"/>
          </a:p>
        </p:txBody>
      </p:sp>
    </p:spTree>
    <p:extLst>
      <p:ext uri="{BB962C8B-B14F-4D97-AF65-F5344CB8AC3E}">
        <p14:creationId xmlns:p14="http://schemas.microsoft.com/office/powerpoint/2010/main" val="1452787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latin typeface="Museo Sans 500" panose="02000000000000000000" pitchFamily="50" charset="0"/>
              </a:rPr>
              <a:t>Zijn jullie benieuwd hoe onze neonatologie eruit ziet, dan verwijzen we graag door naar onze Instagram pagina, in een video neem ik jullie mee doorheen de afdeling</a:t>
            </a:r>
            <a:endParaRPr lang="nl-NL" sz="1200" dirty="0">
              <a:latin typeface="Museo Sans 500" panose="02000000000000000000" pitchFamily="50" charset="0"/>
            </a:endParaRPr>
          </a:p>
          <a:p>
            <a:endParaRPr lang="nl-BE" dirty="0"/>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9</a:t>
            </a:fld>
            <a:endParaRPr lang="nl-BE"/>
          </a:p>
        </p:txBody>
      </p:sp>
    </p:spTree>
    <p:extLst>
      <p:ext uri="{BB962C8B-B14F-4D97-AF65-F5344CB8AC3E}">
        <p14:creationId xmlns:p14="http://schemas.microsoft.com/office/powerpoint/2010/main" val="1827458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2E7A4C76-F196-4A69-96E1-335A1957B877}" type="slidenum">
              <a:rPr lang="nl-BE" smtClean="0"/>
              <a:t>10</a:t>
            </a:fld>
            <a:endParaRPr lang="nl-BE"/>
          </a:p>
        </p:txBody>
      </p:sp>
    </p:spTree>
    <p:extLst>
      <p:ext uri="{BB962C8B-B14F-4D97-AF65-F5344CB8AC3E}">
        <p14:creationId xmlns:p14="http://schemas.microsoft.com/office/powerpoint/2010/main" val="1633741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400" dirty="0">
                <a:latin typeface="MuseoSans-500" panose="02000000000000000000" pitchFamily="50" charset="0"/>
              </a:rPr>
              <a:t>In onze knuffelhoeken beschikken we over </a:t>
            </a:r>
            <a:r>
              <a:rPr lang="nl-BE" sz="1400" dirty="0" err="1">
                <a:latin typeface="MuseoSans-500" panose="02000000000000000000" pitchFamily="50" charset="0"/>
              </a:rPr>
              <a:t>docking</a:t>
            </a:r>
            <a:r>
              <a:rPr lang="nl-BE" sz="1400" dirty="0">
                <a:latin typeface="MuseoSans-500" panose="02000000000000000000" pitchFamily="50" charset="0"/>
              </a:rPr>
              <a:t> stations, De X3 modules van de monitors kunnen hier gewoon worden ingeplugd waardoor de neonaten niet ontkoppeld dienen te worden en ook tijdens het knuffelen volledig gevolgd kunnen worden op de CM</a:t>
            </a:r>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11</a:t>
            </a:fld>
            <a:endParaRPr lang="nl-BE"/>
          </a:p>
        </p:txBody>
      </p:sp>
    </p:spTree>
    <p:extLst>
      <p:ext uri="{BB962C8B-B14F-4D97-AF65-F5344CB8AC3E}">
        <p14:creationId xmlns:p14="http://schemas.microsoft.com/office/powerpoint/2010/main" val="4219775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400" dirty="0">
                <a:latin typeface="Museo Sans 500" panose="02000000000000000000" pitchFamily="50" charset="0"/>
              </a:rPr>
              <a:t>We beschikken over de laatste nieuwe couveuse die zowel gesloten als hybride gebruikt kunnen worden. Hierdoor kan de omgeving worden aangepast aan de noden van het kind.</a:t>
            </a:r>
          </a:p>
          <a:p>
            <a:r>
              <a:rPr lang="nl-BE" sz="1400" dirty="0">
                <a:latin typeface="Museo Sans 500" panose="02000000000000000000" pitchFamily="50" charset="0"/>
              </a:rPr>
              <a:t>Door het intern gebruik van een shuttle beiden we het bijkomende voordeel dat de neonaten niet meer verbed dienen te worden. Dit heeft grote meerwaarde op gebied van stress reductie en sluit volledig aan bij onze FINE visie</a:t>
            </a:r>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12</a:t>
            </a:fld>
            <a:endParaRPr lang="nl-BE"/>
          </a:p>
        </p:txBody>
      </p:sp>
    </p:spTree>
    <p:extLst>
      <p:ext uri="{BB962C8B-B14F-4D97-AF65-F5344CB8AC3E}">
        <p14:creationId xmlns:p14="http://schemas.microsoft.com/office/powerpoint/2010/main" val="3495705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400" dirty="0">
                <a:latin typeface="MuseoSans-500" panose="02000000000000000000" pitchFamily="50" charset="0"/>
              </a:rPr>
              <a:t>Ook op een van de materniteitskamers hebben kunnen we baby’s monitoren. Deze komen op de CM. Bv 24u observaties voor SSRI gebruik tijdens de zwangerschap. Ook op deze manier zorgen we er voor dat moeder en kind niet gescheiden worden.</a:t>
            </a:r>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13</a:t>
            </a:fld>
            <a:endParaRPr lang="nl-BE"/>
          </a:p>
        </p:txBody>
      </p:sp>
    </p:spTree>
    <p:extLst>
      <p:ext uri="{BB962C8B-B14F-4D97-AF65-F5344CB8AC3E}">
        <p14:creationId xmlns:p14="http://schemas.microsoft.com/office/powerpoint/2010/main" val="1298417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14</a:t>
            </a:fld>
            <a:endParaRPr lang="nl-BE"/>
          </a:p>
        </p:txBody>
      </p:sp>
    </p:spTree>
    <p:extLst>
      <p:ext uri="{BB962C8B-B14F-4D97-AF65-F5344CB8AC3E}">
        <p14:creationId xmlns:p14="http://schemas.microsoft.com/office/powerpoint/2010/main" val="3546195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15</a:t>
            </a:fld>
            <a:endParaRPr lang="nl-BE"/>
          </a:p>
        </p:txBody>
      </p:sp>
    </p:spTree>
    <p:extLst>
      <p:ext uri="{BB962C8B-B14F-4D97-AF65-F5344CB8AC3E}">
        <p14:creationId xmlns:p14="http://schemas.microsoft.com/office/powerpoint/2010/main" val="2347653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400" dirty="0">
                <a:latin typeface="MuseoSans-500" panose="02000000000000000000" pitchFamily="50" charset="0"/>
              </a:rPr>
              <a:t>Er  is een </a:t>
            </a:r>
            <a:r>
              <a:rPr lang="nl-BE" sz="1400" dirty="0" err="1">
                <a:latin typeface="MuseoSans-500" panose="02000000000000000000" pitchFamily="50" charset="0"/>
              </a:rPr>
              <a:t>smartfrige</a:t>
            </a:r>
            <a:r>
              <a:rPr lang="nl-BE" sz="1400" dirty="0">
                <a:latin typeface="MuseoSans-500" panose="02000000000000000000" pitchFamily="50" charset="0"/>
              </a:rPr>
              <a:t> en vervalt het bestellen van de maaltijden</a:t>
            </a:r>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16</a:t>
            </a:fld>
            <a:endParaRPr lang="nl-BE"/>
          </a:p>
        </p:txBody>
      </p:sp>
    </p:spTree>
    <p:extLst>
      <p:ext uri="{BB962C8B-B14F-4D97-AF65-F5344CB8AC3E}">
        <p14:creationId xmlns:p14="http://schemas.microsoft.com/office/powerpoint/2010/main" val="3518926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17</a:t>
            </a:fld>
            <a:endParaRPr lang="nl-BE"/>
          </a:p>
        </p:txBody>
      </p:sp>
    </p:spTree>
    <p:extLst>
      <p:ext uri="{BB962C8B-B14F-4D97-AF65-F5344CB8AC3E}">
        <p14:creationId xmlns:p14="http://schemas.microsoft.com/office/powerpoint/2010/main" val="2846530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2E7A4C76-F196-4A69-96E1-335A1957B877}" type="slidenum">
              <a:rPr lang="nl-BE" smtClean="0"/>
              <a:t>18</a:t>
            </a:fld>
            <a:endParaRPr lang="nl-BE"/>
          </a:p>
        </p:txBody>
      </p:sp>
    </p:spTree>
    <p:extLst>
      <p:ext uri="{BB962C8B-B14F-4D97-AF65-F5344CB8AC3E}">
        <p14:creationId xmlns:p14="http://schemas.microsoft.com/office/powerpoint/2010/main" val="3344991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21</a:t>
            </a:fld>
            <a:endParaRPr lang="nl-BE"/>
          </a:p>
        </p:txBody>
      </p:sp>
    </p:spTree>
    <p:extLst>
      <p:ext uri="{BB962C8B-B14F-4D97-AF65-F5344CB8AC3E}">
        <p14:creationId xmlns:p14="http://schemas.microsoft.com/office/powerpoint/2010/main" val="1384658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34</a:t>
            </a:fld>
            <a:endParaRPr lang="nl-BE"/>
          </a:p>
        </p:txBody>
      </p:sp>
    </p:spTree>
    <p:extLst>
      <p:ext uri="{BB962C8B-B14F-4D97-AF65-F5344CB8AC3E}">
        <p14:creationId xmlns:p14="http://schemas.microsoft.com/office/powerpoint/2010/main" val="3593820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49</a:t>
            </a:fld>
            <a:endParaRPr lang="nl-BE"/>
          </a:p>
        </p:txBody>
      </p:sp>
    </p:spTree>
    <p:extLst>
      <p:ext uri="{BB962C8B-B14F-4D97-AF65-F5344CB8AC3E}">
        <p14:creationId xmlns:p14="http://schemas.microsoft.com/office/powerpoint/2010/main" val="1817546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“Relatieve kind dosis” wordt vaak gerapporteerd: dosis in melk/dosis in moeder. &lt; 10% wordt als veilig ingeschat, maar is te simplistisch</a:t>
            </a:r>
          </a:p>
          <a:p>
            <a:r>
              <a:rPr lang="nl-BE" dirty="0"/>
              <a:t>Invloed van chemische eigenschappen geneesmiddel: • Molecuulgewicht (MW) • MW &gt; 600 à 800: moeilijkere passage • Eiwitbinding • Enkel ongebonden fractie gaat over • Hoe hoger de plasma-eiwitbinding, hoe beperkter de overdracht naar de melk • </a:t>
            </a:r>
            <a:r>
              <a:rPr lang="nl-BE" dirty="0" err="1"/>
              <a:t>Lipofiliciteit</a:t>
            </a:r>
            <a:r>
              <a:rPr lang="nl-BE" dirty="0"/>
              <a:t> • Hoe lipofieler het molecule, hoe beter het overgaat naar de melk • Zuurconstante (</a:t>
            </a:r>
            <a:r>
              <a:rPr lang="nl-BE" dirty="0" err="1"/>
              <a:t>pKa</a:t>
            </a:r>
            <a:r>
              <a:rPr lang="nl-BE" dirty="0"/>
              <a:t>) • Moedermelk is iets zuurder (pH 7,2) dan plasma (pH 7,4) • Zwak basische moleculen worden in moedermelk geladen en accumuleren </a:t>
            </a:r>
          </a:p>
        </p:txBody>
      </p:sp>
      <p:sp>
        <p:nvSpPr>
          <p:cNvPr id="4" name="Tijdelijke aanduiding voor dianummer 3"/>
          <p:cNvSpPr>
            <a:spLocks noGrp="1"/>
          </p:cNvSpPr>
          <p:nvPr>
            <p:ph type="sldNum" sz="quarter" idx="5"/>
          </p:nvPr>
        </p:nvSpPr>
        <p:spPr/>
        <p:txBody>
          <a:bodyPr/>
          <a:lstStyle/>
          <a:p>
            <a:fld id="{74FA1211-0E66-4E84-8A35-F9823525A59E}" type="slidenum">
              <a:rPr lang="nl-BE" smtClean="0"/>
              <a:t>50</a:t>
            </a:fld>
            <a:endParaRPr lang="nl-BE"/>
          </a:p>
        </p:txBody>
      </p:sp>
    </p:spTree>
    <p:extLst>
      <p:ext uri="{BB962C8B-B14F-4D97-AF65-F5344CB8AC3E}">
        <p14:creationId xmlns:p14="http://schemas.microsoft.com/office/powerpoint/2010/main" val="4111772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74FA1211-0E66-4E84-8A35-F9823525A59E}" type="slidenum">
              <a:rPr lang="nl-BE" smtClean="0"/>
              <a:t>52</a:t>
            </a:fld>
            <a:endParaRPr lang="nl-BE"/>
          </a:p>
        </p:txBody>
      </p:sp>
    </p:spTree>
    <p:extLst>
      <p:ext uri="{BB962C8B-B14F-4D97-AF65-F5344CB8AC3E}">
        <p14:creationId xmlns:p14="http://schemas.microsoft.com/office/powerpoint/2010/main" val="613288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74FA1211-0E66-4E84-8A35-F9823525A59E}" type="slidenum">
              <a:rPr lang="nl-BE" smtClean="0"/>
              <a:t>53</a:t>
            </a:fld>
            <a:endParaRPr lang="nl-BE"/>
          </a:p>
        </p:txBody>
      </p:sp>
    </p:spTree>
    <p:extLst>
      <p:ext uri="{BB962C8B-B14F-4D97-AF65-F5344CB8AC3E}">
        <p14:creationId xmlns:p14="http://schemas.microsoft.com/office/powerpoint/2010/main" val="4223882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Paroxetine in zwangerschap kan hartafwijkingen geven? </a:t>
            </a:r>
            <a:r>
              <a:rPr lang="nl-BE" dirty="0" err="1"/>
              <a:t>Nikodoc</a:t>
            </a:r>
            <a:r>
              <a:rPr lang="nl-BE" dirty="0"/>
              <a:t>: altijd echo cor</a:t>
            </a:r>
          </a:p>
          <a:p>
            <a:r>
              <a:rPr lang="nl-BE" dirty="0" err="1"/>
              <a:t>Fluoxetine</a:t>
            </a:r>
            <a:r>
              <a:rPr lang="nl-BE" dirty="0"/>
              <a:t> geen voorkeursmiddel bij borstvoeding, maar als vrouw het al neemt: gewoon verderzetten en BV geven maar baby wel goed observeren</a:t>
            </a:r>
          </a:p>
        </p:txBody>
      </p:sp>
      <p:sp>
        <p:nvSpPr>
          <p:cNvPr id="4" name="Tijdelijke aanduiding voor dianummer 3"/>
          <p:cNvSpPr>
            <a:spLocks noGrp="1"/>
          </p:cNvSpPr>
          <p:nvPr>
            <p:ph type="sldNum" sz="quarter" idx="5"/>
          </p:nvPr>
        </p:nvSpPr>
        <p:spPr/>
        <p:txBody>
          <a:bodyPr/>
          <a:lstStyle/>
          <a:p>
            <a:fld id="{74FA1211-0E66-4E84-8A35-F9823525A59E}" type="slidenum">
              <a:rPr lang="nl-BE" smtClean="0"/>
              <a:t>54</a:t>
            </a:fld>
            <a:endParaRPr lang="nl-BE"/>
          </a:p>
        </p:txBody>
      </p:sp>
    </p:spTree>
    <p:extLst>
      <p:ext uri="{BB962C8B-B14F-4D97-AF65-F5344CB8AC3E}">
        <p14:creationId xmlns:p14="http://schemas.microsoft.com/office/powerpoint/2010/main" val="1965143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Biologicals</a:t>
            </a:r>
            <a:r>
              <a:rPr lang="nl-BE" dirty="0"/>
              <a:t> worden meestal gestopt in 3</a:t>
            </a:r>
            <a:r>
              <a:rPr lang="nl-BE" baseline="30000" dirty="0"/>
              <a:t>e</a:t>
            </a:r>
            <a:r>
              <a:rPr lang="nl-BE" dirty="0"/>
              <a:t> trimester, maar wel snel herstart in postpartum. EMA adviseert dus ook </a:t>
            </a:r>
            <a:r>
              <a:rPr lang="nl-BE" dirty="0" err="1"/>
              <a:t>rotarix</a:t>
            </a:r>
            <a:r>
              <a:rPr lang="nl-BE" dirty="0"/>
              <a:t> te mijden, maar volgens </a:t>
            </a:r>
            <a:r>
              <a:rPr lang="nl-BE" dirty="0" err="1"/>
              <a:t>Lareb</a:t>
            </a:r>
            <a:r>
              <a:rPr lang="nl-BE" dirty="0"/>
              <a:t> is daar geen reden toe.</a:t>
            </a:r>
          </a:p>
          <a:p>
            <a:r>
              <a:rPr lang="nl-BE" dirty="0" err="1"/>
              <a:t>Imuran</a:t>
            </a:r>
            <a:r>
              <a:rPr lang="nl-BE" dirty="0"/>
              <a:t>: wordt snel gemetaboliseerd naar </a:t>
            </a:r>
            <a:r>
              <a:rPr lang="nl-BE" dirty="0" err="1"/>
              <a:t>mercaptopurine</a:t>
            </a:r>
            <a:r>
              <a:rPr lang="nl-BE" dirty="0"/>
              <a:t>. Is lage dosis, weinig in moedermelk. </a:t>
            </a:r>
            <a:r>
              <a:rPr lang="nl-BE" dirty="0" err="1"/>
              <a:t>Evt</a:t>
            </a:r>
            <a:r>
              <a:rPr lang="nl-BE" dirty="0"/>
              <a:t> risico neutropenie. Bij chemotherapie kanker wel hoge dosissen </a:t>
            </a:r>
            <a:r>
              <a:rPr lang="nl-BE" dirty="0" err="1"/>
              <a:t>mercaptopurine</a:t>
            </a:r>
            <a:r>
              <a:rPr lang="nl-BE" dirty="0"/>
              <a:t>, dan geen BV aangewezen.</a:t>
            </a:r>
          </a:p>
        </p:txBody>
      </p:sp>
      <p:sp>
        <p:nvSpPr>
          <p:cNvPr id="4" name="Tijdelijke aanduiding voor dianummer 3"/>
          <p:cNvSpPr>
            <a:spLocks noGrp="1"/>
          </p:cNvSpPr>
          <p:nvPr>
            <p:ph type="sldNum" sz="quarter" idx="5"/>
          </p:nvPr>
        </p:nvSpPr>
        <p:spPr/>
        <p:txBody>
          <a:bodyPr/>
          <a:lstStyle/>
          <a:p>
            <a:fld id="{74FA1211-0E66-4E84-8A35-F9823525A59E}" type="slidenum">
              <a:rPr lang="nl-BE" smtClean="0"/>
              <a:t>55</a:t>
            </a:fld>
            <a:endParaRPr lang="nl-BE"/>
          </a:p>
        </p:txBody>
      </p:sp>
    </p:spTree>
    <p:extLst>
      <p:ext uri="{BB962C8B-B14F-4D97-AF65-F5344CB8AC3E}">
        <p14:creationId xmlns:p14="http://schemas.microsoft.com/office/powerpoint/2010/main" val="42816270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“Relatieve kind dosis” wordt vaak gerapporteerd: dosis in melk/dosis in moeder. &lt; 10% wordt als veilig ingeschat, maar is te simplistisch</a:t>
            </a:r>
          </a:p>
          <a:p>
            <a:r>
              <a:rPr lang="nl-BE" dirty="0"/>
              <a:t>Invloed van chemische eigenschappen geneesmiddel: • Molecuulgewicht (MW) • MW &gt; 600 à 800: moeilijkere passage • Eiwitbinding • Enkel ongebonden fractie gaat over • Hoe hoger de plasma-eiwitbinding, hoe beperkter de overdracht naar de melk • </a:t>
            </a:r>
            <a:r>
              <a:rPr lang="nl-BE" dirty="0" err="1"/>
              <a:t>Lipofiliciteit</a:t>
            </a:r>
            <a:r>
              <a:rPr lang="nl-BE" dirty="0"/>
              <a:t> • Hoe lipofieler het molecule, hoe beter het overgaat naar de melk • Zuurconstante (</a:t>
            </a:r>
            <a:r>
              <a:rPr lang="nl-BE" dirty="0" err="1"/>
              <a:t>pKa</a:t>
            </a:r>
            <a:r>
              <a:rPr lang="nl-BE" dirty="0"/>
              <a:t>) • Moedermelk is iets zuurder (pH 7,2) dan plasma (pH 7,4) • Zwak basische moleculen worden in moedermelk geladen en accumuleren </a:t>
            </a:r>
          </a:p>
        </p:txBody>
      </p:sp>
      <p:sp>
        <p:nvSpPr>
          <p:cNvPr id="4" name="Tijdelijke aanduiding voor dianummer 3"/>
          <p:cNvSpPr>
            <a:spLocks noGrp="1"/>
          </p:cNvSpPr>
          <p:nvPr>
            <p:ph type="sldNum" sz="quarter" idx="5"/>
          </p:nvPr>
        </p:nvSpPr>
        <p:spPr/>
        <p:txBody>
          <a:bodyPr/>
          <a:lstStyle/>
          <a:p>
            <a:fld id="{74FA1211-0E66-4E84-8A35-F9823525A59E}" type="slidenum">
              <a:rPr lang="nl-BE" smtClean="0"/>
              <a:t>60</a:t>
            </a:fld>
            <a:endParaRPr lang="nl-BE"/>
          </a:p>
        </p:txBody>
      </p:sp>
    </p:spTree>
    <p:extLst>
      <p:ext uri="{BB962C8B-B14F-4D97-AF65-F5344CB8AC3E}">
        <p14:creationId xmlns:p14="http://schemas.microsoft.com/office/powerpoint/2010/main" val="1140270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64</a:t>
            </a:fld>
            <a:endParaRPr lang="nl-BE"/>
          </a:p>
        </p:txBody>
      </p:sp>
    </p:spTree>
    <p:extLst>
      <p:ext uri="{BB962C8B-B14F-4D97-AF65-F5344CB8AC3E}">
        <p14:creationId xmlns:p14="http://schemas.microsoft.com/office/powerpoint/2010/main" val="21007647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385763" y="685800"/>
            <a:ext cx="60864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4: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5: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73</a:t>
            </a:fld>
            <a:endParaRPr lang="nl-BE"/>
          </a:p>
        </p:txBody>
      </p:sp>
    </p:spTree>
    <p:extLst>
      <p:ext uri="{BB962C8B-B14F-4D97-AF65-F5344CB8AC3E}">
        <p14:creationId xmlns:p14="http://schemas.microsoft.com/office/powerpoint/2010/main" val="12882297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84474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7: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16203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64580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14:notes"/>
          <p:cNvSpPr>
            <a:spLocks noGrp="1" noRot="1" noChangeAspect="1"/>
          </p:cNvSpPr>
          <p:nvPr>
            <p:ph type="sldImg" idx="2"/>
          </p:nvPr>
        </p:nvSpPr>
        <p:spPr>
          <a:xfrm>
            <a:off x="385763" y="685800"/>
            <a:ext cx="60864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22599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18: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79197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E7A4C76-F196-4A69-96E1-335A1957B877}" type="slidenum">
              <a:rPr lang="nl-BE" smtClean="0"/>
              <a:t>101</a:t>
            </a:fld>
            <a:endParaRPr lang="nl-BE"/>
          </a:p>
        </p:txBody>
      </p:sp>
    </p:spTree>
    <p:extLst>
      <p:ext uri="{BB962C8B-B14F-4D97-AF65-F5344CB8AC3E}">
        <p14:creationId xmlns:p14="http://schemas.microsoft.com/office/powerpoint/2010/main" val="28714507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20: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62336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d95c6d608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d95c6d608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d95c6d608f_0_18: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d95c6d608f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d95c6d608f_0_25: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d95c6d608f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algn="l" rtl="0">
              <a:lnSpc>
                <a:spcPct val="110000"/>
              </a:lnSpc>
              <a:spcBef>
                <a:spcPts val="0"/>
              </a:spcBef>
              <a:spcAft>
                <a:spcPts val="0"/>
              </a:spcAft>
              <a:buClr>
                <a:srgbClr val="171A2F"/>
              </a:buClr>
              <a:buSzPts val="1350"/>
              <a:buNone/>
            </a:pPr>
            <a:r>
              <a:rPr lang="en" sz="1350" b="1">
                <a:solidFill>
                  <a:srgbClr val="171A2F"/>
                </a:solidFill>
                <a:highlight>
                  <a:srgbClr val="FFFFFF"/>
                </a:highlight>
              </a:rPr>
              <a:t>Begin niet meteen met inbakeren na de geboorte.</a:t>
            </a:r>
            <a:r>
              <a:rPr lang="en" sz="1350">
                <a:solidFill>
                  <a:srgbClr val="171A2F"/>
                </a:solidFill>
                <a:highlight>
                  <a:srgbClr val="FFFFFF"/>
                </a:highlight>
              </a:rPr>
              <a:t>  </a:t>
            </a:r>
            <a:br>
              <a:rPr lang="en" sz="1350">
                <a:solidFill>
                  <a:srgbClr val="171A2F"/>
                </a:solidFill>
                <a:highlight>
                  <a:srgbClr val="FFFFFF"/>
                </a:highlight>
              </a:rPr>
            </a:br>
            <a:r>
              <a:rPr lang="en" sz="1350">
                <a:solidFill>
                  <a:srgbClr val="171A2F"/>
                </a:solidFill>
                <a:highlight>
                  <a:srgbClr val="FFFFFF"/>
                </a:highlight>
              </a:rPr>
              <a:t>Jij en je baby hebben in de eerst weken tijd nodig om elkaar te leren kennen en samen een ritme te vinden.  Je leert de honger- of slaapsignalen van je baby ook minder goed kennen als je baby ingebakerd is.</a:t>
            </a:r>
            <a:endParaRPr sz="1350">
              <a:solidFill>
                <a:srgbClr val="171A2F"/>
              </a:solidFill>
              <a:highlight>
                <a:srgbClr val="FFFFFF"/>
              </a:highlight>
            </a:endParaRPr>
          </a:p>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d95c6d608f_0_37: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d95c6d608f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d95c6d608f_0_30: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d95c6d608f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d95c6d608f_0_44: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d95c6d608f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d95c6d608f_0_52:notes"/>
          <p:cNvSpPr>
            <a:spLocks noGrp="1" noRot="1" noChangeAspect="1"/>
          </p:cNvSpPr>
          <p:nvPr>
            <p:ph type="sldImg" idx="2"/>
          </p:nvPr>
        </p:nvSpPr>
        <p:spPr>
          <a:xfrm>
            <a:off x="384175" y="685800"/>
            <a:ext cx="60896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d95c6d608f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4175" y="685800"/>
            <a:ext cx="6089650" cy="3429000"/>
          </a:xfrm>
        </p:spPr>
      </p:sp>
      <p:sp>
        <p:nvSpPr>
          <p:cNvPr id="3" name="Tijdelijke aanduiding voor notities 2"/>
          <p:cNvSpPr>
            <a:spLocks noGrp="1"/>
          </p:cNvSpPr>
          <p:nvPr>
            <p:ph type="body" idx="1"/>
          </p:nvPr>
        </p:nvSpPr>
        <p:spPr/>
        <p:txBody>
          <a:bodyPr/>
          <a:lstStyle/>
          <a:p>
            <a:r>
              <a:rPr lang="nl-BE" dirty="0"/>
              <a:t>Matjes, clips, sokken? Hoe gekker hoe beter</a:t>
            </a:r>
          </a:p>
        </p:txBody>
      </p:sp>
    </p:spTree>
    <p:extLst>
      <p:ext uri="{BB962C8B-B14F-4D97-AF65-F5344CB8AC3E}">
        <p14:creationId xmlns:p14="http://schemas.microsoft.com/office/powerpoint/2010/main" val="13356390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Belangrijk: voedselallergie komt veel voor (sommige studies spreken van 8 tot 11% van alle kinderen!), er wordt een stijgende trend gezien</a:t>
            </a:r>
            <a:endParaRPr lang="nl-BE" dirty="0"/>
          </a:p>
        </p:txBody>
      </p:sp>
      <p:sp>
        <p:nvSpPr>
          <p:cNvPr id="4" name="Tijdelijke aanduiding voor dianummer 3"/>
          <p:cNvSpPr>
            <a:spLocks noGrp="1"/>
          </p:cNvSpPr>
          <p:nvPr>
            <p:ph type="sldNum" sz="quarter" idx="5"/>
          </p:nvPr>
        </p:nvSpPr>
        <p:spPr/>
        <p:txBody>
          <a:bodyPr/>
          <a:lstStyle/>
          <a:p>
            <a:fld id="{1E667863-57AD-4E6B-A7BA-4D82DB952982}" type="slidenum">
              <a:rPr lang="nl-BE" smtClean="0"/>
              <a:t>120</a:t>
            </a:fld>
            <a:endParaRPr lang="nl-BE"/>
          </a:p>
        </p:txBody>
      </p:sp>
    </p:spTree>
    <p:extLst>
      <p:ext uri="{BB962C8B-B14F-4D97-AF65-F5344CB8AC3E}">
        <p14:creationId xmlns:p14="http://schemas.microsoft.com/office/powerpoint/2010/main" val="7950609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Complexe fysiopathologie. Genetische predispositie. Eczeem: sensitisatie via huid kan leiden tot allergie. Beter is tolerantie via GI weg = tijdige introductie.</a:t>
            </a:r>
            <a:endParaRPr lang="nl-BE" dirty="0"/>
          </a:p>
        </p:txBody>
      </p:sp>
      <p:sp>
        <p:nvSpPr>
          <p:cNvPr id="4" name="Tijdelijke aanduiding voor dianummer 3"/>
          <p:cNvSpPr>
            <a:spLocks noGrp="1"/>
          </p:cNvSpPr>
          <p:nvPr>
            <p:ph type="sldNum" sz="quarter" idx="5"/>
          </p:nvPr>
        </p:nvSpPr>
        <p:spPr/>
        <p:txBody>
          <a:bodyPr/>
          <a:lstStyle/>
          <a:p>
            <a:fld id="{1E667863-57AD-4E6B-A7BA-4D82DB952982}" type="slidenum">
              <a:rPr lang="nl-BE" smtClean="0"/>
              <a:t>121</a:t>
            </a:fld>
            <a:endParaRPr lang="nl-BE"/>
          </a:p>
        </p:txBody>
      </p:sp>
    </p:spTree>
    <p:extLst>
      <p:ext uri="{BB962C8B-B14F-4D97-AF65-F5344CB8AC3E}">
        <p14:creationId xmlns:p14="http://schemas.microsoft.com/office/powerpoint/2010/main" val="9180546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AD92874-79C4-0C4B-80E9-61D70E8964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2835" b="26928"/>
          <a:stretch/>
        </p:blipFill>
        <p:spPr>
          <a:xfrm>
            <a:off x="1143000" y="669925"/>
            <a:ext cx="6674008" cy="3352800"/>
          </a:xfrm>
          <a:prstGeom prst="rect">
            <a:avLst/>
          </a:prstGeom>
        </p:spPr>
      </p:pic>
      <p:sp>
        <p:nvSpPr>
          <p:cNvPr id="15" name="Rectangle 14">
            <a:extLst>
              <a:ext uri="{FF2B5EF4-FFF2-40B4-BE49-F238E27FC236}">
                <a16:creationId xmlns:a16="http://schemas.microsoft.com/office/drawing/2014/main" id="{A3BEF55C-245D-7648-B5E7-49D4A9AF57F6}"/>
              </a:ext>
            </a:extLst>
          </p:cNvPr>
          <p:cNvSpPr/>
          <p:nvPr userDrawn="1"/>
        </p:nvSpPr>
        <p:spPr>
          <a:xfrm>
            <a:off x="0" y="4403725"/>
            <a:ext cx="2209800" cy="60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3916592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slid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5DDA4D7-F5EE-9944-BC20-91F5B0A2DE5E}"/>
              </a:ext>
            </a:extLst>
          </p:cNvPr>
          <p:cNvSpPr>
            <a:spLocks noGrp="1"/>
          </p:cNvSpPr>
          <p:nvPr>
            <p:ph type="ctrTitle"/>
          </p:nvPr>
        </p:nvSpPr>
        <p:spPr>
          <a:xfrm>
            <a:off x="838200" y="1584326"/>
            <a:ext cx="5715000" cy="1219200"/>
          </a:xfrm>
          <a:prstGeom prst="rect">
            <a:avLst/>
          </a:prstGeom>
        </p:spPr>
        <p:txBody>
          <a:bodyPr anchor="t" anchorCtr="0"/>
          <a:lstStyle>
            <a:lvl1pPr algn="l">
              <a:defRPr lang="en-BE" sz="4000" b="1" kern="1200" cap="all" spc="-65" baseline="0">
                <a:solidFill>
                  <a:srgbClr val="CC0E7D"/>
                </a:solidFill>
                <a:latin typeface="MuseoSans-900"/>
                <a:ea typeface="+mn-ea"/>
                <a:cs typeface="MuseoSans-900"/>
              </a:defRPr>
            </a:lvl1pPr>
          </a:lstStyle>
          <a:p>
            <a:r>
              <a:rPr lang="en-GB" dirty="0"/>
              <a:t>Click to edit Master title style</a:t>
            </a:r>
            <a:endParaRPr lang="en-BE" dirty="0"/>
          </a:p>
        </p:txBody>
      </p:sp>
      <p:sp>
        <p:nvSpPr>
          <p:cNvPr id="11" name="Subtitle 2">
            <a:extLst>
              <a:ext uri="{FF2B5EF4-FFF2-40B4-BE49-F238E27FC236}">
                <a16:creationId xmlns:a16="http://schemas.microsoft.com/office/drawing/2014/main" id="{50DBF8EB-D7ED-B54A-A576-6F3CBD424700}"/>
              </a:ext>
            </a:extLst>
          </p:cNvPr>
          <p:cNvSpPr>
            <a:spLocks noGrp="1"/>
          </p:cNvSpPr>
          <p:nvPr>
            <p:ph type="subTitle" idx="1"/>
          </p:nvPr>
        </p:nvSpPr>
        <p:spPr>
          <a:xfrm>
            <a:off x="838200" y="2889251"/>
            <a:ext cx="6553200" cy="1431429"/>
          </a:xfrm>
          <a:prstGeom prst="rect">
            <a:avLst/>
          </a:prstGeom>
        </p:spPr>
        <p:txBody>
          <a:bodyPr/>
          <a:lstStyle>
            <a:lvl1pPr marL="0" indent="0" algn="l">
              <a:buNone/>
              <a:defRPr lang="en-BE" sz="2500" kern="1200" cap="all" spc="-45" baseline="0" dirty="0">
                <a:solidFill>
                  <a:schemeClr val="tx1"/>
                </a:solidFill>
                <a:latin typeface="MuseoSans-500"/>
                <a:ea typeface="+mn-ea"/>
                <a:cs typeface="MuseoSans-50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BE" dirty="0"/>
          </a:p>
        </p:txBody>
      </p:sp>
      <p:pic>
        <p:nvPicPr>
          <p:cNvPr id="12" name="Picture 11">
            <a:extLst>
              <a:ext uri="{FF2B5EF4-FFF2-40B4-BE49-F238E27FC236}">
                <a16:creationId xmlns:a16="http://schemas.microsoft.com/office/drawing/2014/main" id="{13381C43-335F-7744-94F6-AC1EA6F6BD97}"/>
              </a:ext>
            </a:extLst>
          </p:cNvPr>
          <p:cNvPicPr>
            <a:picLocks noChangeAspect="1"/>
          </p:cNvPicPr>
          <p:nvPr userDrawn="1"/>
        </p:nvPicPr>
        <p:blipFill>
          <a:blip r:embed="rId2"/>
          <a:stretch>
            <a:fillRect/>
          </a:stretch>
        </p:blipFill>
        <p:spPr>
          <a:xfrm>
            <a:off x="8509000" y="828180"/>
            <a:ext cx="635000" cy="3492500"/>
          </a:xfrm>
          <a:prstGeom prst="rect">
            <a:avLst/>
          </a:prstGeom>
        </p:spPr>
      </p:pic>
    </p:spTree>
    <p:extLst>
      <p:ext uri="{BB962C8B-B14F-4D97-AF65-F5344CB8AC3E}">
        <p14:creationId xmlns:p14="http://schemas.microsoft.com/office/powerpoint/2010/main" val="1819309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E4CB-C2C6-C74C-A8C3-D9393A7CC36E}"/>
              </a:ext>
            </a:extLst>
          </p:cNvPr>
          <p:cNvSpPr>
            <a:spLocks noGrp="1"/>
          </p:cNvSpPr>
          <p:nvPr>
            <p:ph type="title"/>
          </p:nvPr>
        </p:nvSpPr>
        <p:spPr>
          <a:xfrm>
            <a:off x="789305" y="441324"/>
            <a:ext cx="7886700" cy="828675"/>
          </a:xfrm>
          <a:prstGeom prst="rect">
            <a:avLst/>
          </a:prstGeom>
        </p:spPr>
        <p:txBody>
          <a:bodyPr/>
          <a:lstStyle/>
          <a:p>
            <a:r>
              <a:rPr lang="en-GB" dirty="0"/>
              <a:t>Click to edit Master title style</a:t>
            </a:r>
            <a:endParaRPr lang="en-BE" dirty="0"/>
          </a:p>
        </p:txBody>
      </p:sp>
      <p:sp>
        <p:nvSpPr>
          <p:cNvPr id="7" name="Text Placeholder 2">
            <a:extLst>
              <a:ext uri="{FF2B5EF4-FFF2-40B4-BE49-F238E27FC236}">
                <a16:creationId xmlns:a16="http://schemas.microsoft.com/office/drawing/2014/main" id="{07107C5C-801D-D749-B187-75D243F57810}"/>
              </a:ext>
            </a:extLst>
          </p:cNvPr>
          <p:cNvSpPr>
            <a:spLocks noGrp="1"/>
          </p:cNvSpPr>
          <p:nvPr>
            <p:ph idx="1"/>
          </p:nvPr>
        </p:nvSpPr>
        <p:spPr>
          <a:xfrm>
            <a:off x="804510" y="1479599"/>
            <a:ext cx="7886700" cy="2847926"/>
          </a:xfrm>
          <a:prstGeom prst="rect">
            <a:avLst/>
          </a:prstGeom>
        </p:spPr>
        <p:txBody>
          <a:bodyPr vert="horz" lIns="91440" tIns="45720" rIns="91440" bIns="45720" rtlCol="0">
            <a:normAutofit/>
          </a:bodyPr>
          <a:lstStyle>
            <a:lvl1pPr>
              <a:buFontTx/>
              <a:buNone/>
              <a:defRPr/>
            </a:lvl1pPr>
          </a:lstStyle>
          <a:p>
            <a:pPr lvl="0"/>
            <a:r>
              <a:rPr lang="en-GB" dirty="0"/>
              <a:t>Click to edit Master text styles</a:t>
            </a:r>
            <a:endParaRPr lang="en-BE" dirty="0"/>
          </a:p>
        </p:txBody>
      </p:sp>
    </p:spTree>
    <p:extLst>
      <p:ext uri="{BB962C8B-B14F-4D97-AF65-F5344CB8AC3E}">
        <p14:creationId xmlns:p14="http://schemas.microsoft.com/office/powerpoint/2010/main" val="2570477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bullets 1 kol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E4CB-C2C6-C74C-A8C3-D9393A7CC36E}"/>
              </a:ext>
            </a:extLst>
          </p:cNvPr>
          <p:cNvSpPr>
            <a:spLocks noGrp="1"/>
          </p:cNvSpPr>
          <p:nvPr>
            <p:ph type="title"/>
          </p:nvPr>
        </p:nvSpPr>
        <p:spPr>
          <a:xfrm>
            <a:off x="789305" y="441324"/>
            <a:ext cx="7886700" cy="828675"/>
          </a:xfrm>
          <a:prstGeom prst="rect">
            <a:avLst/>
          </a:prstGeom>
        </p:spPr>
        <p:txBody>
          <a:bodyPr/>
          <a:lstStyle/>
          <a:p>
            <a:r>
              <a:rPr lang="en-GB" dirty="0"/>
              <a:t>Click to edit Master title style</a:t>
            </a:r>
            <a:endParaRPr lang="en-BE" dirty="0"/>
          </a:p>
        </p:txBody>
      </p:sp>
      <p:sp>
        <p:nvSpPr>
          <p:cNvPr id="4" name="Text Placeholder 2">
            <a:extLst>
              <a:ext uri="{FF2B5EF4-FFF2-40B4-BE49-F238E27FC236}">
                <a16:creationId xmlns:a16="http://schemas.microsoft.com/office/drawing/2014/main" id="{EED12BD2-01E8-024C-AF85-36DA32E95087}"/>
              </a:ext>
            </a:extLst>
          </p:cNvPr>
          <p:cNvSpPr>
            <a:spLocks noGrp="1"/>
          </p:cNvSpPr>
          <p:nvPr>
            <p:ph idx="10"/>
          </p:nvPr>
        </p:nvSpPr>
        <p:spPr>
          <a:xfrm>
            <a:off x="789305" y="1479197"/>
            <a:ext cx="7886700" cy="2848327"/>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755892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bullets 2 kolomm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F32F-8DAF-8F49-98C9-D4A06CD6A31A}"/>
              </a:ext>
            </a:extLst>
          </p:cNvPr>
          <p:cNvSpPr>
            <a:spLocks noGrp="1"/>
          </p:cNvSpPr>
          <p:nvPr>
            <p:ph type="title"/>
          </p:nvPr>
        </p:nvSpPr>
        <p:spPr>
          <a:xfrm>
            <a:off x="789305" y="441324"/>
            <a:ext cx="7886700" cy="828675"/>
          </a:xfrm>
          <a:prstGeom prst="rect">
            <a:avLst/>
          </a:prstGeom>
        </p:spPr>
        <p:txBody>
          <a:bodyPr/>
          <a:lstStyle/>
          <a:p>
            <a:r>
              <a:rPr lang="en-GB"/>
              <a:t>Click to edit Master title style</a:t>
            </a:r>
            <a:endParaRPr lang="en-BE"/>
          </a:p>
        </p:txBody>
      </p:sp>
      <p:sp>
        <p:nvSpPr>
          <p:cNvPr id="10" name="Content Placeholder 2">
            <a:extLst>
              <a:ext uri="{FF2B5EF4-FFF2-40B4-BE49-F238E27FC236}">
                <a16:creationId xmlns:a16="http://schemas.microsoft.com/office/drawing/2014/main" id="{D4C56EB3-6D93-E646-BD91-7D57EF79180E}"/>
              </a:ext>
            </a:extLst>
          </p:cNvPr>
          <p:cNvSpPr>
            <a:spLocks noGrp="1"/>
          </p:cNvSpPr>
          <p:nvPr>
            <p:ph sz="half" idx="1"/>
          </p:nvPr>
        </p:nvSpPr>
        <p:spPr>
          <a:xfrm>
            <a:off x="789305" y="1479198"/>
            <a:ext cx="3858895" cy="284832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
        <p:nvSpPr>
          <p:cNvPr id="11" name="Content Placeholder 3">
            <a:extLst>
              <a:ext uri="{FF2B5EF4-FFF2-40B4-BE49-F238E27FC236}">
                <a16:creationId xmlns:a16="http://schemas.microsoft.com/office/drawing/2014/main" id="{7EB78353-C063-6F49-8704-A5514324DBF5}"/>
              </a:ext>
            </a:extLst>
          </p:cNvPr>
          <p:cNvSpPr>
            <a:spLocks noGrp="1"/>
          </p:cNvSpPr>
          <p:nvPr>
            <p:ph sz="half" idx="2"/>
          </p:nvPr>
        </p:nvSpPr>
        <p:spPr>
          <a:xfrm>
            <a:off x="4816805" y="1479198"/>
            <a:ext cx="3859200" cy="284832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2291925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9184-246A-ED42-B71E-62050D9FFDA8}"/>
              </a:ext>
            </a:extLst>
          </p:cNvPr>
          <p:cNvSpPr>
            <a:spLocks noGrp="1"/>
          </p:cNvSpPr>
          <p:nvPr>
            <p:ph type="title"/>
          </p:nvPr>
        </p:nvSpPr>
        <p:spPr>
          <a:xfrm>
            <a:off x="789305" y="441324"/>
            <a:ext cx="7886700" cy="828675"/>
          </a:xfrm>
          <a:prstGeom prst="rect">
            <a:avLst/>
          </a:prstGeom>
        </p:spPr>
        <p:txBody>
          <a:bodyPr/>
          <a:lstStyle/>
          <a:p>
            <a:r>
              <a:rPr lang="en-GB" dirty="0"/>
              <a:t>Click to edit Master title style</a:t>
            </a:r>
            <a:endParaRPr lang="en-BE" dirty="0"/>
          </a:p>
        </p:txBody>
      </p:sp>
    </p:spTree>
    <p:extLst>
      <p:ext uri="{BB962C8B-B14F-4D97-AF65-F5344CB8AC3E}">
        <p14:creationId xmlns:p14="http://schemas.microsoft.com/office/powerpoint/2010/main" val="970854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523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to aflopend met tekst links">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D2150E6C-956F-FE4A-8C77-B3EA973B90E4}"/>
              </a:ext>
            </a:extLst>
          </p:cNvPr>
          <p:cNvSpPr>
            <a:spLocks noGrp="1"/>
          </p:cNvSpPr>
          <p:nvPr>
            <p:ph type="pic" idx="13" hasCustomPrompt="1"/>
          </p:nvPr>
        </p:nvSpPr>
        <p:spPr>
          <a:xfrm>
            <a:off x="4643996" y="0"/>
            <a:ext cx="4500004" cy="426059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
        <p:nvSpPr>
          <p:cNvPr id="10" name="Content Placeholder 2">
            <a:extLst>
              <a:ext uri="{FF2B5EF4-FFF2-40B4-BE49-F238E27FC236}">
                <a16:creationId xmlns:a16="http://schemas.microsoft.com/office/drawing/2014/main" id="{98813F9D-44CF-3D43-B591-61116C4DFC9A}"/>
              </a:ext>
            </a:extLst>
          </p:cNvPr>
          <p:cNvSpPr>
            <a:spLocks noGrp="1"/>
          </p:cNvSpPr>
          <p:nvPr>
            <p:ph idx="1" hasCustomPrompt="1"/>
          </p:nvPr>
        </p:nvSpPr>
        <p:spPr>
          <a:xfrm>
            <a:off x="842308" y="1736725"/>
            <a:ext cx="3274899" cy="2484308"/>
          </a:xfrm>
          <a:prstGeom prst="rect">
            <a:avLst/>
          </a:prstGeom>
        </p:spPr>
        <p:txBody>
          <a:bodyPr/>
          <a:lstStyle>
            <a:lvl1pPr>
              <a:defRPr sz="18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Third level</a:t>
            </a:r>
            <a:endParaRPr lang="en-BE" dirty="0"/>
          </a:p>
        </p:txBody>
      </p:sp>
      <p:sp>
        <p:nvSpPr>
          <p:cNvPr id="11" name="Title 1">
            <a:extLst>
              <a:ext uri="{FF2B5EF4-FFF2-40B4-BE49-F238E27FC236}">
                <a16:creationId xmlns:a16="http://schemas.microsoft.com/office/drawing/2014/main" id="{3BAD8B01-C249-C249-A66A-0674CD49CD08}"/>
              </a:ext>
            </a:extLst>
          </p:cNvPr>
          <p:cNvSpPr>
            <a:spLocks noGrp="1"/>
          </p:cNvSpPr>
          <p:nvPr>
            <p:ph type="title"/>
          </p:nvPr>
        </p:nvSpPr>
        <p:spPr>
          <a:xfrm>
            <a:off x="842308" y="559553"/>
            <a:ext cx="3657697" cy="1201738"/>
          </a:xfrm>
          <a:prstGeom prst="rect">
            <a:avLst/>
          </a:prstGeom>
        </p:spPr>
        <p:txBody>
          <a:bodyPr anchor="t" anchorCtr="0"/>
          <a:lstStyle>
            <a:lvl1pPr>
              <a:defRPr lang="en-BE" sz="3600" b="1" kern="1200" spc="-40" dirty="0">
                <a:solidFill>
                  <a:srgbClr val="CC0E7D"/>
                </a:solidFill>
                <a:latin typeface="MuseoSans-900"/>
                <a:ea typeface="+mj-ea"/>
                <a:cs typeface="+mn-cs"/>
              </a:defRPr>
            </a:lvl1pPr>
          </a:lstStyle>
          <a:p>
            <a:r>
              <a:rPr lang="en-GB" dirty="0"/>
              <a:t>Click to edit Master title style</a:t>
            </a:r>
            <a:endParaRPr lang="en-BE" dirty="0"/>
          </a:p>
        </p:txBody>
      </p:sp>
    </p:spTree>
    <p:extLst>
      <p:ext uri="{BB962C8B-B14F-4D97-AF65-F5344CB8AC3E}">
        <p14:creationId xmlns:p14="http://schemas.microsoft.com/office/powerpoint/2010/main" val="392873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to aflopend met tekst rechts">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D2150E6C-956F-FE4A-8C77-B3EA973B90E4}"/>
              </a:ext>
            </a:extLst>
          </p:cNvPr>
          <p:cNvSpPr>
            <a:spLocks noGrp="1"/>
          </p:cNvSpPr>
          <p:nvPr>
            <p:ph type="pic" idx="13" hasCustomPrompt="1"/>
          </p:nvPr>
        </p:nvSpPr>
        <p:spPr>
          <a:xfrm>
            <a:off x="0" y="0"/>
            <a:ext cx="4500004" cy="426059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
        <p:nvSpPr>
          <p:cNvPr id="20" name="Content Placeholder 2">
            <a:extLst>
              <a:ext uri="{FF2B5EF4-FFF2-40B4-BE49-F238E27FC236}">
                <a16:creationId xmlns:a16="http://schemas.microsoft.com/office/drawing/2014/main" id="{F3808CB4-23D7-174E-B230-BC81FC6560B1}"/>
              </a:ext>
            </a:extLst>
          </p:cNvPr>
          <p:cNvSpPr>
            <a:spLocks noGrp="1"/>
          </p:cNvSpPr>
          <p:nvPr>
            <p:ph idx="1" hasCustomPrompt="1"/>
          </p:nvPr>
        </p:nvSpPr>
        <p:spPr>
          <a:xfrm>
            <a:off x="4830000" y="1736725"/>
            <a:ext cx="3274899" cy="2484308"/>
          </a:xfrm>
          <a:prstGeom prst="rect">
            <a:avLst/>
          </a:prstGeom>
        </p:spPr>
        <p:txBody>
          <a:bodyPr/>
          <a:lstStyle>
            <a:lvl1pPr>
              <a:defRPr sz="18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Third level</a:t>
            </a:r>
            <a:endParaRPr lang="en-BE" dirty="0"/>
          </a:p>
        </p:txBody>
      </p:sp>
      <p:sp>
        <p:nvSpPr>
          <p:cNvPr id="21" name="Title 1">
            <a:extLst>
              <a:ext uri="{FF2B5EF4-FFF2-40B4-BE49-F238E27FC236}">
                <a16:creationId xmlns:a16="http://schemas.microsoft.com/office/drawing/2014/main" id="{5B57BCA4-CCDA-9848-AFC4-92FDC076D9FF}"/>
              </a:ext>
            </a:extLst>
          </p:cNvPr>
          <p:cNvSpPr>
            <a:spLocks noGrp="1"/>
          </p:cNvSpPr>
          <p:nvPr>
            <p:ph type="title"/>
          </p:nvPr>
        </p:nvSpPr>
        <p:spPr>
          <a:xfrm>
            <a:off x="4830000" y="559553"/>
            <a:ext cx="4034492" cy="1201738"/>
          </a:xfrm>
          <a:prstGeom prst="rect">
            <a:avLst/>
          </a:prstGeom>
        </p:spPr>
        <p:txBody>
          <a:bodyPr anchor="t" anchorCtr="0"/>
          <a:lstStyle>
            <a:lvl1pPr>
              <a:defRPr lang="en-BE" sz="3600" b="1" kern="1200" spc="-40" dirty="0">
                <a:solidFill>
                  <a:srgbClr val="CC0E7D"/>
                </a:solidFill>
                <a:latin typeface="MuseoSans-900"/>
                <a:ea typeface="+mj-ea"/>
                <a:cs typeface="+mn-cs"/>
              </a:defRPr>
            </a:lvl1pPr>
          </a:lstStyle>
          <a:p>
            <a:r>
              <a:rPr lang="en-GB" dirty="0"/>
              <a:t>Click to edit Master title style</a:t>
            </a:r>
            <a:endParaRPr lang="en-BE" dirty="0"/>
          </a:p>
        </p:txBody>
      </p:sp>
    </p:spTree>
    <p:extLst>
      <p:ext uri="{BB962C8B-B14F-4D97-AF65-F5344CB8AC3E}">
        <p14:creationId xmlns:p14="http://schemas.microsoft.com/office/powerpoint/2010/main" val="986281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to met tekst rechts">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F3808CB4-23D7-174E-B230-BC81FC6560B1}"/>
              </a:ext>
            </a:extLst>
          </p:cNvPr>
          <p:cNvSpPr>
            <a:spLocks noGrp="1"/>
          </p:cNvSpPr>
          <p:nvPr>
            <p:ph idx="1" hasCustomPrompt="1"/>
          </p:nvPr>
        </p:nvSpPr>
        <p:spPr>
          <a:xfrm>
            <a:off x="4830000" y="1736725"/>
            <a:ext cx="3274899" cy="2484308"/>
          </a:xfrm>
          <a:prstGeom prst="rect">
            <a:avLst/>
          </a:prstGeom>
        </p:spPr>
        <p:txBody>
          <a:bodyPr/>
          <a:lstStyle>
            <a:lvl1pPr>
              <a:defRPr sz="18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Third level</a:t>
            </a:r>
            <a:endParaRPr lang="en-BE" dirty="0"/>
          </a:p>
        </p:txBody>
      </p:sp>
      <p:sp>
        <p:nvSpPr>
          <p:cNvPr id="21" name="Title 1">
            <a:extLst>
              <a:ext uri="{FF2B5EF4-FFF2-40B4-BE49-F238E27FC236}">
                <a16:creationId xmlns:a16="http://schemas.microsoft.com/office/drawing/2014/main" id="{5B57BCA4-CCDA-9848-AFC4-92FDC076D9FF}"/>
              </a:ext>
            </a:extLst>
          </p:cNvPr>
          <p:cNvSpPr>
            <a:spLocks noGrp="1"/>
          </p:cNvSpPr>
          <p:nvPr>
            <p:ph type="title"/>
          </p:nvPr>
        </p:nvSpPr>
        <p:spPr>
          <a:xfrm>
            <a:off x="4830000" y="559553"/>
            <a:ext cx="4034492" cy="1201738"/>
          </a:xfrm>
          <a:prstGeom prst="rect">
            <a:avLst/>
          </a:prstGeom>
        </p:spPr>
        <p:txBody>
          <a:bodyPr anchor="t" anchorCtr="0"/>
          <a:lstStyle>
            <a:lvl1pPr>
              <a:defRPr lang="en-BE" sz="3600" b="1" kern="1200" spc="-40" dirty="0">
                <a:solidFill>
                  <a:srgbClr val="CC0E7D"/>
                </a:solidFill>
                <a:latin typeface="MuseoSans-900"/>
                <a:ea typeface="+mj-ea"/>
                <a:cs typeface="+mn-cs"/>
              </a:defRPr>
            </a:lvl1pPr>
          </a:lstStyle>
          <a:p>
            <a:r>
              <a:rPr lang="en-GB" dirty="0"/>
              <a:t>Click to edit Master title style</a:t>
            </a:r>
            <a:endParaRPr lang="en-BE" dirty="0"/>
          </a:p>
        </p:txBody>
      </p:sp>
      <p:sp>
        <p:nvSpPr>
          <p:cNvPr id="23" name="Picture Placeholder 2">
            <a:extLst>
              <a:ext uri="{FF2B5EF4-FFF2-40B4-BE49-F238E27FC236}">
                <a16:creationId xmlns:a16="http://schemas.microsoft.com/office/drawing/2014/main" id="{5F86F8CE-6CFF-024B-AEAD-F453934D2682}"/>
              </a:ext>
            </a:extLst>
          </p:cNvPr>
          <p:cNvSpPr>
            <a:spLocks noGrp="1"/>
          </p:cNvSpPr>
          <p:nvPr>
            <p:ph type="pic" idx="13" hasCustomPrompt="1"/>
          </p:nvPr>
        </p:nvSpPr>
        <p:spPr>
          <a:xfrm>
            <a:off x="899998" y="647992"/>
            <a:ext cx="3600006" cy="361260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Tree>
    <p:extLst>
      <p:ext uri="{BB962C8B-B14F-4D97-AF65-F5344CB8AC3E}">
        <p14:creationId xmlns:p14="http://schemas.microsoft.com/office/powerpoint/2010/main" val="2177358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foto's">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5F86F8CE-6CFF-024B-AEAD-F453934D2682}"/>
              </a:ext>
            </a:extLst>
          </p:cNvPr>
          <p:cNvSpPr>
            <a:spLocks noGrp="1"/>
          </p:cNvSpPr>
          <p:nvPr>
            <p:ph type="pic" idx="13" hasCustomPrompt="1"/>
          </p:nvPr>
        </p:nvSpPr>
        <p:spPr>
          <a:xfrm>
            <a:off x="899998" y="647992"/>
            <a:ext cx="3600006" cy="361260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
        <p:nvSpPr>
          <p:cNvPr id="7" name="Picture Placeholder 2">
            <a:extLst>
              <a:ext uri="{FF2B5EF4-FFF2-40B4-BE49-F238E27FC236}">
                <a16:creationId xmlns:a16="http://schemas.microsoft.com/office/drawing/2014/main" id="{7BD804F8-740B-6F43-9D37-9147918C6EC7}"/>
              </a:ext>
            </a:extLst>
          </p:cNvPr>
          <p:cNvSpPr>
            <a:spLocks noGrp="1"/>
          </p:cNvSpPr>
          <p:nvPr>
            <p:ph type="pic" idx="14" hasCustomPrompt="1"/>
          </p:nvPr>
        </p:nvSpPr>
        <p:spPr>
          <a:xfrm>
            <a:off x="4648034" y="647992"/>
            <a:ext cx="3600006" cy="361260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Tree>
    <p:extLst>
      <p:ext uri="{BB962C8B-B14F-4D97-AF65-F5344CB8AC3E}">
        <p14:creationId xmlns:p14="http://schemas.microsoft.com/office/powerpoint/2010/main" val="1481983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foto's">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5F86F8CE-6CFF-024B-AEAD-F453934D2682}"/>
              </a:ext>
            </a:extLst>
          </p:cNvPr>
          <p:cNvSpPr>
            <a:spLocks noGrp="1"/>
          </p:cNvSpPr>
          <p:nvPr>
            <p:ph type="pic" idx="13" hasCustomPrompt="1"/>
          </p:nvPr>
        </p:nvSpPr>
        <p:spPr>
          <a:xfrm>
            <a:off x="899998" y="647992"/>
            <a:ext cx="3600006" cy="361260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
        <p:nvSpPr>
          <p:cNvPr id="7" name="Picture Placeholder 2">
            <a:extLst>
              <a:ext uri="{FF2B5EF4-FFF2-40B4-BE49-F238E27FC236}">
                <a16:creationId xmlns:a16="http://schemas.microsoft.com/office/drawing/2014/main" id="{7BD804F8-740B-6F43-9D37-9147918C6EC7}"/>
              </a:ext>
            </a:extLst>
          </p:cNvPr>
          <p:cNvSpPr>
            <a:spLocks noGrp="1"/>
          </p:cNvSpPr>
          <p:nvPr>
            <p:ph type="pic" idx="14" hasCustomPrompt="1"/>
          </p:nvPr>
        </p:nvSpPr>
        <p:spPr>
          <a:xfrm>
            <a:off x="4648034" y="647993"/>
            <a:ext cx="3600006" cy="172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
        <p:nvSpPr>
          <p:cNvPr id="6" name="Picture Placeholder 2">
            <a:extLst>
              <a:ext uri="{FF2B5EF4-FFF2-40B4-BE49-F238E27FC236}">
                <a16:creationId xmlns:a16="http://schemas.microsoft.com/office/drawing/2014/main" id="{142BFACC-9939-714A-B23F-4B6AAD99F344}"/>
              </a:ext>
            </a:extLst>
          </p:cNvPr>
          <p:cNvSpPr>
            <a:spLocks noGrp="1"/>
          </p:cNvSpPr>
          <p:nvPr>
            <p:ph type="pic" idx="15" hasCustomPrompt="1"/>
          </p:nvPr>
        </p:nvSpPr>
        <p:spPr>
          <a:xfrm>
            <a:off x="4648034" y="2532593"/>
            <a:ext cx="3600006" cy="172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Tree>
    <p:extLst>
      <p:ext uri="{BB962C8B-B14F-4D97-AF65-F5344CB8AC3E}">
        <p14:creationId xmlns:p14="http://schemas.microsoft.com/office/powerpoint/2010/main" val="2362063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foto's">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7BD804F8-740B-6F43-9D37-9147918C6EC7}"/>
              </a:ext>
            </a:extLst>
          </p:cNvPr>
          <p:cNvSpPr>
            <a:spLocks noGrp="1"/>
          </p:cNvSpPr>
          <p:nvPr>
            <p:ph type="pic" idx="14" hasCustomPrompt="1"/>
          </p:nvPr>
        </p:nvSpPr>
        <p:spPr>
          <a:xfrm>
            <a:off x="4648034" y="647993"/>
            <a:ext cx="3600006" cy="172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
        <p:nvSpPr>
          <p:cNvPr id="6" name="Picture Placeholder 2">
            <a:extLst>
              <a:ext uri="{FF2B5EF4-FFF2-40B4-BE49-F238E27FC236}">
                <a16:creationId xmlns:a16="http://schemas.microsoft.com/office/drawing/2014/main" id="{142BFACC-9939-714A-B23F-4B6AAD99F344}"/>
              </a:ext>
            </a:extLst>
          </p:cNvPr>
          <p:cNvSpPr>
            <a:spLocks noGrp="1"/>
          </p:cNvSpPr>
          <p:nvPr>
            <p:ph type="pic" idx="15" hasCustomPrompt="1"/>
          </p:nvPr>
        </p:nvSpPr>
        <p:spPr>
          <a:xfrm>
            <a:off x="4648034" y="2532593"/>
            <a:ext cx="3600006" cy="172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
        <p:nvSpPr>
          <p:cNvPr id="9" name="Picture Placeholder 2">
            <a:extLst>
              <a:ext uri="{FF2B5EF4-FFF2-40B4-BE49-F238E27FC236}">
                <a16:creationId xmlns:a16="http://schemas.microsoft.com/office/drawing/2014/main" id="{C2CEBC28-88AE-FC4D-9656-C68455871036}"/>
              </a:ext>
            </a:extLst>
          </p:cNvPr>
          <p:cNvSpPr>
            <a:spLocks noGrp="1"/>
          </p:cNvSpPr>
          <p:nvPr>
            <p:ph type="pic" idx="16" hasCustomPrompt="1"/>
          </p:nvPr>
        </p:nvSpPr>
        <p:spPr>
          <a:xfrm>
            <a:off x="899999" y="647993"/>
            <a:ext cx="3600006" cy="172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
        <p:nvSpPr>
          <p:cNvPr id="10" name="Picture Placeholder 2">
            <a:extLst>
              <a:ext uri="{FF2B5EF4-FFF2-40B4-BE49-F238E27FC236}">
                <a16:creationId xmlns:a16="http://schemas.microsoft.com/office/drawing/2014/main" id="{60095432-DDA1-2749-854E-7A330A78928B}"/>
              </a:ext>
            </a:extLst>
          </p:cNvPr>
          <p:cNvSpPr>
            <a:spLocks noGrp="1"/>
          </p:cNvSpPr>
          <p:nvPr>
            <p:ph type="pic" idx="17" hasCustomPrompt="1"/>
          </p:nvPr>
        </p:nvSpPr>
        <p:spPr>
          <a:xfrm>
            <a:off x="899999" y="2532593"/>
            <a:ext cx="3600006" cy="172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Tree>
    <p:extLst>
      <p:ext uri="{BB962C8B-B14F-4D97-AF65-F5344CB8AC3E}">
        <p14:creationId xmlns:p14="http://schemas.microsoft.com/office/powerpoint/2010/main" val="1520520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TO met witte band onderaan">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F857BF9A-5CF2-CB44-9B80-3AD06FE2CAE7}"/>
              </a:ext>
            </a:extLst>
          </p:cNvPr>
          <p:cNvSpPr>
            <a:spLocks noGrp="1"/>
          </p:cNvSpPr>
          <p:nvPr>
            <p:ph type="pic" idx="17" hasCustomPrompt="1"/>
          </p:nvPr>
        </p:nvSpPr>
        <p:spPr>
          <a:xfrm>
            <a:off x="0" y="0"/>
            <a:ext cx="9144000" cy="424799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Tree>
    <p:extLst>
      <p:ext uri="{BB962C8B-B14F-4D97-AF65-F5344CB8AC3E}">
        <p14:creationId xmlns:p14="http://schemas.microsoft.com/office/powerpoint/2010/main" val="3915747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full page">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F857BF9A-5CF2-CB44-9B80-3AD06FE2CAE7}"/>
              </a:ext>
            </a:extLst>
          </p:cNvPr>
          <p:cNvSpPr>
            <a:spLocks noGrp="1"/>
          </p:cNvSpPr>
          <p:nvPr>
            <p:ph type="pic" idx="17" hasCustomPrompt="1"/>
          </p:nvPr>
        </p:nvSpPr>
        <p:spPr>
          <a:xfrm>
            <a:off x="0" y="0"/>
            <a:ext cx="9144000" cy="5149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BE" dirty="0"/>
              <a:t> </a:t>
            </a:r>
          </a:p>
        </p:txBody>
      </p:sp>
    </p:spTree>
    <p:extLst>
      <p:ext uri="{BB962C8B-B14F-4D97-AF65-F5344CB8AC3E}">
        <p14:creationId xmlns:p14="http://schemas.microsoft.com/office/powerpoint/2010/main" val="2696622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8AED-C5F1-7A7F-0491-0D49EFC70928}"/>
              </a:ext>
            </a:extLst>
          </p:cNvPr>
          <p:cNvSpPr>
            <a:spLocks noGrp="1"/>
          </p:cNvSpPr>
          <p:nvPr>
            <p:ph type="ctrTitle"/>
          </p:nvPr>
        </p:nvSpPr>
        <p:spPr>
          <a:xfrm>
            <a:off x="1143000" y="842811"/>
            <a:ext cx="6858000" cy="1792911"/>
          </a:xfrm>
        </p:spPr>
        <p:txBody>
          <a:bodyPr anchor="b"/>
          <a:lstStyle>
            <a:lvl1pPr algn="ctr">
              <a:defRPr sz="4500"/>
            </a:lvl1pPr>
          </a:lstStyle>
          <a:p>
            <a:r>
              <a:rPr lang="nl-NL"/>
              <a:t>Klik om stijl te bewerken</a:t>
            </a:r>
            <a:endParaRPr lang="nl-BE"/>
          </a:p>
        </p:txBody>
      </p:sp>
      <p:sp>
        <p:nvSpPr>
          <p:cNvPr id="3" name="Ondertitel 2">
            <a:extLst>
              <a:ext uri="{FF2B5EF4-FFF2-40B4-BE49-F238E27FC236}">
                <a16:creationId xmlns:a16="http://schemas.microsoft.com/office/drawing/2014/main" id="{3F016157-54F3-FF07-DEEB-C69CEFA99E53}"/>
              </a:ext>
            </a:extLst>
          </p:cNvPr>
          <p:cNvSpPr>
            <a:spLocks noGrp="1"/>
          </p:cNvSpPr>
          <p:nvPr>
            <p:ph type="subTitle" idx="1"/>
          </p:nvPr>
        </p:nvSpPr>
        <p:spPr>
          <a:xfrm>
            <a:off x="1143000" y="2704864"/>
            <a:ext cx="6858000" cy="124335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1F406DA6-D82A-46D4-4C44-325EBABC5734}"/>
              </a:ext>
            </a:extLst>
          </p:cNvPr>
          <p:cNvSpPr>
            <a:spLocks noGrp="1"/>
          </p:cNvSpPr>
          <p:nvPr>
            <p:ph type="dt" sz="half" idx="10"/>
          </p:nvPr>
        </p:nvSpPr>
        <p:spPr/>
        <p:txBody>
          <a:bodyPr/>
          <a:lstStyle/>
          <a:p>
            <a:fld id="{8EBFED32-4BE6-4240-9150-204164D5CD90}" type="datetimeFigureOut">
              <a:rPr lang="nl-BE" smtClean="0"/>
              <a:t>09-09-2026</a:t>
            </a:fld>
            <a:endParaRPr lang="nl-BE"/>
          </a:p>
        </p:txBody>
      </p:sp>
      <p:sp>
        <p:nvSpPr>
          <p:cNvPr id="5" name="Tijdelijke aanduiding voor voettekst 4">
            <a:extLst>
              <a:ext uri="{FF2B5EF4-FFF2-40B4-BE49-F238E27FC236}">
                <a16:creationId xmlns:a16="http://schemas.microsoft.com/office/drawing/2014/main" id="{7636A337-8063-8647-9B50-3F4FFC05092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BC82965-6953-E54F-D133-2B6050D06809}"/>
              </a:ext>
            </a:extLst>
          </p:cNvPr>
          <p:cNvSpPr>
            <a:spLocks noGrp="1"/>
          </p:cNvSpPr>
          <p:nvPr>
            <p:ph type="sldNum" sz="quarter" idx="12"/>
          </p:nvPr>
        </p:nvSpPr>
        <p:spPr/>
        <p:txBody>
          <a:bodyPr/>
          <a:lstStyle/>
          <a:p>
            <a:fld id="{20E8FABB-9390-48DC-A737-56DAE35B98F4}" type="slidenum">
              <a:rPr lang="nl-BE" smtClean="0"/>
              <a:t>‹nr.›</a:t>
            </a:fld>
            <a:endParaRPr lang="nl-BE"/>
          </a:p>
        </p:txBody>
      </p:sp>
    </p:spTree>
    <p:extLst>
      <p:ext uri="{BB962C8B-B14F-4D97-AF65-F5344CB8AC3E}">
        <p14:creationId xmlns:p14="http://schemas.microsoft.com/office/powerpoint/2010/main" val="1507370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8F2869-4DE1-5FB1-F215-A8BCE0A7C63B}"/>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B9A524B-736D-77E5-EB1D-84CBE596A018}"/>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4BCAA7EE-AF14-9BA7-1C5E-F34BFA6A69AF}"/>
              </a:ext>
            </a:extLst>
          </p:cNvPr>
          <p:cNvSpPr>
            <a:spLocks noGrp="1"/>
          </p:cNvSpPr>
          <p:nvPr>
            <p:ph type="dt" sz="half" idx="10"/>
          </p:nvPr>
        </p:nvSpPr>
        <p:spPr/>
        <p:txBody>
          <a:bodyPr/>
          <a:lstStyle/>
          <a:p>
            <a:fld id="{8EBFED32-4BE6-4240-9150-204164D5CD90}" type="datetimeFigureOut">
              <a:rPr lang="nl-BE" smtClean="0"/>
              <a:t>09-09-2026</a:t>
            </a:fld>
            <a:endParaRPr lang="nl-BE"/>
          </a:p>
        </p:txBody>
      </p:sp>
      <p:sp>
        <p:nvSpPr>
          <p:cNvPr id="5" name="Tijdelijke aanduiding voor voettekst 4">
            <a:extLst>
              <a:ext uri="{FF2B5EF4-FFF2-40B4-BE49-F238E27FC236}">
                <a16:creationId xmlns:a16="http://schemas.microsoft.com/office/drawing/2014/main" id="{DD8B3FC0-B5A3-F030-A8DB-0666DE1EEE9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EC8E3D0-9213-0C81-5626-D197E635718A}"/>
              </a:ext>
            </a:extLst>
          </p:cNvPr>
          <p:cNvSpPr>
            <a:spLocks noGrp="1"/>
          </p:cNvSpPr>
          <p:nvPr>
            <p:ph type="sldNum" sz="quarter" idx="12"/>
          </p:nvPr>
        </p:nvSpPr>
        <p:spPr/>
        <p:txBody>
          <a:bodyPr/>
          <a:lstStyle/>
          <a:p>
            <a:fld id="{20E8FABB-9390-48DC-A737-56DAE35B98F4}" type="slidenum">
              <a:rPr lang="nl-BE" smtClean="0"/>
              <a:t>‹nr.›</a:t>
            </a:fld>
            <a:endParaRPr lang="nl-BE"/>
          </a:p>
        </p:txBody>
      </p:sp>
    </p:spTree>
    <p:extLst>
      <p:ext uri="{BB962C8B-B14F-4D97-AF65-F5344CB8AC3E}">
        <p14:creationId xmlns:p14="http://schemas.microsoft.com/office/powerpoint/2010/main" val="41823792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574"/>
            <a:ext cx="8520600" cy="573407"/>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3898"/>
            <a:ext cx="8520600" cy="3420618"/>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8974"/>
            <a:ext cx="548700" cy="394086"/>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nl-BE" smtClean="0"/>
              <a:pPr algn="r"/>
              <a:t>‹nr.›</a:t>
            </a:fld>
            <a:endParaRPr lang="nl-BE"/>
          </a:p>
        </p:txBody>
      </p:sp>
    </p:spTree>
    <p:extLst>
      <p:ext uri="{BB962C8B-B14F-4D97-AF65-F5344CB8AC3E}">
        <p14:creationId xmlns:p14="http://schemas.microsoft.com/office/powerpoint/2010/main" val="3328062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el slide MAGENT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5DDA4D7-F5EE-9944-BC20-91F5B0A2DE5E}"/>
              </a:ext>
            </a:extLst>
          </p:cNvPr>
          <p:cNvSpPr>
            <a:spLocks noGrp="1"/>
          </p:cNvSpPr>
          <p:nvPr>
            <p:ph type="ctrTitle"/>
          </p:nvPr>
        </p:nvSpPr>
        <p:spPr>
          <a:xfrm>
            <a:off x="838200" y="1584325"/>
            <a:ext cx="5715000" cy="1304925"/>
          </a:xfrm>
          <a:prstGeom prst="rect">
            <a:avLst/>
          </a:prstGeom>
        </p:spPr>
        <p:txBody>
          <a:bodyPr anchor="t" anchorCtr="0"/>
          <a:lstStyle>
            <a:lvl1pPr algn="l">
              <a:defRPr lang="en-BE" sz="4000" b="1" kern="1200" cap="all" spc="-65" baseline="0">
                <a:solidFill>
                  <a:schemeClr val="bg1"/>
                </a:solidFill>
                <a:latin typeface="MuseoSans-900"/>
                <a:ea typeface="+mn-ea"/>
                <a:cs typeface="MuseoSans-900"/>
              </a:defRPr>
            </a:lvl1pPr>
          </a:lstStyle>
          <a:p>
            <a:r>
              <a:rPr lang="en-GB" dirty="0"/>
              <a:t>Click to edit Master title style</a:t>
            </a:r>
            <a:endParaRPr lang="en-BE" dirty="0"/>
          </a:p>
        </p:txBody>
      </p:sp>
      <p:sp>
        <p:nvSpPr>
          <p:cNvPr id="11" name="Subtitle 2">
            <a:extLst>
              <a:ext uri="{FF2B5EF4-FFF2-40B4-BE49-F238E27FC236}">
                <a16:creationId xmlns:a16="http://schemas.microsoft.com/office/drawing/2014/main" id="{50DBF8EB-D7ED-B54A-A576-6F3CBD424700}"/>
              </a:ext>
            </a:extLst>
          </p:cNvPr>
          <p:cNvSpPr>
            <a:spLocks noGrp="1"/>
          </p:cNvSpPr>
          <p:nvPr>
            <p:ph type="subTitle" idx="1"/>
          </p:nvPr>
        </p:nvSpPr>
        <p:spPr>
          <a:xfrm>
            <a:off x="838200" y="2889251"/>
            <a:ext cx="4419600" cy="1431430"/>
          </a:xfrm>
          <a:prstGeom prst="rect">
            <a:avLst/>
          </a:prstGeom>
        </p:spPr>
        <p:txBody>
          <a:bodyPr/>
          <a:lstStyle>
            <a:lvl1pPr marL="0" indent="0" algn="l">
              <a:buNone/>
              <a:defRPr lang="en-BE" sz="2500" kern="1200" cap="all" spc="-45" baseline="0" dirty="0">
                <a:solidFill>
                  <a:schemeClr val="bg1"/>
                </a:solidFill>
                <a:latin typeface="MuseoSans-500"/>
                <a:ea typeface="+mn-ea"/>
                <a:cs typeface="MuseoSans-50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BE" dirty="0"/>
          </a:p>
        </p:txBody>
      </p:sp>
      <p:pic>
        <p:nvPicPr>
          <p:cNvPr id="5" name="Picture 4">
            <a:extLst>
              <a:ext uri="{FF2B5EF4-FFF2-40B4-BE49-F238E27FC236}">
                <a16:creationId xmlns:a16="http://schemas.microsoft.com/office/drawing/2014/main" id="{1EAB4E7C-E554-2441-B8F4-C104D4108339}"/>
              </a:ext>
            </a:extLst>
          </p:cNvPr>
          <p:cNvPicPr>
            <a:picLocks noChangeAspect="1"/>
          </p:cNvPicPr>
          <p:nvPr userDrawn="1"/>
        </p:nvPicPr>
        <p:blipFill>
          <a:blip r:embed="rId2"/>
          <a:stretch>
            <a:fillRect/>
          </a:stretch>
        </p:blipFill>
        <p:spPr>
          <a:xfrm>
            <a:off x="8511406" y="828180"/>
            <a:ext cx="635000" cy="3492500"/>
          </a:xfrm>
          <a:prstGeom prst="rect">
            <a:avLst/>
          </a:prstGeom>
        </p:spPr>
      </p:pic>
    </p:spTree>
    <p:extLst>
      <p:ext uri="{BB962C8B-B14F-4D97-AF65-F5344CB8AC3E}">
        <p14:creationId xmlns:p14="http://schemas.microsoft.com/office/powerpoint/2010/main" val="120251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el en tekst MAGEN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E4CB-C2C6-C74C-A8C3-D9393A7CC36E}"/>
              </a:ext>
            </a:extLst>
          </p:cNvPr>
          <p:cNvSpPr>
            <a:spLocks noGrp="1"/>
          </p:cNvSpPr>
          <p:nvPr>
            <p:ph type="title"/>
          </p:nvPr>
        </p:nvSpPr>
        <p:spPr>
          <a:xfrm>
            <a:off x="789305" y="441324"/>
            <a:ext cx="7886700" cy="828675"/>
          </a:xfrm>
          <a:prstGeom prst="rect">
            <a:avLst/>
          </a:prstGeom>
        </p:spPr>
        <p:txBody>
          <a:bodyPr/>
          <a:lstStyle/>
          <a:p>
            <a:r>
              <a:rPr lang="en-GB" dirty="0"/>
              <a:t>Click to edit Master title style</a:t>
            </a:r>
            <a:endParaRPr lang="en-BE" dirty="0"/>
          </a:p>
        </p:txBody>
      </p:sp>
      <p:sp>
        <p:nvSpPr>
          <p:cNvPr id="7" name="Text Placeholder 2">
            <a:extLst>
              <a:ext uri="{FF2B5EF4-FFF2-40B4-BE49-F238E27FC236}">
                <a16:creationId xmlns:a16="http://schemas.microsoft.com/office/drawing/2014/main" id="{07107C5C-801D-D749-B187-75D243F57810}"/>
              </a:ext>
            </a:extLst>
          </p:cNvPr>
          <p:cNvSpPr>
            <a:spLocks noGrp="1"/>
          </p:cNvSpPr>
          <p:nvPr>
            <p:ph idx="1"/>
          </p:nvPr>
        </p:nvSpPr>
        <p:spPr>
          <a:xfrm>
            <a:off x="789305" y="1479599"/>
            <a:ext cx="7886700" cy="2847926"/>
          </a:xfrm>
          <a:prstGeom prst="rect">
            <a:avLst/>
          </a:prstGeom>
        </p:spPr>
        <p:txBody>
          <a:bodyPr vert="horz" lIns="91440" tIns="45720" rIns="91440" bIns="45720" rtlCol="0">
            <a:normAutofit/>
          </a:bodyPr>
          <a:lstStyle>
            <a:lvl1pPr>
              <a:buFontTx/>
              <a:buNone/>
              <a:defRPr/>
            </a:lvl1pPr>
          </a:lstStyle>
          <a:p>
            <a:pPr lvl="0"/>
            <a:r>
              <a:rPr lang="en-GB" dirty="0"/>
              <a:t>Click to edit Master text styles</a:t>
            </a:r>
            <a:endParaRPr lang="en-BE" dirty="0"/>
          </a:p>
        </p:txBody>
      </p:sp>
    </p:spTree>
    <p:extLst>
      <p:ext uri="{BB962C8B-B14F-4D97-AF65-F5344CB8AC3E}">
        <p14:creationId xmlns:p14="http://schemas.microsoft.com/office/powerpoint/2010/main" val="13152657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el en bullets 1 kolom MAGEN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E4CB-C2C6-C74C-A8C3-D9393A7CC36E}"/>
              </a:ext>
            </a:extLst>
          </p:cNvPr>
          <p:cNvSpPr>
            <a:spLocks noGrp="1"/>
          </p:cNvSpPr>
          <p:nvPr>
            <p:ph type="title"/>
          </p:nvPr>
        </p:nvSpPr>
        <p:spPr>
          <a:xfrm>
            <a:off x="789305" y="441324"/>
            <a:ext cx="7886700" cy="828675"/>
          </a:xfrm>
          <a:prstGeom prst="rect">
            <a:avLst/>
          </a:prstGeom>
        </p:spPr>
        <p:txBody>
          <a:bodyPr/>
          <a:lstStyle/>
          <a:p>
            <a:r>
              <a:rPr lang="en-GB" dirty="0"/>
              <a:t>Click to edit Master title style</a:t>
            </a:r>
            <a:endParaRPr lang="en-BE" dirty="0"/>
          </a:p>
        </p:txBody>
      </p:sp>
      <p:sp>
        <p:nvSpPr>
          <p:cNvPr id="5" name="Text Placeholder 2">
            <a:extLst>
              <a:ext uri="{FF2B5EF4-FFF2-40B4-BE49-F238E27FC236}">
                <a16:creationId xmlns:a16="http://schemas.microsoft.com/office/drawing/2014/main" id="{9C329854-84EF-7341-BEB5-41B42FB2AF05}"/>
              </a:ext>
            </a:extLst>
          </p:cNvPr>
          <p:cNvSpPr>
            <a:spLocks noGrp="1"/>
          </p:cNvSpPr>
          <p:nvPr>
            <p:ph idx="10"/>
          </p:nvPr>
        </p:nvSpPr>
        <p:spPr>
          <a:xfrm>
            <a:off x="789305" y="1479599"/>
            <a:ext cx="7886700" cy="2847926"/>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40434047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slide MAGENT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5DDA4D7-F5EE-9944-BC20-91F5B0A2DE5E}"/>
              </a:ext>
            </a:extLst>
          </p:cNvPr>
          <p:cNvSpPr>
            <a:spLocks noGrp="1"/>
          </p:cNvSpPr>
          <p:nvPr>
            <p:ph type="ctrTitle"/>
          </p:nvPr>
        </p:nvSpPr>
        <p:spPr>
          <a:xfrm>
            <a:off x="838200" y="1584325"/>
            <a:ext cx="5715000" cy="1304925"/>
          </a:xfrm>
          <a:prstGeom prst="rect">
            <a:avLst/>
          </a:prstGeom>
        </p:spPr>
        <p:txBody>
          <a:bodyPr anchor="t" anchorCtr="0"/>
          <a:lstStyle>
            <a:lvl1pPr algn="l">
              <a:defRPr lang="en-BE" sz="4000" b="1" kern="1200" cap="all" spc="-65" baseline="0">
                <a:solidFill>
                  <a:schemeClr val="bg1"/>
                </a:solidFill>
                <a:latin typeface="MuseoSans-900"/>
                <a:ea typeface="+mn-ea"/>
                <a:cs typeface="MuseoSans-900"/>
              </a:defRPr>
            </a:lvl1pPr>
          </a:lstStyle>
          <a:p>
            <a:r>
              <a:rPr lang="en-GB" dirty="0"/>
              <a:t>Click to edit Master title style</a:t>
            </a:r>
            <a:endParaRPr lang="en-BE" dirty="0"/>
          </a:p>
        </p:txBody>
      </p:sp>
      <p:sp>
        <p:nvSpPr>
          <p:cNvPr id="11" name="Subtitle 2">
            <a:extLst>
              <a:ext uri="{FF2B5EF4-FFF2-40B4-BE49-F238E27FC236}">
                <a16:creationId xmlns:a16="http://schemas.microsoft.com/office/drawing/2014/main" id="{50DBF8EB-D7ED-B54A-A576-6F3CBD424700}"/>
              </a:ext>
            </a:extLst>
          </p:cNvPr>
          <p:cNvSpPr>
            <a:spLocks noGrp="1"/>
          </p:cNvSpPr>
          <p:nvPr>
            <p:ph type="subTitle" idx="1"/>
          </p:nvPr>
        </p:nvSpPr>
        <p:spPr>
          <a:xfrm>
            <a:off x="838200" y="2889251"/>
            <a:ext cx="4419600" cy="1431430"/>
          </a:xfrm>
          <a:prstGeom prst="rect">
            <a:avLst/>
          </a:prstGeom>
        </p:spPr>
        <p:txBody>
          <a:bodyPr/>
          <a:lstStyle>
            <a:lvl1pPr marL="0" indent="0" algn="l">
              <a:buNone/>
              <a:defRPr lang="en-BE" sz="2500" kern="1200" cap="all" spc="-45" baseline="0" dirty="0">
                <a:solidFill>
                  <a:schemeClr val="bg1"/>
                </a:solidFill>
                <a:latin typeface="MuseoSans-500"/>
                <a:ea typeface="+mn-ea"/>
                <a:cs typeface="MuseoSans-50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BE" dirty="0"/>
          </a:p>
        </p:txBody>
      </p:sp>
      <p:pic>
        <p:nvPicPr>
          <p:cNvPr id="5" name="Picture 4">
            <a:extLst>
              <a:ext uri="{FF2B5EF4-FFF2-40B4-BE49-F238E27FC236}">
                <a16:creationId xmlns:a16="http://schemas.microsoft.com/office/drawing/2014/main" id="{1EAB4E7C-E554-2441-B8F4-C104D4108339}"/>
              </a:ext>
            </a:extLst>
          </p:cNvPr>
          <p:cNvPicPr>
            <a:picLocks noChangeAspect="1"/>
          </p:cNvPicPr>
          <p:nvPr userDrawn="1"/>
        </p:nvPicPr>
        <p:blipFill>
          <a:blip r:embed="rId2"/>
          <a:stretch>
            <a:fillRect/>
          </a:stretch>
        </p:blipFill>
        <p:spPr>
          <a:xfrm>
            <a:off x="8511406" y="828180"/>
            <a:ext cx="635000" cy="3492500"/>
          </a:xfrm>
          <a:prstGeom prst="rect">
            <a:avLst/>
          </a:prstGeom>
        </p:spPr>
      </p:pic>
    </p:spTree>
    <p:extLst>
      <p:ext uri="{BB962C8B-B14F-4D97-AF65-F5344CB8AC3E}">
        <p14:creationId xmlns:p14="http://schemas.microsoft.com/office/powerpoint/2010/main" val="2474402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en tekst MAGEN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E4CB-C2C6-C74C-A8C3-D9393A7CC36E}"/>
              </a:ext>
            </a:extLst>
          </p:cNvPr>
          <p:cNvSpPr>
            <a:spLocks noGrp="1"/>
          </p:cNvSpPr>
          <p:nvPr>
            <p:ph type="title"/>
          </p:nvPr>
        </p:nvSpPr>
        <p:spPr>
          <a:xfrm>
            <a:off x="789305" y="441324"/>
            <a:ext cx="7886700" cy="828675"/>
          </a:xfrm>
          <a:prstGeom prst="rect">
            <a:avLst/>
          </a:prstGeom>
        </p:spPr>
        <p:txBody>
          <a:bodyPr/>
          <a:lstStyle/>
          <a:p>
            <a:r>
              <a:rPr lang="en-GB" dirty="0"/>
              <a:t>Click to edit Master title style</a:t>
            </a:r>
            <a:endParaRPr lang="en-BE" dirty="0"/>
          </a:p>
        </p:txBody>
      </p:sp>
      <p:sp>
        <p:nvSpPr>
          <p:cNvPr id="7" name="Text Placeholder 2">
            <a:extLst>
              <a:ext uri="{FF2B5EF4-FFF2-40B4-BE49-F238E27FC236}">
                <a16:creationId xmlns:a16="http://schemas.microsoft.com/office/drawing/2014/main" id="{07107C5C-801D-D749-B187-75D243F57810}"/>
              </a:ext>
            </a:extLst>
          </p:cNvPr>
          <p:cNvSpPr>
            <a:spLocks noGrp="1"/>
          </p:cNvSpPr>
          <p:nvPr>
            <p:ph idx="1"/>
          </p:nvPr>
        </p:nvSpPr>
        <p:spPr>
          <a:xfrm>
            <a:off x="789305" y="1479599"/>
            <a:ext cx="7886700" cy="2847926"/>
          </a:xfrm>
          <a:prstGeom prst="rect">
            <a:avLst/>
          </a:prstGeom>
        </p:spPr>
        <p:txBody>
          <a:bodyPr vert="horz" lIns="91440" tIns="45720" rIns="91440" bIns="45720" rtlCol="0">
            <a:normAutofit/>
          </a:bodyPr>
          <a:lstStyle>
            <a:lvl1pPr>
              <a:buFontTx/>
              <a:buNone/>
              <a:defRPr/>
            </a:lvl1pPr>
          </a:lstStyle>
          <a:p>
            <a:pPr lvl="0"/>
            <a:r>
              <a:rPr lang="en-GB" dirty="0"/>
              <a:t>Click to edit Master text styles</a:t>
            </a:r>
            <a:endParaRPr lang="en-BE" dirty="0"/>
          </a:p>
        </p:txBody>
      </p:sp>
    </p:spTree>
    <p:extLst>
      <p:ext uri="{BB962C8B-B14F-4D97-AF65-F5344CB8AC3E}">
        <p14:creationId xmlns:p14="http://schemas.microsoft.com/office/powerpoint/2010/main" val="12177736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en bullets 1 kolom MAGEN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4E4CB-C2C6-C74C-A8C3-D9393A7CC36E}"/>
              </a:ext>
            </a:extLst>
          </p:cNvPr>
          <p:cNvSpPr>
            <a:spLocks noGrp="1"/>
          </p:cNvSpPr>
          <p:nvPr>
            <p:ph type="title"/>
          </p:nvPr>
        </p:nvSpPr>
        <p:spPr>
          <a:xfrm>
            <a:off x="789305" y="441324"/>
            <a:ext cx="7886700" cy="828675"/>
          </a:xfrm>
          <a:prstGeom prst="rect">
            <a:avLst/>
          </a:prstGeom>
        </p:spPr>
        <p:txBody>
          <a:bodyPr/>
          <a:lstStyle/>
          <a:p>
            <a:r>
              <a:rPr lang="en-GB" dirty="0"/>
              <a:t>Click to edit Master title style</a:t>
            </a:r>
            <a:endParaRPr lang="en-BE" dirty="0"/>
          </a:p>
        </p:txBody>
      </p:sp>
      <p:sp>
        <p:nvSpPr>
          <p:cNvPr id="5" name="Text Placeholder 2">
            <a:extLst>
              <a:ext uri="{FF2B5EF4-FFF2-40B4-BE49-F238E27FC236}">
                <a16:creationId xmlns:a16="http://schemas.microsoft.com/office/drawing/2014/main" id="{9C329854-84EF-7341-BEB5-41B42FB2AF05}"/>
              </a:ext>
            </a:extLst>
          </p:cNvPr>
          <p:cNvSpPr>
            <a:spLocks noGrp="1"/>
          </p:cNvSpPr>
          <p:nvPr>
            <p:ph idx="10"/>
          </p:nvPr>
        </p:nvSpPr>
        <p:spPr>
          <a:xfrm>
            <a:off x="789305" y="1479599"/>
            <a:ext cx="7886700" cy="2847926"/>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39728746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en bullets 2 kolom MAGEN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F32F-8DAF-8F49-98C9-D4A06CD6A31A}"/>
              </a:ext>
            </a:extLst>
          </p:cNvPr>
          <p:cNvSpPr>
            <a:spLocks noGrp="1"/>
          </p:cNvSpPr>
          <p:nvPr>
            <p:ph type="title"/>
          </p:nvPr>
        </p:nvSpPr>
        <p:spPr>
          <a:xfrm>
            <a:off x="789305" y="441324"/>
            <a:ext cx="7886700" cy="828675"/>
          </a:xfrm>
          <a:prstGeom prst="rect">
            <a:avLst/>
          </a:prstGeom>
        </p:spPr>
        <p:txBody>
          <a:bodyPr/>
          <a:lstStyle/>
          <a:p>
            <a:r>
              <a:rPr lang="en-GB"/>
              <a:t>Click to edit Master title style</a:t>
            </a:r>
            <a:endParaRPr lang="en-BE"/>
          </a:p>
        </p:txBody>
      </p:sp>
      <p:sp>
        <p:nvSpPr>
          <p:cNvPr id="10" name="Content Placeholder 2">
            <a:extLst>
              <a:ext uri="{FF2B5EF4-FFF2-40B4-BE49-F238E27FC236}">
                <a16:creationId xmlns:a16="http://schemas.microsoft.com/office/drawing/2014/main" id="{D4C56EB3-6D93-E646-BD91-7D57EF79180E}"/>
              </a:ext>
            </a:extLst>
          </p:cNvPr>
          <p:cNvSpPr>
            <a:spLocks noGrp="1"/>
          </p:cNvSpPr>
          <p:nvPr>
            <p:ph sz="half" idx="1"/>
          </p:nvPr>
        </p:nvSpPr>
        <p:spPr>
          <a:xfrm>
            <a:off x="789305" y="1479198"/>
            <a:ext cx="3858895" cy="284832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
        <p:nvSpPr>
          <p:cNvPr id="11" name="Content Placeholder 3">
            <a:extLst>
              <a:ext uri="{FF2B5EF4-FFF2-40B4-BE49-F238E27FC236}">
                <a16:creationId xmlns:a16="http://schemas.microsoft.com/office/drawing/2014/main" id="{7EB78353-C063-6F49-8704-A5514324DBF5}"/>
              </a:ext>
            </a:extLst>
          </p:cNvPr>
          <p:cNvSpPr>
            <a:spLocks noGrp="1"/>
          </p:cNvSpPr>
          <p:nvPr>
            <p:ph sz="half" idx="2"/>
          </p:nvPr>
        </p:nvSpPr>
        <p:spPr>
          <a:xfrm>
            <a:off x="4816805" y="1479198"/>
            <a:ext cx="3859200" cy="284832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BE" dirty="0"/>
          </a:p>
        </p:txBody>
      </p:sp>
    </p:spTree>
    <p:extLst>
      <p:ext uri="{BB962C8B-B14F-4D97-AF65-F5344CB8AC3E}">
        <p14:creationId xmlns:p14="http://schemas.microsoft.com/office/powerpoint/2010/main" val="3714747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Alleen titel MAGEN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9184-246A-ED42-B71E-62050D9FFDA8}"/>
              </a:ext>
            </a:extLst>
          </p:cNvPr>
          <p:cNvSpPr>
            <a:spLocks noGrp="1"/>
          </p:cNvSpPr>
          <p:nvPr>
            <p:ph type="title"/>
          </p:nvPr>
        </p:nvSpPr>
        <p:spPr>
          <a:xfrm>
            <a:off x="789305" y="441324"/>
            <a:ext cx="7886700" cy="828675"/>
          </a:xfrm>
          <a:prstGeom prst="rect">
            <a:avLst/>
          </a:prstGeom>
        </p:spPr>
        <p:txBody>
          <a:bodyPr/>
          <a:lstStyle/>
          <a:p>
            <a:r>
              <a:rPr lang="en-GB" dirty="0"/>
              <a:t>Click to edit Master title style</a:t>
            </a:r>
            <a:endParaRPr lang="en-BE" dirty="0"/>
          </a:p>
        </p:txBody>
      </p:sp>
    </p:spTree>
    <p:extLst>
      <p:ext uri="{BB962C8B-B14F-4D97-AF65-F5344CB8AC3E}">
        <p14:creationId xmlns:p14="http://schemas.microsoft.com/office/powerpoint/2010/main" val="27850807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F8AED-C5F1-7A7F-0491-0D49EFC70928}"/>
              </a:ext>
            </a:extLst>
          </p:cNvPr>
          <p:cNvSpPr>
            <a:spLocks noGrp="1"/>
          </p:cNvSpPr>
          <p:nvPr>
            <p:ph type="ctrTitle"/>
          </p:nvPr>
        </p:nvSpPr>
        <p:spPr>
          <a:xfrm>
            <a:off x="1143000" y="842811"/>
            <a:ext cx="6858000" cy="1792911"/>
          </a:xfrm>
        </p:spPr>
        <p:txBody>
          <a:bodyPr anchor="b"/>
          <a:lstStyle>
            <a:lvl1pPr algn="ctr">
              <a:defRPr sz="4500"/>
            </a:lvl1pPr>
          </a:lstStyle>
          <a:p>
            <a:r>
              <a:rPr lang="nl-NL"/>
              <a:t>Klik om stijl te bewerken</a:t>
            </a:r>
            <a:endParaRPr lang="nl-BE"/>
          </a:p>
        </p:txBody>
      </p:sp>
      <p:sp>
        <p:nvSpPr>
          <p:cNvPr id="3" name="Ondertitel 2">
            <a:extLst>
              <a:ext uri="{FF2B5EF4-FFF2-40B4-BE49-F238E27FC236}">
                <a16:creationId xmlns:a16="http://schemas.microsoft.com/office/drawing/2014/main" id="{3F016157-54F3-FF07-DEEB-C69CEFA99E53}"/>
              </a:ext>
            </a:extLst>
          </p:cNvPr>
          <p:cNvSpPr>
            <a:spLocks noGrp="1"/>
          </p:cNvSpPr>
          <p:nvPr>
            <p:ph type="subTitle" idx="1"/>
          </p:nvPr>
        </p:nvSpPr>
        <p:spPr>
          <a:xfrm>
            <a:off x="1143000" y="2704864"/>
            <a:ext cx="6858000" cy="124335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1F406DA6-D82A-46D4-4C44-325EBABC5734}"/>
              </a:ext>
            </a:extLst>
          </p:cNvPr>
          <p:cNvSpPr>
            <a:spLocks noGrp="1"/>
          </p:cNvSpPr>
          <p:nvPr>
            <p:ph type="dt" sz="half" idx="10"/>
          </p:nvPr>
        </p:nvSpPr>
        <p:spPr/>
        <p:txBody>
          <a:bodyPr/>
          <a:lstStyle/>
          <a:p>
            <a:fld id="{8EBFED32-4BE6-4240-9150-204164D5CD90}" type="datetimeFigureOut">
              <a:rPr lang="nl-BE" smtClean="0"/>
              <a:t>09-09-2026</a:t>
            </a:fld>
            <a:endParaRPr lang="nl-BE"/>
          </a:p>
        </p:txBody>
      </p:sp>
      <p:sp>
        <p:nvSpPr>
          <p:cNvPr id="5" name="Tijdelijke aanduiding voor voettekst 4">
            <a:extLst>
              <a:ext uri="{FF2B5EF4-FFF2-40B4-BE49-F238E27FC236}">
                <a16:creationId xmlns:a16="http://schemas.microsoft.com/office/drawing/2014/main" id="{7636A337-8063-8647-9B50-3F4FFC05092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BC82965-6953-E54F-D133-2B6050D06809}"/>
              </a:ext>
            </a:extLst>
          </p:cNvPr>
          <p:cNvSpPr>
            <a:spLocks noGrp="1"/>
          </p:cNvSpPr>
          <p:nvPr>
            <p:ph type="sldNum" sz="quarter" idx="12"/>
          </p:nvPr>
        </p:nvSpPr>
        <p:spPr/>
        <p:txBody>
          <a:bodyPr/>
          <a:lstStyle/>
          <a:p>
            <a:fld id="{20E8FABB-9390-48DC-A737-56DAE35B98F4}" type="slidenum">
              <a:rPr lang="nl-BE" smtClean="0"/>
              <a:t>‹nr.›</a:t>
            </a:fld>
            <a:endParaRPr lang="nl-BE"/>
          </a:p>
        </p:txBody>
      </p:sp>
    </p:spTree>
    <p:extLst>
      <p:ext uri="{BB962C8B-B14F-4D97-AF65-F5344CB8AC3E}">
        <p14:creationId xmlns:p14="http://schemas.microsoft.com/office/powerpoint/2010/main" val="2303589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Layout" Target="../slideLayouts/slideLayout24.xml"/><Relationship Id="rId7"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8.emf"/><Relationship Id="rId4" Type="http://schemas.openxmlformats.org/officeDocument/2006/relationships/slideLayout" Target="../slideLayouts/slideLayout25.xml"/><Relationship Id="rId9" Type="http://schemas.openxmlformats.org/officeDocument/2006/relationships/image" Target="../media/image7.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E1CC70-F93A-1649-ABE4-D2F9047502EF}"/>
              </a:ext>
            </a:extLst>
          </p:cNvPr>
          <p:cNvPicPr>
            <a:picLocks noChangeAspect="1"/>
          </p:cNvPicPr>
          <p:nvPr userDrawn="1"/>
        </p:nvPicPr>
        <p:blipFill>
          <a:blip r:embed="rId23"/>
          <a:stretch>
            <a:fillRect/>
          </a:stretch>
        </p:blipFill>
        <p:spPr>
          <a:xfrm>
            <a:off x="1905" y="4606285"/>
            <a:ext cx="787400" cy="177800"/>
          </a:xfrm>
          <a:prstGeom prst="rect">
            <a:avLst/>
          </a:prstGeom>
        </p:spPr>
      </p:pic>
      <p:sp>
        <p:nvSpPr>
          <p:cNvPr id="8" name="object 9">
            <a:extLst>
              <a:ext uri="{FF2B5EF4-FFF2-40B4-BE49-F238E27FC236}">
                <a16:creationId xmlns:a16="http://schemas.microsoft.com/office/drawing/2014/main" id="{95B3D296-4ECB-6143-A48C-984C5AC6059C}"/>
              </a:ext>
            </a:extLst>
          </p:cNvPr>
          <p:cNvSpPr txBox="1">
            <a:spLocks/>
          </p:cNvSpPr>
          <p:nvPr userDrawn="1"/>
        </p:nvSpPr>
        <p:spPr>
          <a:xfrm>
            <a:off x="381000" y="4626000"/>
            <a:ext cx="309768" cy="141705"/>
          </a:xfrm>
          <a:prstGeom prst="rect">
            <a:avLst/>
          </a:prstGeom>
        </p:spPr>
        <p:txBody>
          <a:bodyPr vert="horz" wrap="square" lIns="0" tIns="3175" rIns="0" bIns="0"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gn="r">
              <a:spcBef>
                <a:spcPts val="25"/>
              </a:spcBef>
            </a:pPr>
            <a:fld id="{A07A7B7F-DAD4-3B4E-885A-5F1DE5E7B969}" type="slidenum">
              <a:rPr lang="en-BE" sz="900" b="1" i="0" smtClean="0">
                <a:solidFill>
                  <a:schemeClr val="bg1"/>
                </a:solidFill>
                <a:latin typeface="Museo Sans 500" panose="02000000000000000000" pitchFamily="2" charset="77"/>
              </a:rPr>
              <a:pPr marL="12700" algn="r">
                <a:spcBef>
                  <a:spcPts val="25"/>
                </a:spcBef>
              </a:pPr>
              <a:t>‹nr.›</a:t>
            </a:fld>
            <a:endParaRPr lang="en-BE" sz="900" b="1" i="0" dirty="0">
              <a:solidFill>
                <a:schemeClr val="bg1"/>
              </a:solidFill>
              <a:latin typeface="Museo Sans 500" panose="02000000000000000000" pitchFamily="2" charset="77"/>
            </a:endParaRPr>
          </a:p>
        </p:txBody>
      </p:sp>
      <p:pic>
        <p:nvPicPr>
          <p:cNvPr id="9" name="Picture 8">
            <a:extLst>
              <a:ext uri="{FF2B5EF4-FFF2-40B4-BE49-F238E27FC236}">
                <a16:creationId xmlns:a16="http://schemas.microsoft.com/office/drawing/2014/main" id="{D5611C85-8DD1-244E-8CAF-352802D3B51D}"/>
              </a:ext>
            </a:extLst>
          </p:cNvPr>
          <p:cNvPicPr>
            <a:picLocks noChangeAspect="1"/>
          </p:cNvPicPr>
          <p:nvPr userDrawn="1"/>
        </p:nvPicPr>
        <p:blipFill>
          <a:blip r:embed="rId24"/>
          <a:stretch>
            <a:fillRect/>
          </a:stretch>
        </p:blipFill>
        <p:spPr>
          <a:xfrm>
            <a:off x="936000" y="4500000"/>
            <a:ext cx="673100" cy="279400"/>
          </a:xfrm>
          <a:prstGeom prst="rect">
            <a:avLst/>
          </a:prstGeom>
        </p:spPr>
      </p:pic>
      <p:sp>
        <p:nvSpPr>
          <p:cNvPr id="12" name="Title Placeholder 1">
            <a:extLst>
              <a:ext uri="{FF2B5EF4-FFF2-40B4-BE49-F238E27FC236}">
                <a16:creationId xmlns:a16="http://schemas.microsoft.com/office/drawing/2014/main" id="{E3A802F5-F4E5-D24B-A003-1B4C7809A636}"/>
              </a:ext>
            </a:extLst>
          </p:cNvPr>
          <p:cNvSpPr>
            <a:spLocks noGrp="1"/>
          </p:cNvSpPr>
          <p:nvPr>
            <p:ph type="title"/>
          </p:nvPr>
        </p:nvSpPr>
        <p:spPr>
          <a:xfrm>
            <a:off x="789305" y="441324"/>
            <a:ext cx="7886700" cy="828675"/>
          </a:xfrm>
          <a:prstGeom prst="rect">
            <a:avLst/>
          </a:prstGeom>
        </p:spPr>
        <p:txBody>
          <a:bodyPr vert="horz" lIns="91440" tIns="45720" rIns="91440" bIns="45720" rtlCol="0" anchor="ctr">
            <a:normAutofit/>
          </a:bodyPr>
          <a:lstStyle/>
          <a:p>
            <a:r>
              <a:rPr lang="en-GB" dirty="0"/>
              <a:t>Click to edit Master title style</a:t>
            </a:r>
            <a:endParaRPr lang="en-BE" dirty="0"/>
          </a:p>
        </p:txBody>
      </p:sp>
    </p:spTree>
    <p:extLst>
      <p:ext uri="{BB962C8B-B14F-4D97-AF65-F5344CB8AC3E}">
        <p14:creationId xmlns:p14="http://schemas.microsoft.com/office/powerpoint/2010/main" val="2897309570"/>
      </p:ext>
    </p:extLst>
  </p:cSld>
  <p:clrMap bg1="lt1" tx1="dk1" bg2="lt2" tx2="dk2" accent1="accent1" accent2="accent2" accent3="accent3" accent4="accent4" accent5="accent5" accent6="accent6" hlink="hlink" folHlink="folHlink"/>
  <p:sldLayoutIdLst>
    <p:sldLayoutId id="2147483667" r:id="rId1"/>
    <p:sldLayoutId id="2147483678" r:id="rId2"/>
    <p:sldLayoutId id="2147483679" r:id="rId3"/>
    <p:sldLayoutId id="2147483668" r:id="rId4"/>
    <p:sldLayoutId id="2147483670" r:id="rId5"/>
    <p:sldLayoutId id="2147483672" r:id="rId6"/>
    <p:sldLayoutId id="2147483673" r:id="rId7"/>
    <p:sldLayoutId id="2147483680" r:id="rId8"/>
    <p:sldLayoutId id="2147483681" r:id="rId9"/>
    <p:sldLayoutId id="2147483674" r:id="rId10"/>
    <p:sldLayoutId id="2147483682" r:id="rId11"/>
    <p:sldLayoutId id="2147483683" r:id="rId12"/>
    <p:sldLayoutId id="2147483684" r:id="rId13"/>
    <p:sldLayoutId id="2147483685" r:id="rId14"/>
    <p:sldLayoutId id="2147483686" r:id="rId15"/>
    <p:sldLayoutId id="2147483694" r:id="rId16"/>
    <p:sldLayoutId id="2147483695" r:id="rId17"/>
    <p:sldLayoutId id="2147483697" r:id="rId18"/>
    <p:sldLayoutId id="2147483698" r:id="rId19"/>
    <p:sldLayoutId id="2147483699" r:id="rId20"/>
    <p:sldLayoutId id="2147483700" r:id="rId21"/>
  </p:sldLayoutIdLst>
  <p:txStyles>
    <p:titleStyle>
      <a:lvl1pPr marL="12700" marR="5080" algn="l" defTabSz="914400" rtl="0" eaLnBrk="1" latinLnBrk="0" hangingPunct="1">
        <a:lnSpc>
          <a:spcPts val="3600"/>
        </a:lnSpc>
        <a:spcBef>
          <a:spcPts val="820"/>
        </a:spcBef>
        <a:buNone/>
        <a:defRPr lang="en-BE" sz="3600" b="1" kern="1200" spc="-40" dirty="0">
          <a:solidFill>
            <a:srgbClr val="CC0E7D"/>
          </a:solidFill>
          <a:latin typeface="MuseoSans-900"/>
          <a:ea typeface="+mj-ea"/>
          <a:cs typeface="+mn-cs"/>
        </a:defRPr>
      </a:lvl1pPr>
    </p:titleStyle>
    <p:bodyStyle>
      <a:lvl1pPr marL="198755" indent="-186690" algn="l" defTabSz="914400" rtl="0" eaLnBrk="1" latinLnBrk="0" hangingPunct="1">
        <a:lnSpc>
          <a:spcPts val="2620"/>
        </a:lnSpc>
        <a:spcBef>
          <a:spcPts val="100"/>
        </a:spcBef>
        <a:buClr>
          <a:srgbClr val="CC0E7D"/>
        </a:buClr>
        <a:buSzPct val="120000"/>
        <a:buFont typeface="Arial" panose="020B0604020202020204" pitchFamily="34" charset="0"/>
        <a:buChar char="•"/>
        <a:tabLst>
          <a:tab pos="199390" algn="l"/>
        </a:tabLst>
        <a:defRPr lang="en-GB" sz="2200" b="0" i="0" kern="1200" spc="-25" smtClean="0">
          <a:solidFill>
            <a:srgbClr val="231F20"/>
          </a:solidFill>
          <a:latin typeface="Museo Sans 500" panose="02000000000000000000" pitchFamily="2" charset="77"/>
          <a:ea typeface="+mn-ea"/>
          <a:cs typeface="+mn-cs"/>
        </a:defRPr>
      </a:lvl1pPr>
      <a:lvl2pPr marL="685800" indent="-228600" algn="l" defTabSz="914400" rtl="0" eaLnBrk="1" latinLnBrk="0" hangingPunct="1">
        <a:lnSpc>
          <a:spcPct val="90000"/>
        </a:lnSpc>
        <a:spcBef>
          <a:spcPts val="500"/>
        </a:spcBef>
        <a:buClr>
          <a:srgbClr val="CC0E7D"/>
        </a:buClr>
        <a:buSzPct val="120000"/>
        <a:buFont typeface="Arial" panose="020B0604020202020204" pitchFamily="34" charset="0"/>
        <a:buChar char="•"/>
        <a:defRPr sz="2000" b="0" i="0" kern="1200">
          <a:solidFill>
            <a:schemeClr val="tx1"/>
          </a:solidFill>
          <a:latin typeface="Museo Sans 500" panose="02000000000000000000" pitchFamily="2" charset="77"/>
          <a:ea typeface="+mn-ea"/>
          <a:cs typeface="+mn-cs"/>
        </a:defRPr>
      </a:lvl2pPr>
      <a:lvl3pPr marL="1143000" indent="-228600" algn="l" defTabSz="914400" rtl="0" eaLnBrk="1" latinLnBrk="0" hangingPunct="1">
        <a:lnSpc>
          <a:spcPct val="90000"/>
        </a:lnSpc>
        <a:spcBef>
          <a:spcPts val="500"/>
        </a:spcBef>
        <a:buClr>
          <a:srgbClr val="CC0E7D"/>
        </a:buClr>
        <a:buSzPct val="120000"/>
        <a:buFont typeface="Arial" panose="020B0604020202020204" pitchFamily="34" charset="0"/>
        <a:buChar char="•"/>
        <a:defRPr sz="1800" b="0" i="0" kern="1200">
          <a:solidFill>
            <a:schemeClr val="tx1"/>
          </a:solidFill>
          <a:latin typeface="Museo Sans 500" panose="02000000000000000000" pitchFamily="2" charset="77"/>
          <a:ea typeface="+mn-ea"/>
          <a:cs typeface="+mn-cs"/>
        </a:defRPr>
      </a:lvl3pPr>
      <a:lvl4pPr marL="1600200" indent="-228600" algn="l" defTabSz="914400" rtl="0" eaLnBrk="1" latinLnBrk="0" hangingPunct="1">
        <a:lnSpc>
          <a:spcPct val="90000"/>
        </a:lnSpc>
        <a:spcBef>
          <a:spcPts val="500"/>
        </a:spcBef>
        <a:buClr>
          <a:srgbClr val="CC0E7D"/>
        </a:buClr>
        <a:buSzPct val="120000"/>
        <a:buFont typeface="Arial" panose="020B0604020202020204" pitchFamily="34" charset="0"/>
        <a:buChar char="•"/>
        <a:defRPr sz="1600" b="0" i="0" kern="1200">
          <a:solidFill>
            <a:schemeClr val="tx1"/>
          </a:solidFill>
          <a:latin typeface="Museo Sans 500" panose="02000000000000000000" pitchFamily="2" charset="77"/>
          <a:ea typeface="+mn-ea"/>
          <a:cs typeface="+mn-cs"/>
        </a:defRPr>
      </a:lvl4pPr>
      <a:lvl5pPr marL="2057400" indent="-228600" algn="l" defTabSz="914400" rtl="0" eaLnBrk="1" latinLnBrk="0" hangingPunct="1">
        <a:lnSpc>
          <a:spcPct val="90000"/>
        </a:lnSpc>
        <a:spcBef>
          <a:spcPts val="500"/>
        </a:spcBef>
        <a:buClr>
          <a:srgbClr val="CC0E7D"/>
        </a:buClr>
        <a:buSzPct val="120000"/>
        <a:buFont typeface="Arial" panose="020B0604020202020204" pitchFamily="34" charset="0"/>
        <a:buChar char="•"/>
        <a:defRPr sz="1400" b="0" i="0" kern="1200">
          <a:solidFill>
            <a:schemeClr val="tx1"/>
          </a:solidFill>
          <a:latin typeface="Museo Sans 500"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3A4013D-19DE-8E4D-ABA8-3A96A1EFEFF7}"/>
              </a:ext>
            </a:extLst>
          </p:cNvPr>
          <p:cNvPicPr>
            <a:picLocks noChangeAspect="1"/>
          </p:cNvPicPr>
          <p:nvPr userDrawn="1"/>
        </p:nvPicPr>
        <p:blipFill>
          <a:blip r:embed="rId8"/>
          <a:stretch>
            <a:fillRect/>
          </a:stretch>
        </p:blipFill>
        <p:spPr>
          <a:xfrm>
            <a:off x="0" y="6350"/>
            <a:ext cx="9144000" cy="5143500"/>
          </a:xfrm>
          <a:prstGeom prst="rect">
            <a:avLst/>
          </a:prstGeom>
        </p:spPr>
      </p:pic>
      <p:pic>
        <p:nvPicPr>
          <p:cNvPr id="11" name="Picture 10">
            <a:extLst>
              <a:ext uri="{FF2B5EF4-FFF2-40B4-BE49-F238E27FC236}">
                <a16:creationId xmlns:a16="http://schemas.microsoft.com/office/drawing/2014/main" id="{42EEF827-BCEC-CE46-B34E-3BB12911CA02}"/>
              </a:ext>
            </a:extLst>
          </p:cNvPr>
          <p:cNvPicPr>
            <a:picLocks noChangeAspect="1"/>
          </p:cNvPicPr>
          <p:nvPr userDrawn="1"/>
        </p:nvPicPr>
        <p:blipFill>
          <a:blip r:embed="rId9"/>
          <a:stretch>
            <a:fillRect/>
          </a:stretch>
        </p:blipFill>
        <p:spPr>
          <a:xfrm>
            <a:off x="0" y="4606285"/>
            <a:ext cx="787400" cy="177800"/>
          </a:xfrm>
          <a:prstGeom prst="rect">
            <a:avLst/>
          </a:prstGeom>
        </p:spPr>
      </p:pic>
      <p:pic>
        <p:nvPicPr>
          <p:cNvPr id="14" name="Picture 13">
            <a:extLst>
              <a:ext uri="{FF2B5EF4-FFF2-40B4-BE49-F238E27FC236}">
                <a16:creationId xmlns:a16="http://schemas.microsoft.com/office/drawing/2014/main" id="{2D5B42C3-98FE-BA40-B4B2-9A62CC6C835F}"/>
              </a:ext>
            </a:extLst>
          </p:cNvPr>
          <p:cNvPicPr>
            <a:picLocks noChangeAspect="1"/>
          </p:cNvPicPr>
          <p:nvPr userDrawn="1"/>
        </p:nvPicPr>
        <p:blipFill>
          <a:blip r:embed="rId10"/>
          <a:stretch>
            <a:fillRect/>
          </a:stretch>
        </p:blipFill>
        <p:spPr>
          <a:xfrm>
            <a:off x="936000" y="4500000"/>
            <a:ext cx="673100" cy="279400"/>
          </a:xfrm>
          <a:prstGeom prst="rect">
            <a:avLst/>
          </a:prstGeom>
        </p:spPr>
      </p:pic>
      <p:sp>
        <p:nvSpPr>
          <p:cNvPr id="8" name="object 9">
            <a:extLst>
              <a:ext uri="{FF2B5EF4-FFF2-40B4-BE49-F238E27FC236}">
                <a16:creationId xmlns:a16="http://schemas.microsoft.com/office/drawing/2014/main" id="{95B3D296-4ECB-6143-A48C-984C5AC6059C}"/>
              </a:ext>
            </a:extLst>
          </p:cNvPr>
          <p:cNvSpPr txBox="1">
            <a:spLocks/>
          </p:cNvSpPr>
          <p:nvPr userDrawn="1"/>
        </p:nvSpPr>
        <p:spPr>
          <a:xfrm>
            <a:off x="381000" y="4626000"/>
            <a:ext cx="309768" cy="141705"/>
          </a:xfrm>
          <a:prstGeom prst="rect">
            <a:avLst/>
          </a:prstGeom>
        </p:spPr>
        <p:txBody>
          <a:bodyPr vert="horz" wrap="square" lIns="0" tIns="3175" rIns="0" bIns="0"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gn="r">
              <a:spcBef>
                <a:spcPts val="25"/>
              </a:spcBef>
            </a:pPr>
            <a:fld id="{A07A7B7F-DAD4-3B4E-885A-5F1DE5E7B969}" type="slidenum">
              <a:rPr lang="en-BE" sz="900" b="1" i="0" smtClean="0">
                <a:solidFill>
                  <a:srgbClr val="CC0E7D"/>
                </a:solidFill>
                <a:latin typeface="Museo Sans 500" panose="02000000000000000000" pitchFamily="2" charset="77"/>
              </a:rPr>
              <a:pPr marL="12700" algn="r">
                <a:spcBef>
                  <a:spcPts val="25"/>
                </a:spcBef>
              </a:pPr>
              <a:t>‹nr.›</a:t>
            </a:fld>
            <a:endParaRPr lang="en-BE" sz="900" b="1" i="0" dirty="0">
              <a:solidFill>
                <a:srgbClr val="CC0E7D"/>
              </a:solidFill>
              <a:latin typeface="Museo Sans 500" panose="02000000000000000000" pitchFamily="2" charset="77"/>
            </a:endParaRPr>
          </a:p>
        </p:txBody>
      </p:sp>
      <p:sp>
        <p:nvSpPr>
          <p:cNvPr id="12" name="Title Placeholder 1">
            <a:extLst>
              <a:ext uri="{FF2B5EF4-FFF2-40B4-BE49-F238E27FC236}">
                <a16:creationId xmlns:a16="http://schemas.microsoft.com/office/drawing/2014/main" id="{E3A802F5-F4E5-D24B-A003-1B4C7809A636}"/>
              </a:ext>
            </a:extLst>
          </p:cNvPr>
          <p:cNvSpPr>
            <a:spLocks noGrp="1"/>
          </p:cNvSpPr>
          <p:nvPr>
            <p:ph type="title"/>
          </p:nvPr>
        </p:nvSpPr>
        <p:spPr>
          <a:xfrm>
            <a:off x="789305" y="441324"/>
            <a:ext cx="7886700" cy="828675"/>
          </a:xfrm>
          <a:prstGeom prst="rect">
            <a:avLst/>
          </a:prstGeom>
        </p:spPr>
        <p:txBody>
          <a:bodyPr vert="horz" lIns="91440" tIns="45720" rIns="91440" bIns="45720" rtlCol="0" anchor="ctr">
            <a:normAutofit/>
          </a:bodyPr>
          <a:lstStyle/>
          <a:p>
            <a:r>
              <a:rPr lang="en-GB" dirty="0"/>
              <a:t>Click to edit Master title style</a:t>
            </a:r>
            <a:endParaRPr lang="en-BE" dirty="0"/>
          </a:p>
        </p:txBody>
      </p:sp>
    </p:spTree>
    <p:extLst>
      <p:ext uri="{BB962C8B-B14F-4D97-AF65-F5344CB8AC3E}">
        <p14:creationId xmlns:p14="http://schemas.microsoft.com/office/powerpoint/2010/main" val="3056213695"/>
      </p:ext>
    </p:extLst>
  </p:cSld>
  <p:clrMap bg1="lt1" tx1="dk1" bg2="lt2" tx2="dk2" accent1="accent1" accent2="accent2" accent3="accent3" accent4="accent4" accent5="accent5" accent6="accent6" hlink="hlink" folHlink="folHlink"/>
  <p:sldLayoutIdLst>
    <p:sldLayoutId id="2147483689" r:id="rId1"/>
    <p:sldLayoutId id="2147483691" r:id="rId2"/>
    <p:sldLayoutId id="2147483690" r:id="rId3"/>
    <p:sldLayoutId id="2147483692" r:id="rId4"/>
    <p:sldLayoutId id="2147483693" r:id="rId5"/>
    <p:sldLayoutId id="2147483696" r:id="rId6"/>
  </p:sldLayoutIdLst>
  <p:txStyles>
    <p:titleStyle>
      <a:lvl1pPr marL="12700" marR="5080" algn="l" defTabSz="914400" rtl="0" eaLnBrk="1" latinLnBrk="0" hangingPunct="1">
        <a:lnSpc>
          <a:spcPts val="3600"/>
        </a:lnSpc>
        <a:spcBef>
          <a:spcPts val="820"/>
        </a:spcBef>
        <a:buNone/>
        <a:defRPr lang="en-BE" sz="3600" b="1" kern="1200" spc="-40" dirty="0">
          <a:solidFill>
            <a:schemeClr val="bg1"/>
          </a:solidFill>
          <a:latin typeface="MuseoSans-900"/>
          <a:ea typeface="+mj-ea"/>
          <a:cs typeface="+mn-cs"/>
        </a:defRPr>
      </a:lvl1pPr>
    </p:titleStyle>
    <p:bodyStyle>
      <a:lvl1pPr marL="198755" indent="-186690" algn="l" defTabSz="914400" rtl="0" eaLnBrk="1" latinLnBrk="0" hangingPunct="1">
        <a:lnSpc>
          <a:spcPts val="2620"/>
        </a:lnSpc>
        <a:spcBef>
          <a:spcPts val="100"/>
        </a:spcBef>
        <a:buClr>
          <a:schemeClr val="bg1"/>
        </a:buClr>
        <a:buSzPct val="120000"/>
        <a:buFont typeface="Arial" panose="020B0604020202020204" pitchFamily="34" charset="0"/>
        <a:buChar char="•"/>
        <a:tabLst>
          <a:tab pos="199390" algn="l"/>
        </a:tabLst>
        <a:defRPr lang="en-GB" sz="2200" b="0" i="0" kern="1200" spc="-25" smtClean="0">
          <a:solidFill>
            <a:schemeClr val="bg1"/>
          </a:solidFill>
          <a:latin typeface="Museo Sans 500" panose="02000000000000000000" pitchFamily="2" charset="77"/>
          <a:ea typeface="+mn-ea"/>
          <a:cs typeface="+mn-cs"/>
        </a:defRPr>
      </a:lvl1pPr>
      <a:lvl2pPr marL="685800" indent="-228600" algn="l" defTabSz="914400" rtl="0" eaLnBrk="1" latinLnBrk="0" hangingPunct="1">
        <a:lnSpc>
          <a:spcPct val="90000"/>
        </a:lnSpc>
        <a:spcBef>
          <a:spcPts val="500"/>
        </a:spcBef>
        <a:buClr>
          <a:schemeClr val="bg1"/>
        </a:buClr>
        <a:buSzPct val="120000"/>
        <a:buFont typeface="Arial" panose="020B0604020202020204" pitchFamily="34" charset="0"/>
        <a:buChar char="•"/>
        <a:defRPr sz="2000" b="0" i="0" kern="1200">
          <a:solidFill>
            <a:schemeClr val="bg1"/>
          </a:solidFill>
          <a:latin typeface="Museo Sans 500" panose="02000000000000000000" pitchFamily="2" charset="77"/>
          <a:ea typeface="+mn-ea"/>
          <a:cs typeface="+mn-cs"/>
        </a:defRPr>
      </a:lvl2pPr>
      <a:lvl3pPr marL="1143000" indent="-228600" algn="l" defTabSz="914400" rtl="0" eaLnBrk="1" latinLnBrk="0" hangingPunct="1">
        <a:lnSpc>
          <a:spcPct val="90000"/>
        </a:lnSpc>
        <a:spcBef>
          <a:spcPts val="500"/>
        </a:spcBef>
        <a:buClr>
          <a:schemeClr val="bg1"/>
        </a:buClr>
        <a:buSzPct val="120000"/>
        <a:buFont typeface="Arial" panose="020B0604020202020204" pitchFamily="34" charset="0"/>
        <a:buChar char="•"/>
        <a:defRPr sz="1800" b="0" i="0" kern="1200">
          <a:solidFill>
            <a:schemeClr val="bg1"/>
          </a:solidFill>
          <a:latin typeface="Museo Sans 500" panose="02000000000000000000" pitchFamily="2" charset="77"/>
          <a:ea typeface="+mn-ea"/>
          <a:cs typeface="+mn-cs"/>
        </a:defRPr>
      </a:lvl3pPr>
      <a:lvl4pPr marL="1600200" indent="-228600" algn="l" defTabSz="914400" rtl="0" eaLnBrk="1" latinLnBrk="0" hangingPunct="1">
        <a:lnSpc>
          <a:spcPct val="90000"/>
        </a:lnSpc>
        <a:spcBef>
          <a:spcPts val="500"/>
        </a:spcBef>
        <a:buClr>
          <a:schemeClr val="bg1"/>
        </a:buClr>
        <a:buSzPct val="120000"/>
        <a:buFont typeface="Arial" panose="020B0604020202020204" pitchFamily="34" charset="0"/>
        <a:buChar char="•"/>
        <a:defRPr sz="1600" b="0" i="0" kern="1200">
          <a:solidFill>
            <a:schemeClr val="bg1"/>
          </a:solidFill>
          <a:latin typeface="Museo Sans 500" panose="02000000000000000000" pitchFamily="2" charset="77"/>
          <a:ea typeface="+mn-ea"/>
          <a:cs typeface="+mn-cs"/>
        </a:defRPr>
      </a:lvl4pPr>
      <a:lvl5pPr marL="2057400" indent="-228600" algn="l" defTabSz="914400" rtl="0" eaLnBrk="1" latinLnBrk="0" hangingPunct="1">
        <a:lnSpc>
          <a:spcPct val="90000"/>
        </a:lnSpc>
        <a:spcBef>
          <a:spcPts val="500"/>
        </a:spcBef>
        <a:buClr>
          <a:schemeClr val="bg1"/>
        </a:buClr>
        <a:buSzPct val="120000"/>
        <a:buFont typeface="Arial" panose="020B0604020202020204" pitchFamily="34" charset="0"/>
        <a:buChar char="•"/>
        <a:defRPr sz="1400" b="0" i="0" kern="1200">
          <a:solidFill>
            <a:schemeClr val="bg1"/>
          </a:solidFill>
          <a:latin typeface="Museo Sans 500"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30.jpe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3" Type="http://schemas.openxmlformats.org/officeDocument/2006/relationships/hyperlink" Target="mailto:evy.vanhoeck@vitaz.be"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8.jpeg"/><Relationship Id="rId4" Type="http://schemas.openxmlformats.org/officeDocument/2006/relationships/hyperlink" Target="mailto:nathalie.dewolf@vitaz.be" TargetMode="Externa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hemeOverride" Target="../theme/themeOverride1.xml"/></Relationships>
</file>

<file path=ppt/slides/_rels/slide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hyperlink" Target="https://www.bcfi.be/nl/chapters/13?frag=11247#vacc" TargetMode="Externa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hyperlink" Target="https://www.hgr-css.be/nl/advies/9836/pneumokokkenvaccinatie-voor-kinderen-herziening-2025" TargetMode="External"/><Relationship Id="rId2" Type="http://schemas.openxmlformats.org/officeDocument/2006/relationships/hyperlink" Target="https://www.sciensano.be/sites/default/files/report_nrc_srpn_2023_final.pdf" TargetMode="Externa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hyperlink" Target="https://www.bcfi.be/nl/articles/query?number=F46N10D" TargetMode="External"/><Relationship Id="rId2" Type="http://schemas.openxmlformats.org/officeDocument/2006/relationships/hyperlink" Target="https://www.hgr-css.be/nl/advies/9485/vaccinatie-tegen-meningokokken" TargetMode="Externa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hemeOverride" Target="../theme/themeOverride2.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hyperlink" Target="https://vormingen.vad.be/lms/vormingen/zwangerschap-middelengebruik/" TargetMode="External"/><Relationship Id="rId2" Type="http://schemas.openxmlformats.org/officeDocument/2006/relationships/hyperlink" Target="https://vad.be/preventie-en-hulpverlening/zwangere-vrouwen/" TargetMode="External"/><Relationship Id="rId1" Type="http://schemas.openxmlformats.org/officeDocument/2006/relationships/slideLayout" Target="../slideLayouts/slideLayout17.xml"/><Relationship Id="rId4" Type="http://schemas.openxmlformats.org/officeDocument/2006/relationships/hyperlink" Target="https://vad.be/artikels/ouders-onder-invloed-hoe-maak-je-hun-druggebruik-bespreekbaar/"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27.xml"/><Relationship Id="rId1" Type="http://schemas.openxmlformats.org/officeDocument/2006/relationships/themeOverride" Target="../theme/themeOverride3.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17.xml"/><Relationship Id="rId4" Type="http://schemas.openxmlformats.org/officeDocument/2006/relationships/image" Target="../media/image63.svg"/></Relationships>
</file>

<file path=ppt/slides/_rels/slide58.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hemeOverride" Target="../theme/themeOverride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7.xml"/><Relationship Id="rId1" Type="http://schemas.openxmlformats.org/officeDocument/2006/relationships/themeOverride" Target="../theme/themeOverride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70.png"/></Relationships>
</file>

<file path=ppt/slides/_rels/slide79.xml.rels><?xml version="1.0" encoding="UTF-8" standalone="yes"?>
<Relationships xmlns="http://schemas.openxmlformats.org/package/2006/relationships"><Relationship Id="rId2" Type="http://schemas.openxmlformats.org/officeDocument/2006/relationships/hyperlink" Target="https://vvog.be/nieuws/nieuwsberichten?page=1" TargetMode="External"/><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7.xml"/></Relationships>
</file>

<file path=ppt/slides/_rels/slide9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2" Type="http://schemas.openxmlformats.org/officeDocument/2006/relationships/hyperlink" Target="https://baop.be/nl/rsv/rsv-information-for-healthcare-workers" TargetMode="External"/><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2" Type="http://schemas.openxmlformats.org/officeDocument/2006/relationships/hyperlink" Target="https://mediform.fedasil.be/" TargetMode="External"/><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99.xml.rels><?xml version="1.0" encoding="UTF-8" standalone="yes"?>
<Relationships xmlns="http://schemas.openxmlformats.org/package/2006/relationships"><Relationship Id="rId3" Type="http://schemas.openxmlformats.org/officeDocument/2006/relationships/hyperlink" Target="https://www.vitaz.be/rsv" TargetMode="External"/><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3" Type="http://schemas.openxmlformats.org/officeDocument/2006/relationships/hyperlink" Target="http://www.vitaz.be/rsv" TargetMode="External"/><Relationship Id="rId2" Type="http://schemas.openxmlformats.org/officeDocument/2006/relationships/image" Target="../media/image84.png"/><Relationship Id="rId1" Type="http://schemas.openxmlformats.org/officeDocument/2006/relationships/slideLayout" Target="../slideLayouts/slideLayout1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10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10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7.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7.xml"/><Relationship Id="rId1" Type="http://schemas.openxmlformats.org/officeDocument/2006/relationships/themeOverride" Target="../theme/themeOverride6.xml"/><Relationship Id="rId4" Type="http://schemas.openxmlformats.org/officeDocument/2006/relationships/image" Target="../media/image88.png"/></Relationships>
</file>

<file path=ppt/slides/_rels/slide10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4.xml"/><Relationship Id="rId1" Type="http://schemas.openxmlformats.org/officeDocument/2006/relationships/slideLayout" Target="../slideLayouts/slideLayout18.xml"/><Relationship Id="rId4" Type="http://schemas.openxmlformats.org/officeDocument/2006/relationships/hyperlink" Target="https://vimeo.com/1139314615?fl=pl&amp;fe=vl"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10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11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27.xml"/><Relationship Id="rId1" Type="http://schemas.openxmlformats.org/officeDocument/2006/relationships/themeOverride" Target="../theme/themeOverride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8.xml"/></Relationships>
</file>

<file path=ppt/slides/_rels/slide12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95.png"/></Relationships>
</file>

<file path=ppt/slides/_rels/slide12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F9E8AD-B647-BEED-D3BC-A6E51A9FB013}"/>
              </a:ext>
            </a:extLst>
          </p:cNvPr>
          <p:cNvSpPr>
            <a:spLocks noGrp="1"/>
          </p:cNvSpPr>
          <p:nvPr>
            <p:ph type="title"/>
          </p:nvPr>
        </p:nvSpPr>
        <p:spPr/>
        <p:txBody>
          <a:bodyPr/>
          <a:lstStyle/>
          <a:p>
            <a:r>
              <a:rPr lang="nl-BE" dirty="0"/>
              <a:t>Neonatologie </a:t>
            </a:r>
          </a:p>
        </p:txBody>
      </p:sp>
      <p:pic>
        <p:nvPicPr>
          <p:cNvPr id="3" name="Tijdelijke aanduiding voor inhoud 13">
            <a:extLst>
              <a:ext uri="{FF2B5EF4-FFF2-40B4-BE49-F238E27FC236}">
                <a16:creationId xmlns:a16="http://schemas.microsoft.com/office/drawing/2014/main" id="{F694A28E-117F-48D4-112C-6F789C878228}"/>
              </a:ext>
            </a:extLst>
          </p:cNvPr>
          <p:cNvPicPr>
            <a:picLocks noChangeAspect="1"/>
          </p:cNvPicPr>
          <p:nvPr/>
        </p:nvPicPr>
        <p:blipFill>
          <a:blip r:embed="rId3" cstate="print">
            <a:extLst>
              <a:ext uri="{28A0092B-C50C-407E-A947-70E740481C1C}">
                <a14:useLocalDpi xmlns:a14="http://schemas.microsoft.com/office/drawing/2010/main" val="0"/>
              </a:ext>
            </a:extLst>
          </a:blip>
          <a:srcRect l="10390" t="19743" r="15020" b="10803"/>
          <a:stretch/>
        </p:blipFill>
        <p:spPr>
          <a:xfrm>
            <a:off x="2116958" y="1127125"/>
            <a:ext cx="4910083" cy="3429000"/>
          </a:xfrm>
          <a:prstGeom prst="roundRect">
            <a:avLst/>
          </a:prstGeom>
        </p:spPr>
      </p:pic>
    </p:spTree>
    <p:extLst>
      <p:ext uri="{BB962C8B-B14F-4D97-AF65-F5344CB8AC3E}">
        <p14:creationId xmlns:p14="http://schemas.microsoft.com/office/powerpoint/2010/main" val="962379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p:cNvPicPr>
            <a:picLocks noGrp="1" noChangeAspect="1"/>
          </p:cNvPicPr>
          <p:nvPr>
            <p:ph type="pic" idx="13"/>
          </p:nvPr>
        </p:nvPicPr>
        <p:blipFill>
          <a:blip r:embed="rId3"/>
          <a:srcRect l="13998" r="13998"/>
          <a:stretch>
            <a:fillRect/>
          </a:stretch>
        </p:blipFill>
        <p:spPr>
          <a:prstGeom prst="rect">
            <a:avLst/>
          </a:prstGeom>
        </p:spPr>
      </p:pic>
      <p:sp>
        <p:nvSpPr>
          <p:cNvPr id="3" name="Tijdelijke aanduiding voor inhoud 2"/>
          <p:cNvSpPr>
            <a:spLocks noGrp="1"/>
          </p:cNvSpPr>
          <p:nvPr>
            <p:ph idx="1"/>
          </p:nvPr>
        </p:nvSpPr>
        <p:spPr/>
        <p:txBody>
          <a:bodyPr/>
          <a:lstStyle/>
          <a:p>
            <a:pPr marL="354965" indent="-342900">
              <a:buFont typeface="Arial" panose="020B0604020202020204" pitchFamily="34" charset="0"/>
              <a:buChar char="•"/>
            </a:pPr>
            <a:r>
              <a:rPr lang="nl-BE" sz="1600" dirty="0"/>
              <a:t>Te vroeg geboren</a:t>
            </a:r>
          </a:p>
          <a:p>
            <a:pPr marL="354965" indent="-342900">
              <a:buFont typeface="Arial" panose="020B0604020202020204" pitchFamily="34" charset="0"/>
              <a:buChar char="•"/>
            </a:pPr>
            <a:r>
              <a:rPr lang="nl-BE" sz="1600" dirty="0"/>
              <a:t>Infectie</a:t>
            </a:r>
          </a:p>
          <a:p>
            <a:pPr marL="354965" indent="-342900">
              <a:buFont typeface="Arial" panose="020B0604020202020204" pitchFamily="34" charset="0"/>
              <a:buChar char="•"/>
            </a:pPr>
            <a:r>
              <a:rPr lang="nl-BE" sz="1600" dirty="0"/>
              <a:t>Moeilijke start na geboorte</a:t>
            </a:r>
          </a:p>
          <a:p>
            <a:pPr marL="354965" indent="-342900">
              <a:buFont typeface="Arial" panose="020B0604020202020204" pitchFamily="34" charset="0"/>
              <a:buChar char="•"/>
            </a:pPr>
            <a:r>
              <a:rPr lang="nl-BE" sz="1600" dirty="0"/>
              <a:t>Laag geboortegewicht</a:t>
            </a:r>
          </a:p>
          <a:p>
            <a:pPr marL="354965" indent="-342900">
              <a:buFont typeface="Arial" panose="020B0604020202020204" pitchFamily="34" charset="0"/>
              <a:buChar char="•"/>
            </a:pPr>
            <a:r>
              <a:rPr lang="nl-BE" sz="1600" dirty="0" err="1"/>
              <a:t>Terugtransfert</a:t>
            </a:r>
            <a:r>
              <a:rPr lang="nl-BE" sz="1600" dirty="0"/>
              <a:t> NICU</a:t>
            </a:r>
          </a:p>
          <a:p>
            <a:pPr marL="354965" indent="-342900">
              <a:buFont typeface="Arial" panose="020B0604020202020204" pitchFamily="34" charset="0"/>
              <a:buChar char="•"/>
            </a:pPr>
            <a:endParaRPr lang="nl-BE" dirty="0"/>
          </a:p>
        </p:txBody>
      </p:sp>
      <p:sp>
        <p:nvSpPr>
          <p:cNvPr id="7" name="Titel 6"/>
          <p:cNvSpPr>
            <a:spLocks noGrp="1"/>
          </p:cNvSpPr>
          <p:nvPr>
            <p:ph type="title"/>
          </p:nvPr>
        </p:nvSpPr>
        <p:spPr/>
        <p:txBody>
          <a:bodyPr/>
          <a:lstStyle/>
          <a:p>
            <a:r>
              <a:rPr lang="nl-BE" dirty="0"/>
              <a:t>Opname neonatologie</a:t>
            </a:r>
          </a:p>
        </p:txBody>
      </p:sp>
    </p:spTree>
    <p:extLst>
      <p:ext uri="{BB962C8B-B14F-4D97-AF65-F5344CB8AC3E}">
        <p14:creationId xmlns:p14="http://schemas.microsoft.com/office/powerpoint/2010/main" val="159006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89304" y="441324"/>
            <a:ext cx="8049895" cy="828675"/>
          </a:xfrm>
        </p:spPr>
        <p:txBody>
          <a:bodyPr>
            <a:normAutofit/>
          </a:bodyPr>
          <a:lstStyle/>
          <a:p>
            <a:r>
              <a:rPr lang="nl-BE" dirty="0"/>
              <a:t>Verzorging op neonatologie</a:t>
            </a:r>
          </a:p>
        </p:txBody>
      </p:sp>
      <p:sp>
        <p:nvSpPr>
          <p:cNvPr id="5" name="Tijdelijke aanduiding voor inhoud 4"/>
          <p:cNvSpPr>
            <a:spLocks noGrp="1"/>
          </p:cNvSpPr>
          <p:nvPr>
            <p:ph idx="10"/>
          </p:nvPr>
        </p:nvSpPr>
        <p:spPr/>
        <p:txBody>
          <a:bodyPr>
            <a:normAutofit fontScale="92500" lnSpcReduction="10000"/>
          </a:bodyPr>
          <a:lstStyle/>
          <a:p>
            <a:r>
              <a:rPr lang="nl-BE" sz="1700" dirty="0"/>
              <a:t>Volgens FINE principes</a:t>
            </a:r>
          </a:p>
          <a:p>
            <a:r>
              <a:rPr lang="nl-BE" sz="1700" dirty="0"/>
              <a:t>Ontwikkelingsgerichte zorg</a:t>
            </a:r>
          </a:p>
          <a:p>
            <a:r>
              <a:rPr lang="nl-BE" sz="1700" dirty="0"/>
              <a:t>Belangrijk bij prematuren, maar ook nuttig bij a </a:t>
            </a:r>
            <a:r>
              <a:rPr lang="nl-BE" sz="1700" dirty="0" err="1"/>
              <a:t>terme</a:t>
            </a:r>
            <a:r>
              <a:rPr lang="nl-BE" sz="1700" dirty="0"/>
              <a:t> baby’s</a:t>
            </a:r>
          </a:p>
          <a:p>
            <a:r>
              <a:rPr lang="nl-BE" sz="1700" dirty="0"/>
              <a:t>Omgeving die stress vermindert</a:t>
            </a:r>
          </a:p>
          <a:p>
            <a:pPr lvl="1"/>
            <a:r>
              <a:rPr lang="nl-BE" sz="1700" dirty="0"/>
              <a:t>Licht</a:t>
            </a:r>
          </a:p>
          <a:p>
            <a:pPr lvl="1"/>
            <a:r>
              <a:rPr lang="nl-BE" sz="1700" dirty="0"/>
              <a:t>Geluid</a:t>
            </a:r>
          </a:p>
          <a:p>
            <a:pPr lvl="1"/>
            <a:r>
              <a:rPr lang="nl-BE" sz="1700" dirty="0"/>
              <a:t>Geur</a:t>
            </a:r>
          </a:p>
          <a:p>
            <a:pPr lvl="1"/>
            <a:r>
              <a:rPr lang="nl-BE" sz="1700" dirty="0"/>
              <a:t>Pijn</a:t>
            </a:r>
          </a:p>
          <a:p>
            <a:r>
              <a:rPr lang="nl-BE" sz="1700" dirty="0"/>
              <a:t>Huid op huid contact</a:t>
            </a:r>
          </a:p>
          <a:p>
            <a:pPr lvl="1"/>
            <a:endParaRPr lang="nl-BE" dirty="0"/>
          </a:p>
        </p:txBody>
      </p:sp>
      <p:pic>
        <p:nvPicPr>
          <p:cNvPr id="3" name="Afbeelding 2"/>
          <p:cNvPicPr>
            <a:picLocks noChangeAspect="1"/>
          </p:cNvPicPr>
          <p:nvPr/>
        </p:nvPicPr>
        <p:blipFill>
          <a:blip r:embed="rId3"/>
          <a:stretch>
            <a:fillRect/>
          </a:stretch>
        </p:blipFill>
        <p:spPr>
          <a:xfrm>
            <a:off x="4398285" y="3552610"/>
            <a:ext cx="1782784" cy="1435529"/>
          </a:xfrm>
          <a:prstGeom prst="roundRect">
            <a:avLst/>
          </a:prstGeom>
        </p:spPr>
      </p:pic>
      <p:pic>
        <p:nvPicPr>
          <p:cNvPr id="4" name="Tijdelijke aanduiding voor afbeelding 8">
            <a:extLst>
              <a:ext uri="{FF2B5EF4-FFF2-40B4-BE49-F238E27FC236}">
                <a16:creationId xmlns:a16="http://schemas.microsoft.com/office/drawing/2014/main" id="{DB8660E2-0E5B-EE86-AC9B-9A74D4672F36}"/>
              </a:ext>
            </a:extLst>
          </p:cNvPr>
          <p:cNvPicPr>
            <a:picLocks noChangeAspect="1"/>
          </p:cNvPicPr>
          <p:nvPr/>
        </p:nvPicPr>
        <p:blipFill>
          <a:blip r:embed="rId4" cstate="print">
            <a:extLst>
              <a:ext uri="{28A0092B-C50C-407E-A947-70E740481C1C}">
                <a14:useLocalDpi xmlns:a14="http://schemas.microsoft.com/office/drawing/2010/main" val="0"/>
              </a:ext>
            </a:extLst>
          </a:blip>
          <a:srcRect t="23373" b="23373"/>
          <a:stretch>
            <a:fillRect/>
          </a:stretch>
        </p:blipFill>
        <p:spPr>
          <a:xfrm>
            <a:off x="6344263" y="2667213"/>
            <a:ext cx="2494936" cy="2362200"/>
          </a:xfrm>
          <a:prstGeom prst="roundRect">
            <a:avLst/>
          </a:prstGeom>
        </p:spPr>
      </p:pic>
    </p:spTree>
    <p:extLst>
      <p:ext uri="{BB962C8B-B14F-4D97-AF65-F5344CB8AC3E}">
        <p14:creationId xmlns:p14="http://schemas.microsoft.com/office/powerpoint/2010/main" val="2798246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Ouderparticipatie</a:t>
            </a:r>
          </a:p>
        </p:txBody>
      </p:sp>
      <p:sp>
        <p:nvSpPr>
          <p:cNvPr id="3" name="Tijdelijke aanduiding voor inhoud 2"/>
          <p:cNvSpPr>
            <a:spLocks noGrp="1"/>
          </p:cNvSpPr>
          <p:nvPr>
            <p:ph idx="10"/>
          </p:nvPr>
        </p:nvSpPr>
        <p:spPr/>
        <p:txBody>
          <a:bodyPr/>
          <a:lstStyle/>
          <a:p>
            <a:r>
              <a:rPr lang="nl-BE" sz="1600" dirty="0"/>
              <a:t>Betrekken van ouders bij de zorg</a:t>
            </a:r>
          </a:p>
          <a:p>
            <a:pPr lvl="1"/>
            <a:r>
              <a:rPr lang="nl-BE" sz="1600" dirty="0"/>
              <a:t>Ouders altijd welkom</a:t>
            </a:r>
          </a:p>
          <a:p>
            <a:pPr lvl="1"/>
            <a:r>
              <a:rPr lang="nl-BE" sz="1600" dirty="0"/>
              <a:t>Uit couveuse of bedje best gekoppeld aan voedings- en of verzorgingsmoment</a:t>
            </a:r>
          </a:p>
          <a:p>
            <a:pPr marL="12065" indent="0">
              <a:buNone/>
            </a:pPr>
            <a:endParaRPr lang="nl-BE" dirty="0"/>
          </a:p>
          <a:p>
            <a:pPr lvl="1"/>
            <a:endParaRPr lang="nl-BE" dirty="0"/>
          </a:p>
        </p:txBody>
      </p:sp>
      <p:pic>
        <p:nvPicPr>
          <p:cNvPr id="6" name="Afbeelding 5" descr="Afbeelding met persoon, Menselijk gezicht, overdekt, badkamer&#10;&#10;Door AI gegenereerde inhoud is mogelijk onjuist.">
            <a:extLst>
              <a:ext uri="{FF2B5EF4-FFF2-40B4-BE49-F238E27FC236}">
                <a16:creationId xmlns:a16="http://schemas.microsoft.com/office/drawing/2014/main" id="{BA8FEC27-2C11-C4FA-B7EB-1BE75E897F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864" y="2903358"/>
            <a:ext cx="1631672" cy="1631672"/>
          </a:xfrm>
          <a:prstGeom prst="roundRect">
            <a:avLst/>
          </a:prstGeom>
        </p:spPr>
      </p:pic>
      <p:pic>
        <p:nvPicPr>
          <p:cNvPr id="4" name="Afbeelding 3" descr="Afbeelding met persoon, overdekt, baby, Menselijk gezicht&#10;&#10;Door AI gegenereerde inhoud is mogelijk onjuist.">
            <a:extLst>
              <a:ext uri="{FF2B5EF4-FFF2-40B4-BE49-F238E27FC236}">
                <a16:creationId xmlns:a16="http://schemas.microsoft.com/office/drawing/2014/main" id="{D28D2F6B-0A4A-6E5E-0BF8-FC44CAC592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648" y="2903359"/>
            <a:ext cx="1636211" cy="1636211"/>
          </a:xfrm>
          <a:prstGeom prst="roundRect">
            <a:avLst/>
          </a:prstGeom>
        </p:spPr>
      </p:pic>
      <p:pic>
        <p:nvPicPr>
          <p:cNvPr id="5" name="Afbeelding 4" descr="Afbeelding met kamer, scène, ziekenhuiskamer, persoon&#10;&#10;Door AI gegenereerde inhoud is mogelijk onjuist.">
            <a:extLst>
              <a:ext uri="{FF2B5EF4-FFF2-40B4-BE49-F238E27FC236}">
                <a16:creationId xmlns:a16="http://schemas.microsoft.com/office/drawing/2014/main" id="{DF5CFA67-72B4-A56D-AF1D-76617267E971}"/>
              </a:ext>
            </a:extLst>
          </p:cNvPr>
          <p:cNvPicPr>
            <a:picLocks noChangeAspect="1"/>
          </p:cNvPicPr>
          <p:nvPr/>
        </p:nvPicPr>
        <p:blipFill>
          <a:blip r:embed="rId5">
            <a:extLst>
              <a:ext uri="{28A0092B-C50C-407E-A947-70E740481C1C}">
                <a14:useLocalDpi xmlns:a14="http://schemas.microsoft.com/office/drawing/2010/main" val="0"/>
              </a:ext>
            </a:extLst>
          </a:blip>
          <a:srcRect l="43536" t="22064" r="-1155"/>
          <a:stretch/>
        </p:blipFill>
        <p:spPr>
          <a:xfrm>
            <a:off x="4472498" y="2903355"/>
            <a:ext cx="1206309" cy="1631675"/>
          </a:xfrm>
          <a:prstGeom prst="roundRect">
            <a:avLst/>
          </a:prstGeom>
        </p:spPr>
      </p:pic>
      <p:pic>
        <p:nvPicPr>
          <p:cNvPr id="7" name="Afbeelding 6" descr="Afbeelding met persoon, baby, kleding, overdekt&#10;&#10;Door AI gegenereerde inhoud is mogelijk onjuist.">
            <a:extLst>
              <a:ext uri="{FF2B5EF4-FFF2-40B4-BE49-F238E27FC236}">
                <a16:creationId xmlns:a16="http://schemas.microsoft.com/office/drawing/2014/main" id="{4226F85D-B25B-F950-9040-270CC5DC3530}"/>
              </a:ext>
            </a:extLst>
          </p:cNvPr>
          <p:cNvPicPr>
            <a:picLocks noChangeAspect="1"/>
          </p:cNvPicPr>
          <p:nvPr/>
        </p:nvPicPr>
        <p:blipFill>
          <a:blip r:embed="rId6" cstate="print">
            <a:extLst>
              <a:ext uri="{28A0092B-C50C-407E-A947-70E740481C1C}">
                <a14:useLocalDpi xmlns:a14="http://schemas.microsoft.com/office/drawing/2010/main" val="0"/>
              </a:ext>
            </a:extLst>
          </a:blip>
          <a:srcRect l="34460" t="500" b="24346"/>
          <a:stretch/>
        </p:blipFill>
        <p:spPr>
          <a:xfrm>
            <a:off x="5913460" y="2903355"/>
            <a:ext cx="948398" cy="1631675"/>
          </a:xfrm>
          <a:prstGeom prst="roundRect">
            <a:avLst/>
          </a:prstGeom>
        </p:spPr>
      </p:pic>
      <p:pic>
        <p:nvPicPr>
          <p:cNvPr id="10" name="Afbeelding 9">
            <a:extLst>
              <a:ext uri="{FF2B5EF4-FFF2-40B4-BE49-F238E27FC236}">
                <a16:creationId xmlns:a16="http://schemas.microsoft.com/office/drawing/2014/main" id="{68E41388-DAA5-1375-DA21-4A58752480E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35820" y="2903356"/>
            <a:ext cx="1305532" cy="1631675"/>
          </a:xfrm>
          <a:prstGeom prst="roundRect">
            <a:avLst/>
          </a:prstGeom>
        </p:spPr>
      </p:pic>
    </p:spTree>
    <p:extLst>
      <p:ext uri="{BB962C8B-B14F-4D97-AF65-F5344CB8AC3E}">
        <p14:creationId xmlns:p14="http://schemas.microsoft.com/office/powerpoint/2010/main" val="378632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3">
            <a:extLst>
              <a:ext uri="{FF2B5EF4-FFF2-40B4-BE49-F238E27FC236}">
                <a16:creationId xmlns:a16="http://schemas.microsoft.com/office/drawing/2014/main" id="{12132ECB-83C1-414B-A820-4C25DA3FF2B0}"/>
              </a:ext>
            </a:extLst>
          </p:cNvPr>
          <p:cNvPicPr>
            <a:picLocks noGrp="1" noChangeAspect="1"/>
          </p:cNvPicPr>
          <p:nvPr>
            <p:ph type="pic" idx="17"/>
          </p:nvPr>
        </p:nvPicPr>
        <p:blipFill>
          <a:blip r:embed="rId3">
            <a:extLst>
              <a:ext uri="{28A0092B-C50C-407E-A947-70E740481C1C}">
                <a14:useLocalDpi xmlns:a14="http://schemas.microsoft.com/office/drawing/2010/main" val="0"/>
              </a:ext>
            </a:extLst>
          </a:blip>
          <a:srcRect t="15149" b="15149"/>
          <a:stretch/>
        </p:blipFill>
        <p:spPr>
          <a:xfrm>
            <a:off x="0" y="0"/>
            <a:ext cx="9144000" cy="4247997"/>
          </a:xfrm>
        </p:spPr>
      </p:pic>
      <p:sp>
        <p:nvSpPr>
          <p:cNvPr id="5" name="Rechthoek: afgeronde hoeken 4">
            <a:extLst>
              <a:ext uri="{FF2B5EF4-FFF2-40B4-BE49-F238E27FC236}">
                <a16:creationId xmlns:a16="http://schemas.microsoft.com/office/drawing/2014/main" id="{7711D277-5C91-49DB-AFFC-1E197D9F98E1}"/>
              </a:ext>
            </a:extLst>
          </p:cNvPr>
          <p:cNvSpPr/>
          <p:nvPr/>
        </p:nvSpPr>
        <p:spPr>
          <a:xfrm>
            <a:off x="2133600" y="4403725"/>
            <a:ext cx="5943600" cy="457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nl-BE" dirty="0">
                <a:solidFill>
                  <a:schemeClr val="bg1"/>
                </a:solidFill>
                <a:latin typeface="MuseoSans-500" panose="02000000000000000000" pitchFamily="50" charset="0"/>
              </a:rPr>
              <a:t>The best way </a:t>
            </a:r>
            <a:r>
              <a:rPr lang="nl-BE" dirty="0" err="1">
                <a:solidFill>
                  <a:schemeClr val="bg1"/>
                </a:solidFill>
                <a:latin typeface="MuseoSans-500" panose="02000000000000000000" pitchFamily="50" charset="0"/>
              </a:rPr>
              <a:t>to</a:t>
            </a:r>
            <a:r>
              <a:rPr lang="nl-BE" dirty="0">
                <a:solidFill>
                  <a:schemeClr val="bg1"/>
                </a:solidFill>
                <a:latin typeface="MuseoSans-500" panose="02000000000000000000" pitchFamily="50" charset="0"/>
              </a:rPr>
              <a:t> begin …</a:t>
            </a:r>
          </a:p>
        </p:txBody>
      </p:sp>
    </p:spTree>
    <p:extLst>
      <p:ext uri="{BB962C8B-B14F-4D97-AF65-F5344CB8AC3E}">
        <p14:creationId xmlns:p14="http://schemas.microsoft.com/office/powerpoint/2010/main" val="1362882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C135EBE3-2276-4B83-91EC-9DA81852D3F1}"/>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23373" b="23373"/>
          <a:stretch>
            <a:fillRect/>
          </a:stretch>
        </p:blipFill>
        <p:spPr>
          <a:prstGeom prst="round2DiagRect">
            <a:avLst/>
          </a:prstGeom>
        </p:spPr>
      </p:pic>
      <p:sp>
        <p:nvSpPr>
          <p:cNvPr id="3" name="Tijdelijke aanduiding voor inhoud 2"/>
          <p:cNvSpPr>
            <a:spLocks noGrp="1"/>
          </p:cNvSpPr>
          <p:nvPr>
            <p:ph idx="1"/>
          </p:nvPr>
        </p:nvSpPr>
        <p:spPr>
          <a:xfrm>
            <a:off x="842308" y="1736725"/>
            <a:ext cx="3657697" cy="2743200"/>
          </a:xfrm>
        </p:spPr>
        <p:txBody>
          <a:bodyPr/>
          <a:lstStyle/>
          <a:p>
            <a:r>
              <a:rPr lang="nl-BE" sz="1600" dirty="0" err="1"/>
              <a:t>Één</a:t>
            </a:r>
            <a:r>
              <a:rPr lang="nl-BE" sz="1600" dirty="0"/>
              <a:t> kinderarts per week</a:t>
            </a:r>
          </a:p>
          <a:p>
            <a:pPr lvl="1"/>
            <a:r>
              <a:rPr lang="nl-BE" sz="1600" dirty="0"/>
              <a:t>Graag 1/w gesprek met ouders</a:t>
            </a:r>
          </a:p>
          <a:p>
            <a:r>
              <a:rPr lang="nl-BE" sz="1600" dirty="0"/>
              <a:t>Vaak vast team (vaste kern)</a:t>
            </a:r>
          </a:p>
          <a:p>
            <a:pPr lvl="1"/>
            <a:r>
              <a:rPr lang="nl-BE" sz="1600" dirty="0"/>
              <a:t>6 Vroedvrouwen</a:t>
            </a:r>
          </a:p>
          <a:p>
            <a:pPr lvl="1"/>
            <a:r>
              <a:rPr lang="nl-BE" sz="1600" dirty="0"/>
              <a:t>2 pediatrische verpleegkundige met BBT </a:t>
            </a:r>
            <a:r>
              <a:rPr lang="nl-BE" sz="1600" dirty="0" err="1"/>
              <a:t>ped</a:t>
            </a:r>
            <a:r>
              <a:rPr lang="nl-BE" sz="1600" dirty="0"/>
              <a:t>/neo</a:t>
            </a:r>
          </a:p>
          <a:p>
            <a:pPr lvl="1"/>
            <a:r>
              <a:rPr lang="nl-BE" sz="1600" dirty="0"/>
              <a:t>Bezitten certificaat FINE 1 en 2</a:t>
            </a:r>
          </a:p>
          <a:p>
            <a:pPr lvl="1"/>
            <a:endParaRPr lang="nl-BE" dirty="0"/>
          </a:p>
        </p:txBody>
      </p:sp>
      <p:sp>
        <p:nvSpPr>
          <p:cNvPr id="2" name="Titel 1"/>
          <p:cNvSpPr>
            <a:spLocks noGrp="1"/>
          </p:cNvSpPr>
          <p:nvPr>
            <p:ph type="title"/>
          </p:nvPr>
        </p:nvSpPr>
        <p:spPr/>
        <p:txBody>
          <a:bodyPr/>
          <a:lstStyle/>
          <a:p>
            <a:r>
              <a:rPr lang="nl-BE" dirty="0"/>
              <a:t>Werking neonatologie	</a:t>
            </a:r>
          </a:p>
        </p:txBody>
      </p:sp>
    </p:spTree>
    <p:extLst>
      <p:ext uri="{BB962C8B-B14F-4D97-AF65-F5344CB8AC3E}">
        <p14:creationId xmlns:p14="http://schemas.microsoft.com/office/powerpoint/2010/main" val="4100284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Afspraken </a:t>
            </a:r>
          </a:p>
        </p:txBody>
      </p:sp>
      <p:sp>
        <p:nvSpPr>
          <p:cNvPr id="3" name="Tijdelijke aanduiding voor inhoud 2"/>
          <p:cNvSpPr>
            <a:spLocks noGrp="1"/>
          </p:cNvSpPr>
          <p:nvPr>
            <p:ph idx="10"/>
          </p:nvPr>
        </p:nvSpPr>
        <p:spPr/>
        <p:txBody>
          <a:bodyPr>
            <a:noAutofit/>
          </a:bodyPr>
          <a:lstStyle/>
          <a:p>
            <a:r>
              <a:rPr lang="nl-BE" sz="1600" dirty="0"/>
              <a:t>GSM voor foto’s te nemen</a:t>
            </a:r>
          </a:p>
          <a:p>
            <a:r>
              <a:rPr lang="nl-BE" sz="1600" dirty="0"/>
              <a:t>Afspreken wanneer je langskomt</a:t>
            </a:r>
          </a:p>
          <a:p>
            <a:pPr lvl="1"/>
            <a:r>
              <a:rPr lang="nl-BE" sz="1600" dirty="0"/>
              <a:t>Ouders altijd welkom</a:t>
            </a:r>
          </a:p>
          <a:p>
            <a:pPr lvl="1"/>
            <a:r>
              <a:rPr lang="nl-BE" sz="1600" dirty="0"/>
              <a:t>Bezoekersregeling</a:t>
            </a:r>
          </a:p>
          <a:p>
            <a:pPr lvl="2"/>
            <a:r>
              <a:rPr lang="nl-BE" sz="1600" dirty="0"/>
              <a:t>15u-16u30   18u-19u30</a:t>
            </a:r>
          </a:p>
          <a:p>
            <a:pPr lvl="2"/>
            <a:r>
              <a:rPr lang="nl-BE" sz="1600" dirty="0" err="1"/>
              <a:t>Brussen</a:t>
            </a:r>
            <a:r>
              <a:rPr lang="nl-BE" sz="1600" dirty="0"/>
              <a:t> dagelijks 15 min (voor infectiepreventie)</a:t>
            </a:r>
          </a:p>
          <a:p>
            <a:pPr lvl="2"/>
            <a:r>
              <a:rPr lang="nl-BE" sz="1600" dirty="0"/>
              <a:t>Ander bezoek </a:t>
            </a:r>
          </a:p>
          <a:p>
            <a:pPr lvl="3"/>
            <a:r>
              <a:rPr lang="nl-BE" dirty="0"/>
              <a:t>Ouder dan 12j</a:t>
            </a:r>
          </a:p>
          <a:p>
            <a:pPr lvl="3"/>
            <a:r>
              <a:rPr lang="nl-BE" dirty="0"/>
              <a:t>Max 30 min</a:t>
            </a:r>
          </a:p>
          <a:p>
            <a:pPr lvl="3"/>
            <a:r>
              <a:rPr lang="nl-BE" dirty="0"/>
              <a:t>Ouder met max 2x2 personen</a:t>
            </a:r>
          </a:p>
        </p:txBody>
      </p:sp>
      <p:pic>
        <p:nvPicPr>
          <p:cNvPr id="4" name="Afbeelding 3"/>
          <p:cNvPicPr>
            <a:picLocks noChangeAspect="1"/>
          </p:cNvPicPr>
          <p:nvPr/>
        </p:nvPicPr>
        <p:blipFill>
          <a:blip r:embed="rId3"/>
          <a:stretch>
            <a:fillRect/>
          </a:stretch>
        </p:blipFill>
        <p:spPr>
          <a:xfrm>
            <a:off x="5565547" y="0"/>
            <a:ext cx="3578453" cy="2590800"/>
          </a:xfrm>
          <a:prstGeom prst="round2DiagRect">
            <a:avLst/>
          </a:prstGeom>
        </p:spPr>
      </p:pic>
    </p:spTree>
    <p:extLst>
      <p:ext uri="{BB962C8B-B14F-4D97-AF65-F5344CB8AC3E}">
        <p14:creationId xmlns:p14="http://schemas.microsoft.com/office/powerpoint/2010/main" val="4091061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Ontslag op neonatologie</a:t>
            </a:r>
          </a:p>
        </p:txBody>
      </p:sp>
      <p:sp>
        <p:nvSpPr>
          <p:cNvPr id="3" name="Tijdelijke aanduiding voor inhoud 2"/>
          <p:cNvSpPr>
            <a:spLocks noGrp="1"/>
          </p:cNvSpPr>
          <p:nvPr>
            <p:ph idx="10"/>
          </p:nvPr>
        </p:nvSpPr>
        <p:spPr/>
        <p:txBody>
          <a:bodyPr/>
          <a:lstStyle/>
          <a:p>
            <a:r>
              <a:rPr lang="nl-BE" sz="1800" dirty="0"/>
              <a:t>Rooming-in / koala</a:t>
            </a:r>
          </a:p>
          <a:p>
            <a:r>
              <a:rPr lang="nl-BE" sz="1800" dirty="0"/>
              <a:t>Thuiszorg</a:t>
            </a:r>
          </a:p>
          <a:p>
            <a:pPr lvl="1"/>
            <a:r>
              <a:rPr lang="nl-BE" sz="1800" dirty="0"/>
              <a:t>Zelfstandige VV</a:t>
            </a:r>
          </a:p>
          <a:p>
            <a:pPr lvl="1"/>
            <a:r>
              <a:rPr lang="nl-BE" sz="1800" dirty="0"/>
              <a:t>Broos</a:t>
            </a:r>
          </a:p>
          <a:p>
            <a:pPr lvl="1"/>
            <a:r>
              <a:rPr lang="nl-BE" sz="1800" dirty="0"/>
              <a:t>Postnatale raadpleging na 1 w à 10 d bij KA</a:t>
            </a:r>
          </a:p>
          <a:p>
            <a:pPr lvl="1"/>
            <a:r>
              <a:rPr lang="nl-BE" sz="1800" dirty="0"/>
              <a:t>Evt. </a:t>
            </a:r>
            <a:r>
              <a:rPr lang="nl-BE" sz="1800" dirty="0" err="1"/>
              <a:t>Boobath</a:t>
            </a:r>
            <a:r>
              <a:rPr lang="nl-BE" sz="1800" dirty="0"/>
              <a:t> kine</a:t>
            </a:r>
          </a:p>
          <a:p>
            <a:pPr lvl="1"/>
            <a:r>
              <a:rPr lang="nl-BE" sz="1800" dirty="0"/>
              <a:t>…</a:t>
            </a:r>
          </a:p>
          <a:p>
            <a:endParaRPr lang="nl-BE" dirty="0"/>
          </a:p>
        </p:txBody>
      </p:sp>
    </p:spTree>
    <p:extLst>
      <p:ext uri="{BB962C8B-B14F-4D97-AF65-F5344CB8AC3E}">
        <p14:creationId xmlns:p14="http://schemas.microsoft.com/office/powerpoint/2010/main" val="822183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Tijdelijke aanduiding voor afbeelding 19">
            <a:extLst>
              <a:ext uri="{FF2B5EF4-FFF2-40B4-BE49-F238E27FC236}">
                <a16:creationId xmlns:a16="http://schemas.microsoft.com/office/drawing/2014/main" id="{6DA0E508-367F-4052-A3BF-A53C0EC488BE}"/>
              </a:ext>
            </a:extLst>
          </p:cNvPr>
          <p:cNvPicPr>
            <a:picLocks noGrp="1" noChangeAspect="1"/>
          </p:cNvPicPr>
          <p:nvPr>
            <p:ph type="pic" idx="14"/>
          </p:nvPr>
        </p:nvPicPr>
        <p:blipFill>
          <a:blip r:embed="rId3" cstate="print">
            <a:extLst>
              <a:ext uri="{28A0092B-C50C-407E-A947-70E740481C1C}">
                <a14:useLocalDpi xmlns:a14="http://schemas.microsoft.com/office/drawing/2010/main" val="0"/>
              </a:ext>
            </a:extLst>
          </a:blip>
          <a:srcRect t="12368" b="12368"/>
          <a:stretch>
            <a:fillRect/>
          </a:stretch>
        </p:blipFill>
        <p:spPr>
          <a:prstGeom prst="roundRect">
            <a:avLst/>
          </a:prstGeom>
        </p:spPr>
      </p:pic>
      <p:sp>
        <p:nvSpPr>
          <p:cNvPr id="21" name="Titel 1">
            <a:extLst>
              <a:ext uri="{FF2B5EF4-FFF2-40B4-BE49-F238E27FC236}">
                <a16:creationId xmlns:a16="http://schemas.microsoft.com/office/drawing/2014/main" id="{D584B61C-93DA-405F-8E2A-E0D0C9DE43D0}"/>
              </a:ext>
            </a:extLst>
          </p:cNvPr>
          <p:cNvSpPr txBox="1">
            <a:spLocks/>
          </p:cNvSpPr>
          <p:nvPr/>
        </p:nvSpPr>
        <p:spPr>
          <a:xfrm>
            <a:off x="1676400" y="4260593"/>
            <a:ext cx="7886700" cy="828675"/>
          </a:xfrm>
          <a:prstGeom prst="rect">
            <a:avLst/>
          </a:prstGeom>
        </p:spPr>
        <p:txBody>
          <a:bodyPr vert="horz" lIns="91440" tIns="45720" rIns="91440" bIns="45720" rtlCol="0" anchor="ctr">
            <a:normAutofit/>
          </a:bodyPr>
          <a:lstStyle>
            <a:lvl1pPr marL="12700" marR="5080" algn="l" defTabSz="914400" rtl="0" eaLnBrk="1" latinLnBrk="0" hangingPunct="1">
              <a:lnSpc>
                <a:spcPts val="3600"/>
              </a:lnSpc>
              <a:spcBef>
                <a:spcPts val="820"/>
              </a:spcBef>
              <a:buNone/>
              <a:defRPr lang="en-BE" sz="3600" b="1" kern="1200" spc="-40" dirty="0">
                <a:solidFill>
                  <a:srgbClr val="CC0E7D"/>
                </a:solidFill>
                <a:latin typeface="MuseoSans-900"/>
                <a:ea typeface="+mj-ea"/>
                <a:cs typeface="+mn-cs"/>
              </a:defRPr>
            </a:lvl1pPr>
          </a:lstStyle>
          <a:p>
            <a:r>
              <a:rPr lang="nl-BE" dirty="0"/>
              <a:t>Inkom / bezoekerssas</a:t>
            </a:r>
          </a:p>
        </p:txBody>
      </p:sp>
      <p:pic>
        <p:nvPicPr>
          <p:cNvPr id="3" name="Afbeelding 2" descr="Afbeelding met tekst, muur, overdekt, vloer&#10;&#10;Door AI gegenereerde inhoud is mogelijk onjuist.">
            <a:extLst>
              <a:ext uri="{FF2B5EF4-FFF2-40B4-BE49-F238E27FC236}">
                <a16:creationId xmlns:a16="http://schemas.microsoft.com/office/drawing/2014/main" id="{63F26A43-C23D-D471-2260-B5057DEB56BE}"/>
              </a:ext>
            </a:extLst>
          </p:cNvPr>
          <p:cNvPicPr>
            <a:picLocks noChangeAspect="1"/>
          </p:cNvPicPr>
          <p:nvPr/>
        </p:nvPicPr>
        <p:blipFill>
          <a:blip r:embed="rId4" cstate="print">
            <a:extLst>
              <a:ext uri="{28A0092B-C50C-407E-A947-70E740481C1C}">
                <a14:useLocalDpi xmlns:a14="http://schemas.microsoft.com/office/drawing/2010/main" val="0"/>
              </a:ext>
            </a:extLst>
          </a:blip>
          <a:srcRect t="4246" b="21527"/>
          <a:stretch/>
        </p:blipFill>
        <p:spPr>
          <a:xfrm>
            <a:off x="845729" y="647992"/>
            <a:ext cx="3650238" cy="3612602"/>
          </a:xfrm>
          <a:prstGeom prst="roundRect">
            <a:avLst/>
          </a:prstGeom>
        </p:spPr>
      </p:pic>
    </p:spTree>
    <p:extLst>
      <p:ext uri="{BB962C8B-B14F-4D97-AF65-F5344CB8AC3E}">
        <p14:creationId xmlns:p14="http://schemas.microsoft.com/office/powerpoint/2010/main" val="2789072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Tijdelijke aanduiding voor afbeelding 25">
            <a:extLst>
              <a:ext uri="{FF2B5EF4-FFF2-40B4-BE49-F238E27FC236}">
                <a16:creationId xmlns:a16="http://schemas.microsoft.com/office/drawing/2014/main" id="{BF9CE5E0-F5ED-4C49-8380-EC89AB9A91E2}"/>
              </a:ext>
            </a:extLst>
          </p:cNvPr>
          <p:cNvPicPr>
            <a:picLocks noGrp="1" noChangeAspect="1"/>
          </p:cNvPicPr>
          <p:nvPr>
            <p:ph type="pic" idx="13"/>
          </p:nvPr>
        </p:nvPicPr>
        <p:blipFill>
          <a:blip r:embed="rId3" cstate="print">
            <a:extLst>
              <a:ext uri="{28A0092B-C50C-407E-A947-70E740481C1C}">
                <a14:useLocalDpi xmlns:a14="http://schemas.microsoft.com/office/drawing/2010/main" val="0"/>
              </a:ext>
            </a:extLst>
          </a:blip>
          <a:srcRect l="12632" r="12632"/>
          <a:stretch>
            <a:fillRect/>
          </a:stretch>
        </p:blipFill>
        <p:spPr>
          <a:xfrm>
            <a:off x="883261" y="647992"/>
            <a:ext cx="3600006" cy="3612601"/>
          </a:xfrm>
          <a:prstGeom prst="roundRect">
            <a:avLst/>
          </a:prstGeom>
        </p:spPr>
      </p:pic>
      <p:pic>
        <p:nvPicPr>
          <p:cNvPr id="28" name="Tijdelijke aanduiding voor afbeelding 27">
            <a:extLst>
              <a:ext uri="{FF2B5EF4-FFF2-40B4-BE49-F238E27FC236}">
                <a16:creationId xmlns:a16="http://schemas.microsoft.com/office/drawing/2014/main" id="{E9FD6FFF-9EDE-4446-AEB9-26D322ADFA2A}"/>
              </a:ext>
            </a:extLst>
          </p:cNvPr>
          <p:cNvPicPr>
            <a:picLocks noGrp="1" noChangeAspect="1"/>
          </p:cNvPicPr>
          <p:nvPr>
            <p:ph type="pic" idx="14"/>
          </p:nvPr>
        </p:nvPicPr>
        <p:blipFill>
          <a:blip r:embed="rId4" cstate="print">
            <a:extLst>
              <a:ext uri="{28A0092B-C50C-407E-A947-70E740481C1C}">
                <a14:useLocalDpi xmlns:a14="http://schemas.microsoft.com/office/drawing/2010/main" val="0"/>
              </a:ext>
            </a:extLst>
          </a:blip>
          <a:srcRect t="12368" b="12368"/>
          <a:stretch>
            <a:fillRect/>
          </a:stretch>
        </p:blipFill>
        <p:spPr>
          <a:prstGeom prst="roundRect">
            <a:avLst/>
          </a:prstGeom>
        </p:spPr>
      </p:pic>
      <p:sp>
        <p:nvSpPr>
          <p:cNvPr id="29" name="Titel 1">
            <a:extLst>
              <a:ext uri="{FF2B5EF4-FFF2-40B4-BE49-F238E27FC236}">
                <a16:creationId xmlns:a16="http://schemas.microsoft.com/office/drawing/2014/main" id="{CEA58182-3EDB-4E2F-B42D-E7760E9D8DBC}"/>
              </a:ext>
            </a:extLst>
          </p:cNvPr>
          <p:cNvSpPr txBox="1">
            <a:spLocks/>
          </p:cNvSpPr>
          <p:nvPr/>
        </p:nvSpPr>
        <p:spPr>
          <a:xfrm>
            <a:off x="1676400" y="4260593"/>
            <a:ext cx="7886700" cy="828675"/>
          </a:xfrm>
          <a:prstGeom prst="rect">
            <a:avLst/>
          </a:prstGeom>
        </p:spPr>
        <p:txBody>
          <a:bodyPr vert="horz" lIns="91440" tIns="45720" rIns="91440" bIns="45720" rtlCol="0" anchor="ctr">
            <a:normAutofit/>
          </a:bodyPr>
          <a:lstStyle>
            <a:lvl1pPr marL="12700" marR="5080" algn="l" defTabSz="914400" rtl="0" eaLnBrk="1" latinLnBrk="0" hangingPunct="1">
              <a:lnSpc>
                <a:spcPts val="3600"/>
              </a:lnSpc>
              <a:spcBef>
                <a:spcPts val="820"/>
              </a:spcBef>
              <a:buNone/>
              <a:defRPr lang="en-BE" sz="3600" b="1" kern="1200" spc="-40" dirty="0">
                <a:solidFill>
                  <a:srgbClr val="CC0E7D"/>
                </a:solidFill>
                <a:latin typeface="MuseoSans-900"/>
                <a:ea typeface="+mj-ea"/>
                <a:cs typeface="+mn-cs"/>
              </a:defRPr>
            </a:lvl1pPr>
          </a:lstStyle>
          <a:p>
            <a:r>
              <a:rPr lang="nl-BE" dirty="0"/>
              <a:t>Inkom / bezoekerssas</a:t>
            </a:r>
          </a:p>
        </p:txBody>
      </p:sp>
    </p:spTree>
    <p:extLst>
      <p:ext uri="{BB962C8B-B14F-4D97-AF65-F5344CB8AC3E}">
        <p14:creationId xmlns:p14="http://schemas.microsoft.com/office/powerpoint/2010/main" val="3777482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5C115DB4-5863-4110-98F8-24E50B9C4CB4}"/>
              </a:ext>
            </a:extLst>
          </p:cNvPr>
          <p:cNvPicPr>
            <a:picLocks noGrp="1" noChangeAspect="1"/>
          </p:cNvPicPr>
          <p:nvPr>
            <p:ph type="pic" idx="13"/>
          </p:nvPr>
        </p:nvPicPr>
        <p:blipFill rotWithShape="1">
          <a:blip r:embed="rId3" cstate="print">
            <a:extLst>
              <a:ext uri="{28A0092B-C50C-407E-A947-70E740481C1C}">
                <a14:useLocalDpi xmlns:a14="http://schemas.microsoft.com/office/drawing/2010/main" val="0"/>
              </a:ext>
            </a:extLst>
          </a:blip>
          <a:srcRect l="84" r="25234"/>
          <a:stretch/>
        </p:blipFill>
        <p:spPr>
          <a:xfrm>
            <a:off x="1981200" y="280309"/>
            <a:ext cx="2148018" cy="2155533"/>
          </a:xfrm>
          <a:prstGeom prst="roundRect">
            <a:avLst/>
          </a:prstGeom>
        </p:spPr>
      </p:pic>
      <p:sp>
        <p:nvSpPr>
          <p:cNvPr id="2" name="Titel 1">
            <a:extLst>
              <a:ext uri="{FF2B5EF4-FFF2-40B4-BE49-F238E27FC236}">
                <a16:creationId xmlns:a16="http://schemas.microsoft.com/office/drawing/2014/main" id="{12109D87-F7FF-4719-BDD3-4AFD4644DD71}"/>
              </a:ext>
            </a:extLst>
          </p:cNvPr>
          <p:cNvSpPr>
            <a:spLocks noGrp="1"/>
          </p:cNvSpPr>
          <p:nvPr>
            <p:ph type="title" idx="4294967295"/>
          </p:nvPr>
        </p:nvSpPr>
        <p:spPr>
          <a:xfrm>
            <a:off x="1676400" y="4260593"/>
            <a:ext cx="7886700" cy="828675"/>
          </a:xfrm>
        </p:spPr>
        <p:txBody>
          <a:bodyPr/>
          <a:lstStyle/>
          <a:p>
            <a:r>
              <a:rPr lang="nl-BE" dirty="0"/>
              <a:t>Knuffelhoek / borstvoedingslounge</a:t>
            </a:r>
          </a:p>
        </p:txBody>
      </p:sp>
      <p:pic>
        <p:nvPicPr>
          <p:cNvPr id="5" name="Tijdelijke aanduiding voor afbeelding 4" descr="Afbeelding met overdekt, muur, interieurontwerp, meubels&#10;&#10;Door AI gegenereerde inhoud is mogelijk onjuist.">
            <a:extLst>
              <a:ext uri="{FF2B5EF4-FFF2-40B4-BE49-F238E27FC236}">
                <a16:creationId xmlns:a16="http://schemas.microsoft.com/office/drawing/2014/main" id="{1D591D01-C535-FD50-051C-3CB9C9D1961A}"/>
              </a:ext>
            </a:extLst>
          </p:cNvPr>
          <p:cNvPicPr>
            <a:picLocks noGrp="1" noChangeAspect="1"/>
          </p:cNvPicPr>
          <p:nvPr>
            <p:ph type="pic" idx="14"/>
          </p:nvPr>
        </p:nvPicPr>
        <p:blipFill>
          <a:blip r:embed="rId4" cstate="print">
            <a:extLst>
              <a:ext uri="{28A0092B-C50C-407E-A947-70E740481C1C}">
                <a14:useLocalDpi xmlns:a14="http://schemas.microsoft.com/office/drawing/2010/main" val="0"/>
              </a:ext>
            </a:extLst>
          </a:blip>
          <a:srcRect l="12632" r="12632"/>
          <a:stretch>
            <a:fillRect/>
          </a:stretch>
        </p:blipFill>
        <p:spPr>
          <a:xfrm>
            <a:off x="5153025" y="280309"/>
            <a:ext cx="2148018" cy="2155533"/>
          </a:xfrm>
          <a:prstGeom prst="roundRect">
            <a:avLst/>
          </a:prstGeom>
        </p:spPr>
      </p:pic>
      <p:pic>
        <p:nvPicPr>
          <p:cNvPr id="3" name="Tijdelijke aanduiding voor inhoud 7">
            <a:extLst>
              <a:ext uri="{FF2B5EF4-FFF2-40B4-BE49-F238E27FC236}">
                <a16:creationId xmlns:a16="http://schemas.microsoft.com/office/drawing/2014/main" id="{A7576425-A7B7-20A6-EFB8-3733AFD969E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1952" b="31952"/>
          <a:stretch/>
        </p:blipFill>
        <p:spPr>
          <a:xfrm>
            <a:off x="2626584" y="2590023"/>
            <a:ext cx="3600450" cy="1728788"/>
          </a:xfrm>
          <a:prstGeom prst="roundRect">
            <a:avLst/>
          </a:prstGeom>
        </p:spPr>
      </p:pic>
    </p:spTree>
    <p:extLst>
      <p:ext uri="{BB962C8B-B14F-4D97-AF65-F5344CB8AC3E}">
        <p14:creationId xmlns:p14="http://schemas.microsoft.com/office/powerpoint/2010/main" val="2617398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a:extLst>
              <a:ext uri="{FF2B5EF4-FFF2-40B4-BE49-F238E27FC236}">
                <a16:creationId xmlns:a16="http://schemas.microsoft.com/office/drawing/2014/main" id="{EB0181ED-1973-4541-8F2C-936E9F82B302}"/>
              </a:ext>
            </a:extLst>
          </p:cNvPr>
          <p:cNvPicPr>
            <a:picLocks noGrp="1" noChangeAspect="1"/>
          </p:cNvPicPr>
          <p:nvPr>
            <p:ph type="pic" idx="14"/>
          </p:nvPr>
        </p:nvPicPr>
        <p:blipFill rotWithShape="1">
          <a:blip r:embed="rId3" cstate="print">
            <a:extLst>
              <a:ext uri="{28A0092B-C50C-407E-A947-70E740481C1C}">
                <a14:useLocalDpi xmlns:a14="http://schemas.microsoft.com/office/drawing/2010/main" val="0"/>
              </a:ext>
            </a:extLst>
          </a:blip>
          <a:srcRect t="12349" b="12349"/>
          <a:stretch/>
        </p:blipFill>
        <p:spPr>
          <a:xfrm>
            <a:off x="4667250" y="196850"/>
            <a:ext cx="2667000" cy="2676331"/>
          </a:xfrm>
          <a:prstGeom prst="roundRect">
            <a:avLst/>
          </a:prstGeom>
        </p:spPr>
      </p:pic>
      <p:sp>
        <p:nvSpPr>
          <p:cNvPr id="9" name="Titel 1">
            <a:extLst>
              <a:ext uri="{FF2B5EF4-FFF2-40B4-BE49-F238E27FC236}">
                <a16:creationId xmlns:a16="http://schemas.microsoft.com/office/drawing/2014/main" id="{989F0B13-38C4-4657-B428-BD850250278A}"/>
              </a:ext>
            </a:extLst>
          </p:cNvPr>
          <p:cNvSpPr txBox="1">
            <a:spLocks/>
          </p:cNvSpPr>
          <p:nvPr/>
        </p:nvSpPr>
        <p:spPr>
          <a:xfrm>
            <a:off x="1676400" y="4260593"/>
            <a:ext cx="7886700" cy="828675"/>
          </a:xfrm>
          <a:prstGeom prst="rect">
            <a:avLst/>
          </a:prstGeom>
        </p:spPr>
        <p:txBody>
          <a:bodyPr vert="horz" lIns="91440" tIns="45720" rIns="91440" bIns="45720" rtlCol="0" anchor="ctr">
            <a:normAutofit/>
          </a:bodyPr>
          <a:lstStyle>
            <a:lvl1pPr marL="12700" marR="5080" algn="l" defTabSz="914400" rtl="0" eaLnBrk="1" latinLnBrk="0" hangingPunct="1">
              <a:lnSpc>
                <a:spcPts val="3600"/>
              </a:lnSpc>
              <a:spcBef>
                <a:spcPts val="820"/>
              </a:spcBef>
              <a:buNone/>
              <a:defRPr lang="en-BE" sz="3600" b="1" kern="1200" spc="-40" dirty="0">
                <a:solidFill>
                  <a:srgbClr val="CC0E7D"/>
                </a:solidFill>
                <a:latin typeface="MuseoSans-900"/>
                <a:ea typeface="+mj-ea"/>
                <a:cs typeface="+mn-cs"/>
              </a:defRPr>
            </a:lvl1pPr>
          </a:lstStyle>
          <a:p>
            <a:r>
              <a:rPr lang="nl-BE" dirty="0"/>
              <a:t>Ruimte met bedjes en couveuses</a:t>
            </a:r>
          </a:p>
        </p:txBody>
      </p:sp>
      <p:pic>
        <p:nvPicPr>
          <p:cNvPr id="13" name="Tijdelijke aanduiding voor afbeelding 12" descr="Afbeelding met kamer, scène, overdekt, ziekenhuiskamer&#10;&#10;Door AI gegenereerde inhoud is mogelijk onjuist.">
            <a:extLst>
              <a:ext uri="{FF2B5EF4-FFF2-40B4-BE49-F238E27FC236}">
                <a16:creationId xmlns:a16="http://schemas.microsoft.com/office/drawing/2014/main" id="{B8D82F5F-51AC-0151-613E-3271616387D4}"/>
              </a:ext>
            </a:extLst>
          </p:cNvPr>
          <p:cNvPicPr>
            <a:picLocks noGrp="1" noChangeAspect="1"/>
          </p:cNvPicPr>
          <p:nvPr>
            <p:ph type="pic" idx="13"/>
          </p:nvPr>
        </p:nvPicPr>
        <p:blipFill>
          <a:blip r:embed="rId4" cstate="print">
            <a:extLst>
              <a:ext uri="{28A0092B-C50C-407E-A947-70E740481C1C}">
                <a14:useLocalDpi xmlns:a14="http://schemas.microsoft.com/office/drawing/2010/main" val="0"/>
              </a:ext>
            </a:extLst>
          </a:blip>
          <a:srcRect t="9005" b="9005"/>
          <a:stretch>
            <a:fillRect/>
          </a:stretch>
        </p:blipFill>
        <p:spPr>
          <a:xfrm>
            <a:off x="1371600" y="196850"/>
            <a:ext cx="2667000" cy="2676331"/>
          </a:xfrm>
          <a:prstGeom prst="roundRect">
            <a:avLst/>
          </a:prstGeom>
        </p:spPr>
      </p:pic>
      <p:pic>
        <p:nvPicPr>
          <p:cNvPr id="6" name="Tijdelijke aanduiding voor inhoud 5">
            <a:extLst>
              <a:ext uri="{FF2B5EF4-FFF2-40B4-BE49-F238E27FC236}">
                <a16:creationId xmlns:a16="http://schemas.microsoft.com/office/drawing/2014/main" id="{01B2717F-57C5-4BBC-BEF5-335B30AD0BB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9651" b="18008"/>
          <a:stretch/>
        </p:blipFill>
        <p:spPr>
          <a:xfrm>
            <a:off x="2400300" y="3032125"/>
            <a:ext cx="3600450" cy="1414205"/>
          </a:xfrm>
          <a:prstGeom prst="roundRect">
            <a:avLst/>
          </a:prstGeom>
        </p:spPr>
      </p:pic>
    </p:spTree>
    <p:extLst>
      <p:ext uri="{BB962C8B-B14F-4D97-AF65-F5344CB8AC3E}">
        <p14:creationId xmlns:p14="http://schemas.microsoft.com/office/powerpoint/2010/main" val="3630296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ijdelijke aanduiding voor afbeelding 10">
            <a:extLst>
              <a:ext uri="{FF2B5EF4-FFF2-40B4-BE49-F238E27FC236}">
                <a16:creationId xmlns:a16="http://schemas.microsoft.com/office/drawing/2014/main" id="{078E6237-61EC-4393-ACDD-F25FDF15629A}"/>
              </a:ext>
            </a:extLst>
          </p:cNvPr>
          <p:cNvPicPr>
            <a:picLocks noGrp="1" noChangeAspect="1"/>
          </p:cNvPicPr>
          <p:nvPr>
            <p:ph type="pic" idx="13"/>
          </p:nvPr>
        </p:nvPicPr>
        <p:blipFill>
          <a:blip r:embed="rId3" cstate="print">
            <a:extLst>
              <a:ext uri="{28A0092B-C50C-407E-A947-70E740481C1C}">
                <a14:useLocalDpi xmlns:a14="http://schemas.microsoft.com/office/drawing/2010/main" val="0"/>
              </a:ext>
            </a:extLst>
          </a:blip>
          <a:srcRect l="10390" r="10390"/>
          <a:stretch>
            <a:fillRect/>
          </a:stretch>
        </p:blipFill>
        <p:spPr>
          <a:xfrm>
            <a:off x="4643997" y="0"/>
            <a:ext cx="4500004" cy="4260593"/>
          </a:xfrm>
          <a:prstGeom prst="round2DiagRect">
            <a:avLst/>
          </a:prstGeom>
        </p:spPr>
      </p:pic>
      <p:sp>
        <p:nvSpPr>
          <p:cNvPr id="2" name="Titel 1">
            <a:extLst>
              <a:ext uri="{FF2B5EF4-FFF2-40B4-BE49-F238E27FC236}">
                <a16:creationId xmlns:a16="http://schemas.microsoft.com/office/drawing/2014/main" id="{E6D1C5CC-FCFA-4D70-90BC-3135ACF67E11}"/>
              </a:ext>
            </a:extLst>
          </p:cNvPr>
          <p:cNvSpPr>
            <a:spLocks noGrp="1"/>
          </p:cNvSpPr>
          <p:nvPr>
            <p:ph type="title"/>
          </p:nvPr>
        </p:nvSpPr>
        <p:spPr/>
        <p:txBody>
          <a:bodyPr/>
          <a:lstStyle/>
          <a:p>
            <a:r>
              <a:rPr lang="nl-BE" dirty="0"/>
              <a:t>Bureau</a:t>
            </a:r>
          </a:p>
        </p:txBody>
      </p:sp>
      <p:sp>
        <p:nvSpPr>
          <p:cNvPr id="9" name="Tijdelijke aanduiding voor inhoud 8">
            <a:extLst>
              <a:ext uri="{FF2B5EF4-FFF2-40B4-BE49-F238E27FC236}">
                <a16:creationId xmlns:a16="http://schemas.microsoft.com/office/drawing/2014/main" id="{33FF4E69-4B5B-4325-BFDA-D09806C2E7F5}"/>
              </a:ext>
            </a:extLst>
          </p:cNvPr>
          <p:cNvSpPr>
            <a:spLocks noGrp="1"/>
          </p:cNvSpPr>
          <p:nvPr>
            <p:ph idx="1"/>
          </p:nvPr>
        </p:nvSpPr>
        <p:spPr/>
        <p:txBody>
          <a:bodyPr/>
          <a:lstStyle/>
          <a:p>
            <a:r>
              <a:rPr lang="nl-BE" sz="1600" dirty="0"/>
              <a:t>Centrale bureau</a:t>
            </a:r>
          </a:p>
          <a:p>
            <a:r>
              <a:rPr lang="nl-BE" sz="1600" dirty="0"/>
              <a:t>Zicht op de gehele afdeling</a:t>
            </a:r>
          </a:p>
          <a:p>
            <a:r>
              <a:rPr lang="nl-BE" sz="1600" dirty="0"/>
              <a:t>Camerabewaking</a:t>
            </a:r>
          </a:p>
          <a:p>
            <a:r>
              <a:rPr lang="nl-BE" sz="1600" dirty="0"/>
              <a:t>Centrale monitoring</a:t>
            </a:r>
          </a:p>
          <a:p>
            <a:endParaRPr lang="nl-BE" dirty="0"/>
          </a:p>
        </p:txBody>
      </p:sp>
    </p:spTree>
    <p:extLst>
      <p:ext uri="{BB962C8B-B14F-4D97-AF65-F5344CB8AC3E}">
        <p14:creationId xmlns:p14="http://schemas.microsoft.com/office/powerpoint/2010/main" val="3032161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978BD08A-7FCD-4CDA-B5AA-AFB2AEC8553B}"/>
              </a:ext>
            </a:extLst>
          </p:cNvPr>
          <p:cNvPicPr>
            <a:picLocks noGrp="1" noChangeAspect="1"/>
          </p:cNvPicPr>
          <p:nvPr>
            <p:ph type="pic" idx="13"/>
          </p:nvPr>
        </p:nvPicPr>
        <p:blipFill rotWithShape="1">
          <a:blip r:embed="rId3" cstate="print">
            <a:extLst>
              <a:ext uri="{28A0092B-C50C-407E-A947-70E740481C1C}">
                <a14:useLocalDpi xmlns:a14="http://schemas.microsoft.com/office/drawing/2010/main" val="0"/>
              </a:ext>
            </a:extLst>
          </a:blip>
          <a:srcRect l="-28" t="24970" r="28" b="21758"/>
          <a:stretch/>
        </p:blipFill>
        <p:spPr>
          <a:xfrm>
            <a:off x="0" y="0"/>
            <a:ext cx="4500004" cy="4260593"/>
          </a:xfrm>
          <a:prstGeom prst="round2DiagRect">
            <a:avLst/>
          </a:prstGeom>
        </p:spPr>
      </p:pic>
      <p:sp>
        <p:nvSpPr>
          <p:cNvPr id="9" name="Titel 8">
            <a:extLst>
              <a:ext uri="{FF2B5EF4-FFF2-40B4-BE49-F238E27FC236}">
                <a16:creationId xmlns:a16="http://schemas.microsoft.com/office/drawing/2014/main" id="{DE77D2A5-6FD7-4FAE-8C59-BDA7620CBB67}"/>
              </a:ext>
            </a:extLst>
          </p:cNvPr>
          <p:cNvSpPr>
            <a:spLocks noGrp="1"/>
          </p:cNvSpPr>
          <p:nvPr>
            <p:ph type="title"/>
          </p:nvPr>
        </p:nvSpPr>
        <p:spPr/>
        <p:txBody>
          <a:bodyPr/>
          <a:lstStyle/>
          <a:p>
            <a:r>
              <a:rPr lang="nl-BE" dirty="0"/>
              <a:t>Reanimatieruimte</a:t>
            </a:r>
          </a:p>
        </p:txBody>
      </p:sp>
      <p:sp>
        <p:nvSpPr>
          <p:cNvPr id="11" name="Tijdelijke aanduiding voor inhoud 10">
            <a:extLst>
              <a:ext uri="{FF2B5EF4-FFF2-40B4-BE49-F238E27FC236}">
                <a16:creationId xmlns:a16="http://schemas.microsoft.com/office/drawing/2014/main" id="{6A248834-FADB-45D3-97B0-EBEC0CF2B397}"/>
              </a:ext>
            </a:extLst>
          </p:cNvPr>
          <p:cNvSpPr>
            <a:spLocks noGrp="1"/>
          </p:cNvSpPr>
          <p:nvPr>
            <p:ph idx="1"/>
          </p:nvPr>
        </p:nvSpPr>
        <p:spPr/>
        <p:txBody>
          <a:bodyPr/>
          <a:lstStyle/>
          <a:p>
            <a:r>
              <a:rPr lang="nl-BE" sz="1600" dirty="0"/>
              <a:t>Gelegen naast verloskamer</a:t>
            </a:r>
          </a:p>
        </p:txBody>
      </p:sp>
    </p:spTree>
    <p:extLst>
      <p:ext uri="{BB962C8B-B14F-4D97-AF65-F5344CB8AC3E}">
        <p14:creationId xmlns:p14="http://schemas.microsoft.com/office/powerpoint/2010/main" val="3843786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F81BA166-C9CF-4801-B285-B4FF18F0E194}"/>
              </a:ext>
            </a:extLst>
          </p:cNvPr>
          <p:cNvPicPr>
            <a:picLocks noGrp="1" noChangeAspect="1"/>
          </p:cNvPicPr>
          <p:nvPr>
            <p:ph type="pic" idx="13"/>
          </p:nvPr>
        </p:nvPicPr>
        <p:blipFill>
          <a:blip r:embed="rId3" cstate="print">
            <a:extLst>
              <a:ext uri="{28A0092B-C50C-407E-A947-70E740481C1C}">
                <a14:useLocalDpi xmlns:a14="http://schemas.microsoft.com/office/drawing/2010/main" val="0"/>
              </a:ext>
            </a:extLst>
          </a:blip>
          <a:srcRect t="14497" b="14497"/>
          <a:stretch>
            <a:fillRect/>
          </a:stretch>
        </p:blipFill>
        <p:spPr>
          <a:prstGeom prst="round2DiagRect">
            <a:avLst/>
          </a:prstGeom>
        </p:spPr>
      </p:pic>
      <p:pic>
        <p:nvPicPr>
          <p:cNvPr id="10" name="Tijdelijke aanduiding voor inhoud 9">
            <a:extLst>
              <a:ext uri="{FF2B5EF4-FFF2-40B4-BE49-F238E27FC236}">
                <a16:creationId xmlns:a16="http://schemas.microsoft.com/office/drawing/2014/main" id="{FF06F20E-D969-4277-AD3B-83369633C18A}"/>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830763" y="1751410"/>
            <a:ext cx="3273425" cy="2455068"/>
          </a:xfrm>
          <a:prstGeom prst="roundRect">
            <a:avLst/>
          </a:prstGeom>
        </p:spPr>
      </p:pic>
      <p:sp>
        <p:nvSpPr>
          <p:cNvPr id="4" name="Titel 3">
            <a:extLst>
              <a:ext uri="{FF2B5EF4-FFF2-40B4-BE49-F238E27FC236}">
                <a16:creationId xmlns:a16="http://schemas.microsoft.com/office/drawing/2014/main" id="{2BBF27B5-E10A-43D8-BA83-B4BB67AC91AA}"/>
              </a:ext>
            </a:extLst>
          </p:cNvPr>
          <p:cNvSpPr>
            <a:spLocks noGrp="1"/>
          </p:cNvSpPr>
          <p:nvPr>
            <p:ph type="title"/>
          </p:nvPr>
        </p:nvSpPr>
        <p:spPr/>
        <p:txBody>
          <a:bodyPr/>
          <a:lstStyle/>
          <a:p>
            <a:r>
              <a:rPr lang="nl-BE" dirty="0"/>
              <a:t>Isolatieruimte</a:t>
            </a:r>
          </a:p>
        </p:txBody>
      </p:sp>
    </p:spTree>
    <p:extLst>
      <p:ext uri="{BB962C8B-B14F-4D97-AF65-F5344CB8AC3E}">
        <p14:creationId xmlns:p14="http://schemas.microsoft.com/office/powerpoint/2010/main" val="1141645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Tijdelijke aanduiding voor afbeelding 15">
            <a:extLst>
              <a:ext uri="{FF2B5EF4-FFF2-40B4-BE49-F238E27FC236}">
                <a16:creationId xmlns:a16="http://schemas.microsoft.com/office/drawing/2014/main" id="{DC64E542-0DF6-4A45-A0B5-D02FB0991EEA}"/>
              </a:ext>
            </a:extLst>
          </p:cNvPr>
          <p:cNvPicPr>
            <a:picLocks noGrp="1" noChangeAspect="1"/>
          </p:cNvPicPr>
          <p:nvPr>
            <p:ph type="pic" idx="13"/>
          </p:nvPr>
        </p:nvPicPr>
        <p:blipFill>
          <a:blip r:embed="rId3" cstate="print">
            <a:extLst>
              <a:ext uri="{28A0092B-C50C-407E-A947-70E740481C1C}">
                <a14:useLocalDpi xmlns:a14="http://schemas.microsoft.com/office/drawing/2010/main" val="0"/>
              </a:ext>
            </a:extLst>
          </a:blip>
          <a:srcRect t="7090" b="7090"/>
          <a:stretch>
            <a:fillRect/>
          </a:stretch>
        </p:blipFill>
        <p:spPr>
          <a:xfrm>
            <a:off x="4643438" y="0"/>
            <a:ext cx="4500562" cy="5149850"/>
          </a:xfrm>
        </p:spPr>
      </p:pic>
      <p:sp>
        <p:nvSpPr>
          <p:cNvPr id="2" name="Titel 1">
            <a:extLst>
              <a:ext uri="{FF2B5EF4-FFF2-40B4-BE49-F238E27FC236}">
                <a16:creationId xmlns:a16="http://schemas.microsoft.com/office/drawing/2014/main" id="{E4B57F6C-A603-440B-A33E-3E97EADB991C}"/>
              </a:ext>
            </a:extLst>
          </p:cNvPr>
          <p:cNvSpPr>
            <a:spLocks noGrp="1"/>
          </p:cNvSpPr>
          <p:nvPr>
            <p:ph type="title"/>
          </p:nvPr>
        </p:nvSpPr>
        <p:spPr/>
        <p:txBody>
          <a:bodyPr/>
          <a:lstStyle/>
          <a:p>
            <a:r>
              <a:rPr lang="nl-BE" dirty="0"/>
              <a:t>Koalakamer</a:t>
            </a:r>
          </a:p>
        </p:txBody>
      </p:sp>
      <p:sp>
        <p:nvSpPr>
          <p:cNvPr id="12" name="Tijdelijke aanduiding voor inhoud 11">
            <a:extLst>
              <a:ext uri="{FF2B5EF4-FFF2-40B4-BE49-F238E27FC236}">
                <a16:creationId xmlns:a16="http://schemas.microsoft.com/office/drawing/2014/main" id="{FE3BF6D9-1EA1-4AD8-977D-1319944A12E9}"/>
              </a:ext>
            </a:extLst>
          </p:cNvPr>
          <p:cNvSpPr>
            <a:spLocks noGrp="1"/>
          </p:cNvSpPr>
          <p:nvPr>
            <p:ph idx="1"/>
          </p:nvPr>
        </p:nvSpPr>
        <p:spPr>
          <a:xfrm>
            <a:off x="842308" y="1114136"/>
            <a:ext cx="3801130" cy="2484308"/>
          </a:xfrm>
        </p:spPr>
        <p:txBody>
          <a:bodyPr/>
          <a:lstStyle/>
          <a:p>
            <a:r>
              <a:rPr lang="nl-BE" sz="1600" dirty="0"/>
              <a:t>Aantal voorwaarden</a:t>
            </a:r>
          </a:p>
          <a:p>
            <a:pPr lvl="1"/>
            <a:r>
              <a:rPr lang="nl-BE" sz="1600" dirty="0"/>
              <a:t>Stabiele mama en baby</a:t>
            </a:r>
          </a:p>
          <a:p>
            <a:pPr lvl="1"/>
            <a:r>
              <a:rPr lang="nl-BE" sz="1600" dirty="0"/>
              <a:t>Geen infuus, wel slotje (voor bv. antibiotica)</a:t>
            </a:r>
          </a:p>
          <a:p>
            <a:pPr lvl="1"/>
            <a:r>
              <a:rPr lang="nl-BE" sz="1600" dirty="0"/>
              <a:t>Wel sondevoeding</a:t>
            </a:r>
          </a:p>
          <a:p>
            <a:r>
              <a:rPr lang="nl-BE" sz="1600" dirty="0"/>
              <a:t>Max. 3 dagen, nadien kan het zijn dat je baby terug naar de neonatologie moet</a:t>
            </a:r>
          </a:p>
          <a:p>
            <a:r>
              <a:rPr lang="nl-BE" sz="1600" dirty="0"/>
              <a:t>25€ per dag, excl. maaltijden (deze kunnen wel besteld worden of meegebracht)</a:t>
            </a:r>
          </a:p>
          <a:p>
            <a:endParaRPr lang="nl-BE" dirty="0"/>
          </a:p>
        </p:txBody>
      </p:sp>
    </p:spTree>
    <p:extLst>
      <p:ext uri="{BB962C8B-B14F-4D97-AF65-F5344CB8AC3E}">
        <p14:creationId xmlns:p14="http://schemas.microsoft.com/office/powerpoint/2010/main" val="121958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inhoud 8">
            <a:extLst>
              <a:ext uri="{FF2B5EF4-FFF2-40B4-BE49-F238E27FC236}">
                <a16:creationId xmlns:a16="http://schemas.microsoft.com/office/drawing/2014/main" id="{FC2E8B50-D121-4B5E-9E15-C0862A7E71DF}"/>
              </a:ext>
            </a:extLst>
          </p:cNvPr>
          <p:cNvPicPr>
            <a:picLocks noGrp="1" noChangeAspect="1"/>
          </p:cNvPicPr>
          <p:nvPr>
            <p:ph type="pic" idx="13"/>
          </p:nvPr>
        </p:nvPicPr>
        <p:blipFill rotWithShape="1">
          <a:blip r:embed="rId3" cstate="print">
            <a:extLst>
              <a:ext uri="{28A0092B-C50C-407E-A947-70E740481C1C}">
                <a14:useLocalDpi xmlns:a14="http://schemas.microsoft.com/office/drawing/2010/main" val="0"/>
              </a:ext>
            </a:extLst>
          </a:blip>
          <a:srcRect l="12659" r="12659"/>
          <a:stretch/>
        </p:blipFill>
        <p:spPr>
          <a:prstGeom prst="roundRect">
            <a:avLst/>
          </a:prstGeom>
        </p:spPr>
      </p:pic>
      <p:pic>
        <p:nvPicPr>
          <p:cNvPr id="11" name="Tijdelijke aanduiding voor inhoud 10">
            <a:extLst>
              <a:ext uri="{FF2B5EF4-FFF2-40B4-BE49-F238E27FC236}">
                <a16:creationId xmlns:a16="http://schemas.microsoft.com/office/drawing/2014/main" id="{65B15E81-45F6-46AF-96A3-D3DB90445B6C}"/>
              </a:ext>
            </a:extLst>
          </p:cNvPr>
          <p:cNvPicPr>
            <a:picLocks noGrp="1" noChangeAspect="1"/>
          </p:cNvPicPr>
          <p:nvPr>
            <p:ph type="pic" idx="14"/>
          </p:nvPr>
        </p:nvPicPr>
        <p:blipFill rotWithShape="1">
          <a:blip r:embed="rId4" cstate="print">
            <a:extLst>
              <a:ext uri="{28A0092B-C50C-407E-A947-70E740481C1C}">
                <a14:useLocalDpi xmlns:a14="http://schemas.microsoft.com/office/drawing/2010/main" val="0"/>
              </a:ext>
            </a:extLst>
          </a:blip>
          <a:srcRect l="12659" r="12659"/>
          <a:stretch/>
        </p:blipFill>
        <p:spPr>
          <a:prstGeom prst="roundRect">
            <a:avLst/>
          </a:prstGeom>
        </p:spPr>
      </p:pic>
      <p:sp>
        <p:nvSpPr>
          <p:cNvPr id="12" name="Titel 1">
            <a:extLst>
              <a:ext uri="{FF2B5EF4-FFF2-40B4-BE49-F238E27FC236}">
                <a16:creationId xmlns:a16="http://schemas.microsoft.com/office/drawing/2014/main" id="{744798E7-F86D-42CF-8E1F-9904665892CD}"/>
              </a:ext>
            </a:extLst>
          </p:cNvPr>
          <p:cNvSpPr txBox="1">
            <a:spLocks/>
          </p:cNvSpPr>
          <p:nvPr/>
        </p:nvSpPr>
        <p:spPr>
          <a:xfrm>
            <a:off x="1676400" y="4260593"/>
            <a:ext cx="7886700" cy="828675"/>
          </a:xfrm>
          <a:prstGeom prst="rect">
            <a:avLst/>
          </a:prstGeom>
        </p:spPr>
        <p:txBody>
          <a:bodyPr vert="horz" lIns="91440" tIns="45720" rIns="91440" bIns="45720" rtlCol="0" anchor="ctr">
            <a:normAutofit/>
          </a:bodyPr>
          <a:lstStyle>
            <a:lvl1pPr marL="12700" marR="5080" algn="l" defTabSz="914400" rtl="0" eaLnBrk="1" latinLnBrk="0" hangingPunct="1">
              <a:lnSpc>
                <a:spcPts val="3600"/>
              </a:lnSpc>
              <a:spcBef>
                <a:spcPts val="820"/>
              </a:spcBef>
              <a:buNone/>
              <a:defRPr lang="en-BE" sz="3600" b="1" kern="1200" spc="-40" dirty="0">
                <a:solidFill>
                  <a:srgbClr val="CC0E7D"/>
                </a:solidFill>
                <a:latin typeface="MuseoSans-900"/>
                <a:ea typeface="+mj-ea"/>
                <a:cs typeface="+mn-cs"/>
              </a:defRPr>
            </a:lvl1pPr>
          </a:lstStyle>
          <a:p>
            <a:r>
              <a:rPr lang="nl-BE" dirty="0"/>
              <a:t>Koalakamer</a:t>
            </a:r>
          </a:p>
        </p:txBody>
      </p:sp>
    </p:spTree>
    <p:extLst>
      <p:ext uri="{BB962C8B-B14F-4D97-AF65-F5344CB8AC3E}">
        <p14:creationId xmlns:p14="http://schemas.microsoft.com/office/powerpoint/2010/main" val="4357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Contactgegevens </a:t>
            </a:r>
          </a:p>
        </p:txBody>
      </p:sp>
      <p:sp>
        <p:nvSpPr>
          <p:cNvPr id="3" name="Tijdelijke aanduiding voor inhoud 2"/>
          <p:cNvSpPr>
            <a:spLocks noGrp="1"/>
          </p:cNvSpPr>
          <p:nvPr>
            <p:ph idx="1"/>
          </p:nvPr>
        </p:nvSpPr>
        <p:spPr/>
        <p:txBody>
          <a:bodyPr>
            <a:normAutofit/>
          </a:bodyPr>
          <a:lstStyle/>
          <a:p>
            <a:endParaRPr lang="nl-BE" b="1" dirty="0"/>
          </a:p>
          <a:p>
            <a:pPr marL="354965" lvl="0" indent="-342900">
              <a:buFont typeface="Arial" panose="020B0604020202020204" pitchFamily="34" charset="0"/>
              <a:buChar char="•"/>
            </a:pPr>
            <a:r>
              <a:rPr lang="nl-BE" sz="1600" dirty="0"/>
              <a:t>Vitaz Algemeen nummer: 03/760.60.60</a:t>
            </a:r>
          </a:p>
          <a:p>
            <a:pPr marL="354965" lvl="0" indent="-342900">
              <a:buFont typeface="Arial" panose="020B0604020202020204" pitchFamily="34" charset="0"/>
              <a:buChar char="•"/>
            </a:pPr>
            <a:r>
              <a:rPr lang="nl-BE" sz="1600" dirty="0"/>
              <a:t>Vitaz dienst neonatologie: 03/760.22.92</a:t>
            </a:r>
          </a:p>
          <a:p>
            <a:pPr marL="842010" lvl="1" indent="-342900"/>
            <a:r>
              <a:rPr lang="nl-BE" sz="1600" dirty="0"/>
              <a:t>Route 726</a:t>
            </a:r>
          </a:p>
          <a:p>
            <a:pPr marL="842010" lvl="1" indent="-342900"/>
            <a:r>
              <a:rPr lang="nl-BE" sz="1600" dirty="0"/>
              <a:t>Hoofdvroedvrouw: E. Van Hoeck </a:t>
            </a:r>
            <a:br>
              <a:rPr lang="nl-BE" sz="1600" dirty="0"/>
            </a:br>
            <a:r>
              <a:rPr lang="nl-BE" sz="1600" dirty="0">
                <a:hlinkClick r:id="rId3"/>
              </a:rPr>
              <a:t>evy.vanhoeck@vitaz.be</a:t>
            </a:r>
            <a:r>
              <a:rPr lang="nl-BE" sz="1600" dirty="0"/>
              <a:t> of 03/760.77.14</a:t>
            </a:r>
          </a:p>
          <a:p>
            <a:pPr marL="842010" lvl="1" indent="-342900"/>
            <a:r>
              <a:rPr lang="nl-BE" sz="1600" dirty="0"/>
              <a:t>Adjunct hoofverpleegkundige: N. De Wolf </a:t>
            </a:r>
            <a:br>
              <a:rPr lang="nl-BE" sz="1600" dirty="0"/>
            </a:br>
            <a:r>
              <a:rPr lang="nl-BE" sz="1600" dirty="0">
                <a:hlinkClick r:id="rId4"/>
              </a:rPr>
              <a:t>nathalie.dewolf@vitaz.be</a:t>
            </a:r>
            <a:r>
              <a:rPr lang="nl-BE" sz="1600" dirty="0"/>
              <a:t> of 03/760.77.01</a:t>
            </a:r>
          </a:p>
          <a:p>
            <a:pPr marL="342900" indent="-342900">
              <a:buFont typeface="Arial" panose="020B0604020202020204" pitchFamily="34" charset="0"/>
              <a:buChar char="•"/>
            </a:pPr>
            <a:endParaRPr lang="nl-BE" dirty="0"/>
          </a:p>
        </p:txBody>
      </p:sp>
      <p:pic>
        <p:nvPicPr>
          <p:cNvPr id="4" name="Afbeelding 3">
            <a:extLst>
              <a:ext uri="{FF2B5EF4-FFF2-40B4-BE49-F238E27FC236}">
                <a16:creationId xmlns:a16="http://schemas.microsoft.com/office/drawing/2014/main" id="{56802DD0-2A70-ED1B-265F-BDB20CCA50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76302" y="1304924"/>
            <a:ext cx="2014908" cy="2847926"/>
          </a:xfrm>
          <a:prstGeom prst="roundRect">
            <a:avLst/>
          </a:prstGeom>
        </p:spPr>
      </p:pic>
    </p:spTree>
    <p:extLst>
      <p:ext uri="{BB962C8B-B14F-4D97-AF65-F5344CB8AC3E}">
        <p14:creationId xmlns:p14="http://schemas.microsoft.com/office/powerpoint/2010/main" val="2937567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062484-EC90-3C32-0D02-ADDDC5450B30}"/>
              </a:ext>
            </a:extLst>
          </p:cNvPr>
          <p:cNvSpPr>
            <a:spLocks noGrp="1"/>
          </p:cNvSpPr>
          <p:nvPr>
            <p:ph type="ctrTitle"/>
          </p:nvPr>
        </p:nvSpPr>
        <p:spPr/>
        <p:txBody>
          <a:bodyPr/>
          <a:lstStyle/>
          <a:p>
            <a:r>
              <a:rPr lang="nl-BE" dirty="0"/>
              <a:t>Vaccinaties bij zuigelingen anno 2026</a:t>
            </a:r>
          </a:p>
        </p:txBody>
      </p:sp>
      <p:sp>
        <p:nvSpPr>
          <p:cNvPr id="3" name="Ondertitel 2">
            <a:extLst>
              <a:ext uri="{FF2B5EF4-FFF2-40B4-BE49-F238E27FC236}">
                <a16:creationId xmlns:a16="http://schemas.microsoft.com/office/drawing/2014/main" id="{75F63A98-33FB-7BA1-0936-F845B77EA430}"/>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128199802"/>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B7F29C-CBAE-106A-6E60-1DCC3AA286BB}"/>
              </a:ext>
            </a:extLst>
          </p:cNvPr>
          <p:cNvSpPr>
            <a:spLocks noGrp="1"/>
          </p:cNvSpPr>
          <p:nvPr>
            <p:ph type="title"/>
          </p:nvPr>
        </p:nvSpPr>
        <p:spPr/>
        <p:txBody>
          <a:bodyPr/>
          <a:lstStyle/>
          <a:p>
            <a:endParaRPr lang="nl-BE" dirty="0"/>
          </a:p>
        </p:txBody>
      </p:sp>
      <p:pic>
        <p:nvPicPr>
          <p:cNvPr id="1026" name="Picture 2" descr="basisvaccinatieschema kinderen">
            <a:extLst>
              <a:ext uri="{FF2B5EF4-FFF2-40B4-BE49-F238E27FC236}">
                <a16:creationId xmlns:a16="http://schemas.microsoft.com/office/drawing/2014/main" id="{12A33D79-46DD-8A38-06FE-B1D4667DCC1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9907" y="277020"/>
            <a:ext cx="7492042" cy="4669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124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BE2ABC7-34FA-385F-32BC-E374F97E263C}"/>
              </a:ext>
            </a:extLst>
          </p:cNvPr>
          <p:cNvSpPr>
            <a:spLocks noGrp="1"/>
          </p:cNvSpPr>
          <p:nvPr>
            <p:ph idx="1"/>
          </p:nvPr>
        </p:nvSpPr>
        <p:spPr>
          <a:xfrm>
            <a:off x="628650" y="517525"/>
            <a:ext cx="7886700" cy="3254653"/>
          </a:xfrm>
        </p:spPr>
        <p:txBody>
          <a:bodyPr>
            <a:normAutofit fontScale="92500" lnSpcReduction="10000"/>
          </a:bodyPr>
          <a:lstStyle/>
          <a:p>
            <a:endParaRPr lang="nl-BE" dirty="0"/>
          </a:p>
          <a:p>
            <a:pPr marL="0" indent="0">
              <a:buNone/>
            </a:pPr>
            <a:r>
              <a:rPr lang="nl-BE" dirty="0"/>
              <a:t>Voor wie “prematuren schema” ?</a:t>
            </a:r>
          </a:p>
          <a:p>
            <a:pPr marL="342900" lvl="1" indent="0">
              <a:buNone/>
            </a:pPr>
            <a:r>
              <a:rPr lang="nl-BE" dirty="0"/>
              <a:t>&lt; 37  weken of 2,5 kg geboren </a:t>
            </a:r>
          </a:p>
          <a:p>
            <a:pPr marL="342900" lvl="1" indent="0">
              <a:buNone/>
            </a:pPr>
            <a:r>
              <a:rPr lang="nl-BE" dirty="0"/>
              <a:t>( extra </a:t>
            </a:r>
            <a:r>
              <a:rPr lang="nl-BE" dirty="0" err="1"/>
              <a:t>prevenar</a:t>
            </a:r>
            <a:r>
              <a:rPr lang="nl-BE" dirty="0"/>
              <a:t> 13 op 12 weken  +  vaccins van 15 maand worden op 13 maand gegeven)</a:t>
            </a:r>
          </a:p>
          <a:p>
            <a:pPr marL="0" indent="0">
              <a:buNone/>
            </a:pPr>
            <a:endParaRPr lang="nl-BE" dirty="0"/>
          </a:p>
          <a:p>
            <a:pPr marL="0" indent="0">
              <a:buNone/>
            </a:pPr>
            <a:r>
              <a:rPr lang="nl-BE" dirty="0"/>
              <a:t>Polio vaccinatie blijft verplicht </a:t>
            </a:r>
          </a:p>
          <a:p>
            <a:pPr marL="342900" lvl="1" indent="0">
              <a:buNone/>
            </a:pPr>
            <a:r>
              <a:rPr lang="nl-BE" dirty="0"/>
              <a:t>Controle systemen en opvolging zijn verschillend per gemeente</a:t>
            </a:r>
          </a:p>
          <a:p>
            <a:pPr marL="342900" lvl="1" indent="0">
              <a:buNone/>
            </a:pPr>
            <a:r>
              <a:rPr lang="nl-BE" dirty="0"/>
              <a:t>Polio-attest blijft op papier ( ontvangen de ouders bij geboorte aangifte )</a:t>
            </a:r>
          </a:p>
          <a:p>
            <a:endParaRPr lang="nl-BE" dirty="0"/>
          </a:p>
          <a:p>
            <a:endParaRPr lang="nl-BE" dirty="0"/>
          </a:p>
        </p:txBody>
      </p:sp>
    </p:spTree>
    <p:extLst>
      <p:ext uri="{BB962C8B-B14F-4D97-AF65-F5344CB8AC3E}">
        <p14:creationId xmlns:p14="http://schemas.microsoft.com/office/powerpoint/2010/main" val="2186434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D7C4F9-52DA-3B2E-9202-9858E0E4B0FF}"/>
              </a:ext>
            </a:extLst>
          </p:cNvPr>
          <p:cNvSpPr>
            <a:spLocks noGrp="1"/>
          </p:cNvSpPr>
          <p:nvPr>
            <p:ph type="title"/>
          </p:nvPr>
        </p:nvSpPr>
        <p:spPr>
          <a:xfrm>
            <a:off x="628651" y="443122"/>
            <a:ext cx="7426265" cy="621102"/>
          </a:xfrm>
        </p:spPr>
        <p:txBody>
          <a:bodyPr>
            <a:normAutofit fontScale="90000"/>
          </a:bodyPr>
          <a:lstStyle/>
          <a:p>
            <a:r>
              <a:rPr lang="nl-BE" i="0" dirty="0">
                <a:solidFill>
                  <a:srgbClr val="222222"/>
                </a:solidFill>
                <a:effectLst/>
                <a:latin typeface="PT Sans" panose="020B0503020203020204" pitchFamily="34" charset="0"/>
              </a:rPr>
              <a:t>Publicatie van de Hoge Gezondheidsraad (HGR) april 2026 : kernboodschappen</a:t>
            </a:r>
            <a:endParaRPr lang="nl-BE" dirty="0"/>
          </a:p>
        </p:txBody>
      </p:sp>
      <p:sp>
        <p:nvSpPr>
          <p:cNvPr id="3" name="Tijdelijke aanduiding voor inhoud 2">
            <a:extLst>
              <a:ext uri="{FF2B5EF4-FFF2-40B4-BE49-F238E27FC236}">
                <a16:creationId xmlns:a16="http://schemas.microsoft.com/office/drawing/2014/main" id="{4CC9B824-D22D-2877-EA45-8637D11EF0A4}"/>
              </a:ext>
            </a:extLst>
          </p:cNvPr>
          <p:cNvSpPr>
            <a:spLocks noGrp="1"/>
          </p:cNvSpPr>
          <p:nvPr>
            <p:ph idx="1"/>
          </p:nvPr>
        </p:nvSpPr>
        <p:spPr>
          <a:xfrm>
            <a:off x="628651" y="1553414"/>
            <a:ext cx="7886700" cy="3153314"/>
          </a:xfrm>
        </p:spPr>
        <p:txBody>
          <a:bodyPr>
            <a:normAutofit/>
          </a:bodyPr>
          <a:lstStyle/>
          <a:p>
            <a:pPr algn="l">
              <a:buFont typeface="Arial" panose="020B0604020202020204" pitchFamily="34" charset="0"/>
              <a:buChar char="•"/>
            </a:pPr>
            <a:r>
              <a:rPr lang="nl-BE" sz="1400" b="0" i="0" dirty="0">
                <a:solidFill>
                  <a:srgbClr val="333333"/>
                </a:solidFill>
                <a:effectLst/>
                <a:latin typeface="PT Sans" panose="020B0503020203020204" pitchFamily="34" charset="0"/>
              </a:rPr>
              <a:t>In het nieuw basisvaccinatieschema wordt het </a:t>
            </a:r>
            <a:r>
              <a:rPr lang="nl-BE" sz="1400" b="1" i="0" dirty="0" err="1">
                <a:solidFill>
                  <a:srgbClr val="333333"/>
                </a:solidFill>
                <a:effectLst/>
                <a:latin typeface="PT Sans" panose="020B0503020203020204" pitchFamily="34" charset="0"/>
              </a:rPr>
              <a:t>hexavalent</a:t>
            </a:r>
            <a:r>
              <a:rPr lang="nl-BE" sz="1400" b="1" i="0" dirty="0">
                <a:solidFill>
                  <a:srgbClr val="333333"/>
                </a:solidFill>
                <a:effectLst/>
                <a:latin typeface="PT Sans" panose="020B0503020203020204" pitchFamily="34" charset="0"/>
              </a:rPr>
              <a:t> vaccin</a:t>
            </a:r>
            <a:r>
              <a:rPr lang="nl-BE" sz="1400" b="0" i="0" dirty="0">
                <a:solidFill>
                  <a:srgbClr val="333333"/>
                </a:solidFill>
                <a:effectLst/>
                <a:latin typeface="PT Sans" panose="020B0503020203020204" pitchFamily="34" charset="0"/>
              </a:rPr>
              <a:t> toegediend volgens een </a:t>
            </a:r>
            <a:r>
              <a:rPr lang="nl-BE" sz="1400" b="1" i="0" dirty="0">
                <a:solidFill>
                  <a:srgbClr val="333333"/>
                </a:solidFill>
                <a:effectLst/>
                <a:highlight>
                  <a:srgbClr val="FFFF00"/>
                </a:highlight>
                <a:latin typeface="PT Sans" panose="020B0503020203020204" pitchFamily="34" charset="0"/>
              </a:rPr>
              <a:t>2 + 1 schema</a:t>
            </a:r>
            <a:r>
              <a:rPr lang="nl-BE" sz="1400" b="0" i="0" dirty="0">
                <a:solidFill>
                  <a:srgbClr val="333333"/>
                </a:solidFill>
                <a:effectLst/>
                <a:highlight>
                  <a:srgbClr val="FFFF00"/>
                </a:highlight>
                <a:latin typeface="PT Sans" panose="020B0503020203020204" pitchFamily="34" charset="0"/>
              </a:rPr>
              <a:t> </a:t>
            </a:r>
            <a:r>
              <a:rPr lang="nl-BE" sz="1400" b="0" i="0" dirty="0">
                <a:solidFill>
                  <a:srgbClr val="333333"/>
                </a:solidFill>
                <a:effectLst/>
                <a:latin typeface="PT Sans" panose="020B0503020203020204" pitchFamily="34" charset="0"/>
              </a:rPr>
              <a:t>in plaats van een 3 + 1 schema: de twee doses voor primovaccinatie worden toegediend op de leeftijd van 8 en 16 weken en de boosterdosis wordt vervroegd naar de leeftijd van 12 maanden.</a:t>
            </a:r>
          </a:p>
          <a:p>
            <a:pPr algn="l">
              <a:buFont typeface="Arial" panose="020B0604020202020204" pitchFamily="34" charset="0"/>
              <a:buChar char="•"/>
            </a:pPr>
            <a:r>
              <a:rPr lang="nl-BE" sz="1400" b="0" i="0" dirty="0">
                <a:solidFill>
                  <a:srgbClr val="333333"/>
                </a:solidFill>
                <a:effectLst/>
                <a:latin typeface="PT Sans" panose="020B0503020203020204" pitchFamily="34" charset="0"/>
              </a:rPr>
              <a:t>Voor de meeste componenten uit het </a:t>
            </a:r>
            <a:r>
              <a:rPr lang="nl-BE" sz="1400" b="0" i="0" dirty="0" err="1">
                <a:solidFill>
                  <a:srgbClr val="333333"/>
                </a:solidFill>
                <a:effectLst/>
                <a:latin typeface="PT Sans" panose="020B0503020203020204" pitchFamily="34" charset="0"/>
              </a:rPr>
              <a:t>hexavalent</a:t>
            </a:r>
            <a:r>
              <a:rPr lang="nl-BE" sz="1400" b="0" i="0" dirty="0">
                <a:solidFill>
                  <a:srgbClr val="333333"/>
                </a:solidFill>
                <a:effectLst/>
                <a:latin typeface="PT Sans" panose="020B0503020203020204" pitchFamily="34" charset="0"/>
              </a:rPr>
              <a:t> vaccin adviseert ook de Wereldgezondheidsorganisatie (WHO) een 2 + 1 schema en dit wordt in de meeste Europese landen toegepast. Een mogelijk verschil in klinische bescherming tegen </a:t>
            </a:r>
            <a:r>
              <a:rPr lang="nl-BE" sz="1400" b="1" i="0" dirty="0">
                <a:solidFill>
                  <a:srgbClr val="333333"/>
                </a:solidFill>
                <a:effectLst/>
                <a:highlight>
                  <a:srgbClr val="FFFF00"/>
                </a:highlight>
                <a:latin typeface="PT Sans" panose="020B0503020203020204" pitchFamily="34" charset="0"/>
              </a:rPr>
              <a:t>kinkhoest</a:t>
            </a:r>
            <a:r>
              <a:rPr lang="nl-BE" sz="1400" b="0" i="0" dirty="0">
                <a:solidFill>
                  <a:srgbClr val="333333"/>
                </a:solidFill>
                <a:effectLst/>
                <a:latin typeface="PT Sans" panose="020B0503020203020204" pitchFamily="34" charset="0"/>
              </a:rPr>
              <a:t> tussen het 2 + 1 schema en het 3 + 1 schema moet opgevolgd worden. Ook de bescherming tegen meningitis en </a:t>
            </a:r>
            <a:r>
              <a:rPr lang="nl-BE" sz="1400" b="0" i="0" dirty="0" err="1">
                <a:solidFill>
                  <a:srgbClr val="333333"/>
                </a:solidFill>
                <a:effectLst/>
                <a:latin typeface="PT Sans" panose="020B0503020203020204" pitchFamily="34" charset="0"/>
              </a:rPr>
              <a:t>epiglottitis</a:t>
            </a:r>
            <a:r>
              <a:rPr lang="nl-BE" sz="1400" b="0" i="0" dirty="0">
                <a:solidFill>
                  <a:srgbClr val="333333"/>
                </a:solidFill>
                <a:effectLst/>
                <a:latin typeface="PT Sans" panose="020B0503020203020204" pitchFamily="34" charset="0"/>
              </a:rPr>
              <a:t> bij zuigelingen door een 2 + 1 schema voor </a:t>
            </a:r>
            <a:r>
              <a:rPr lang="nl-BE" sz="1400" b="1" i="1" dirty="0" err="1">
                <a:solidFill>
                  <a:srgbClr val="333333"/>
                </a:solidFill>
                <a:effectLst/>
                <a:highlight>
                  <a:srgbClr val="FFFF00"/>
                </a:highlight>
                <a:latin typeface="PT Sans" panose="020B0503020203020204" pitchFamily="34" charset="0"/>
              </a:rPr>
              <a:t>Haemophilus</a:t>
            </a:r>
            <a:r>
              <a:rPr lang="nl-BE" sz="1400" b="1" i="1" dirty="0">
                <a:solidFill>
                  <a:srgbClr val="333333"/>
                </a:solidFill>
                <a:effectLst/>
                <a:highlight>
                  <a:srgbClr val="FFFF00"/>
                </a:highlight>
                <a:latin typeface="PT Sans" panose="020B0503020203020204" pitchFamily="34" charset="0"/>
              </a:rPr>
              <a:t> Influenza</a:t>
            </a:r>
            <a:r>
              <a:rPr lang="nl-BE" sz="1400" b="1" i="0" dirty="0">
                <a:solidFill>
                  <a:srgbClr val="333333"/>
                </a:solidFill>
                <a:effectLst/>
                <a:highlight>
                  <a:srgbClr val="FFFF00"/>
                </a:highlight>
                <a:latin typeface="PT Sans" panose="020B0503020203020204" pitchFamily="34" charset="0"/>
              </a:rPr>
              <a:t> type b</a:t>
            </a:r>
            <a:r>
              <a:rPr lang="nl-BE" sz="1400" b="0" i="0" dirty="0">
                <a:solidFill>
                  <a:srgbClr val="333333"/>
                </a:solidFill>
                <a:effectLst/>
                <a:latin typeface="PT Sans" panose="020B0503020203020204" pitchFamily="34" charset="0"/>
              </a:rPr>
              <a:t> vraagt aandacht.</a:t>
            </a:r>
          </a:p>
          <a:p>
            <a:endParaRPr lang="nl-BE" sz="1400" dirty="0"/>
          </a:p>
        </p:txBody>
      </p:sp>
    </p:spTree>
    <p:extLst>
      <p:ext uri="{BB962C8B-B14F-4D97-AF65-F5344CB8AC3E}">
        <p14:creationId xmlns:p14="http://schemas.microsoft.com/office/powerpoint/2010/main" val="2921381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66A93FF-F5A9-0C54-D894-E4EBAEDC6D1A}"/>
              </a:ext>
            </a:extLst>
          </p:cNvPr>
          <p:cNvSpPr>
            <a:spLocks noGrp="1"/>
          </p:cNvSpPr>
          <p:nvPr>
            <p:ph idx="1"/>
          </p:nvPr>
        </p:nvSpPr>
        <p:spPr>
          <a:xfrm>
            <a:off x="533400" y="593725"/>
            <a:ext cx="7886700" cy="3500438"/>
          </a:xfrm>
        </p:spPr>
        <p:txBody>
          <a:bodyPr>
            <a:normAutofit fontScale="77500" lnSpcReduction="20000"/>
          </a:bodyPr>
          <a:lstStyle/>
          <a:p>
            <a:pPr algn="l">
              <a:buFont typeface="Arial" panose="020B0604020202020204" pitchFamily="34" charset="0"/>
              <a:buChar char="•"/>
            </a:pPr>
            <a:r>
              <a:rPr lang="nl-BE" b="0" i="0" dirty="0">
                <a:solidFill>
                  <a:srgbClr val="333333"/>
                </a:solidFill>
                <a:effectLst/>
                <a:latin typeface="PT Sans" panose="020B0503020203020204" pitchFamily="34" charset="0"/>
              </a:rPr>
              <a:t>Het eerdere advies van de HGR om voor de pneumokokkenvaccinatie een schema met vier dosis </a:t>
            </a:r>
            <a:r>
              <a:rPr lang="nl-BE" b="1" i="0" dirty="0">
                <a:solidFill>
                  <a:srgbClr val="333333"/>
                </a:solidFill>
                <a:effectLst/>
                <a:latin typeface="PT Sans" panose="020B0503020203020204" pitchFamily="34" charset="0"/>
              </a:rPr>
              <a:t>PCV20</a:t>
            </a:r>
            <a:r>
              <a:rPr lang="nl-BE" b="0" i="0" dirty="0">
                <a:solidFill>
                  <a:srgbClr val="333333"/>
                </a:solidFill>
                <a:effectLst/>
                <a:latin typeface="PT Sans" panose="020B0503020203020204" pitchFamily="34" charset="0"/>
              </a:rPr>
              <a:t> te gebruiken is nu opgenomen in het basisvaccinatieschema.</a:t>
            </a:r>
          </a:p>
          <a:p>
            <a:pPr algn="l">
              <a:buFont typeface="Arial" panose="020B0604020202020204" pitchFamily="34" charset="0"/>
              <a:buChar char="•"/>
            </a:pPr>
            <a:endParaRPr lang="nl-BE" b="0" i="0" dirty="0">
              <a:solidFill>
                <a:srgbClr val="333333"/>
              </a:solidFill>
              <a:effectLst/>
              <a:latin typeface="PT Sans" panose="020B0503020203020204" pitchFamily="34" charset="0"/>
            </a:endParaRPr>
          </a:p>
          <a:p>
            <a:pPr algn="l">
              <a:buFont typeface="Arial" panose="020B0604020202020204" pitchFamily="34" charset="0"/>
              <a:buChar char="•"/>
            </a:pPr>
            <a:endParaRPr lang="nl-BE" b="0" i="0" dirty="0">
              <a:solidFill>
                <a:srgbClr val="333333"/>
              </a:solidFill>
              <a:effectLst/>
              <a:latin typeface="PT Sans" panose="020B0503020203020204" pitchFamily="34" charset="0"/>
            </a:endParaRPr>
          </a:p>
          <a:p>
            <a:pPr algn="l">
              <a:buFont typeface="Arial" panose="020B0604020202020204" pitchFamily="34" charset="0"/>
              <a:buChar char="•"/>
            </a:pPr>
            <a:r>
              <a:rPr lang="nl-BE" b="1" i="0" dirty="0">
                <a:solidFill>
                  <a:srgbClr val="333333"/>
                </a:solidFill>
                <a:effectLst/>
                <a:latin typeface="PT Sans" panose="020B0503020203020204" pitchFamily="34" charset="0"/>
              </a:rPr>
              <a:t>Commentaar van het BCFI:</a:t>
            </a:r>
            <a:r>
              <a:rPr lang="nl-BE" b="0" i="0" dirty="0">
                <a:solidFill>
                  <a:srgbClr val="333333"/>
                </a:solidFill>
                <a:effectLst/>
                <a:latin typeface="PT Sans" panose="020B0503020203020204" pitchFamily="34" charset="0"/>
              </a:rPr>
              <a:t> </a:t>
            </a:r>
            <a:r>
              <a:rPr lang="nl-BE" b="0" i="0" dirty="0">
                <a:solidFill>
                  <a:srgbClr val="333333"/>
                </a:solidFill>
                <a:effectLst/>
                <a:highlight>
                  <a:srgbClr val="FFFF00"/>
                </a:highlight>
                <a:latin typeface="PT Sans" panose="020B0503020203020204" pitchFamily="34" charset="0"/>
              </a:rPr>
              <a:t>Dit advies van de HGR is </a:t>
            </a:r>
            <a:r>
              <a:rPr lang="nl-BE" b="1" i="0" dirty="0">
                <a:solidFill>
                  <a:srgbClr val="333333"/>
                </a:solidFill>
                <a:effectLst/>
                <a:highlight>
                  <a:srgbClr val="FFFF00"/>
                </a:highlight>
                <a:latin typeface="PT Sans" panose="020B0503020203020204" pitchFamily="34" charset="0"/>
              </a:rPr>
              <a:t>nog niet geïmplementeerd door de gemeenschappen</a:t>
            </a:r>
            <a:r>
              <a:rPr lang="nl-BE" b="0" i="0" dirty="0">
                <a:solidFill>
                  <a:srgbClr val="333333"/>
                </a:solidFill>
                <a:effectLst/>
                <a:highlight>
                  <a:srgbClr val="FFFF00"/>
                </a:highlight>
                <a:latin typeface="PT Sans" panose="020B0503020203020204" pitchFamily="34" charset="0"/>
              </a:rPr>
              <a:t> (situatie 1/7/2026), </a:t>
            </a:r>
            <a:r>
              <a:rPr lang="nl-BE" b="0" i="0" dirty="0">
                <a:solidFill>
                  <a:srgbClr val="333333"/>
                </a:solidFill>
                <a:effectLst/>
                <a:latin typeface="PT Sans" panose="020B0503020203020204" pitchFamily="34" charset="0"/>
              </a:rPr>
              <a:t>waardoor in de praktijk verschillende vaccinatieschema’s naast elkaar gebruikt zullen worden. Het is dus belangrijk om alert te blijven voor verschillen en vaccins correct te registreren. Een overzicht van het advies van de HGR en van de schema’s die door de gemeenschappen worden gehanteerd, kan teruggevonden worden in </a:t>
            </a:r>
            <a:r>
              <a:rPr lang="nl-BE" b="0" i="0" u="sng" strike="noStrike" dirty="0">
                <a:solidFill>
                  <a:srgbClr val="2A3B99"/>
                </a:solidFill>
                <a:effectLst/>
                <a:latin typeface="PT Sans" panose="020B0503020203020204" pitchFamily="34" charset="0"/>
                <a:hlinkClick r:id="rId2"/>
              </a:rPr>
              <a:t>Tabel 12a</a:t>
            </a:r>
            <a:r>
              <a:rPr lang="nl-BE" b="0" i="0" dirty="0">
                <a:solidFill>
                  <a:srgbClr val="333333"/>
                </a:solidFill>
                <a:effectLst/>
                <a:latin typeface="PT Sans" panose="020B0503020203020204" pitchFamily="34" charset="0"/>
              </a:rPr>
              <a:t> van het Repertorium.</a:t>
            </a:r>
          </a:p>
          <a:p>
            <a:pPr algn="l">
              <a:buFont typeface="Arial" panose="020B0604020202020204" pitchFamily="34" charset="0"/>
              <a:buChar char="•"/>
            </a:pPr>
            <a:endParaRPr lang="nl-BE" dirty="0">
              <a:solidFill>
                <a:srgbClr val="333333"/>
              </a:solidFill>
              <a:latin typeface="PT Sans" panose="020B0503020203020204" pitchFamily="34" charset="0"/>
            </a:endParaRPr>
          </a:p>
          <a:p>
            <a:endParaRPr lang="nl-BE" dirty="0"/>
          </a:p>
        </p:txBody>
      </p:sp>
    </p:spTree>
    <p:extLst>
      <p:ext uri="{BB962C8B-B14F-4D97-AF65-F5344CB8AC3E}">
        <p14:creationId xmlns:p14="http://schemas.microsoft.com/office/powerpoint/2010/main" val="1525969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5C6037-AAEF-6A8E-472F-2AB6FD8B6C7F}"/>
              </a:ext>
            </a:extLst>
          </p:cNvPr>
          <p:cNvSpPr>
            <a:spLocks noGrp="1"/>
          </p:cNvSpPr>
          <p:nvPr>
            <p:ph type="title"/>
          </p:nvPr>
        </p:nvSpPr>
        <p:spPr>
          <a:xfrm>
            <a:off x="628650" y="93753"/>
            <a:ext cx="7886700" cy="951062"/>
          </a:xfrm>
        </p:spPr>
        <p:txBody>
          <a:bodyPr/>
          <a:lstStyle/>
          <a:p>
            <a:r>
              <a:rPr lang="nl-BE" dirty="0"/>
              <a:t>Rotavirus </a:t>
            </a:r>
          </a:p>
        </p:txBody>
      </p:sp>
      <p:sp>
        <p:nvSpPr>
          <p:cNvPr id="3" name="Tijdelijke aanduiding voor inhoud 2">
            <a:extLst>
              <a:ext uri="{FF2B5EF4-FFF2-40B4-BE49-F238E27FC236}">
                <a16:creationId xmlns:a16="http://schemas.microsoft.com/office/drawing/2014/main" id="{27A6E36D-9B00-9462-45CF-802743FFBC23}"/>
              </a:ext>
            </a:extLst>
          </p:cNvPr>
          <p:cNvSpPr>
            <a:spLocks noGrp="1"/>
          </p:cNvSpPr>
          <p:nvPr>
            <p:ph idx="1"/>
          </p:nvPr>
        </p:nvSpPr>
        <p:spPr>
          <a:xfrm>
            <a:off x="628650" y="928358"/>
            <a:ext cx="7886700" cy="2219146"/>
          </a:xfrm>
        </p:spPr>
        <p:txBody>
          <a:bodyPr>
            <a:normAutofit fontScale="85000" lnSpcReduction="20000"/>
          </a:bodyPr>
          <a:lstStyle/>
          <a:p>
            <a:r>
              <a:rPr lang="nl-BE" dirty="0"/>
              <a:t>Af en toe een doorbraak</a:t>
            </a:r>
          </a:p>
          <a:p>
            <a:r>
              <a:rPr lang="nl-BE" dirty="0"/>
              <a:t>Vaccinatie al sinds 2006  </a:t>
            </a:r>
          </a:p>
          <a:p>
            <a:r>
              <a:rPr lang="nl-BE" dirty="0"/>
              <a:t>Terugbetaling in categorie B </a:t>
            </a:r>
          </a:p>
          <a:p>
            <a:pPr lvl="1"/>
            <a:r>
              <a:rPr lang="nl-BE" dirty="0"/>
              <a:t>kostprijs voor de ouders is 8-12 euro afhankelijk van al dan niet verhoogde tegemoetkoming</a:t>
            </a:r>
          </a:p>
          <a:p>
            <a:r>
              <a:rPr lang="nl-BE" dirty="0"/>
              <a:t>Mag bij indicatie vanaf 6 weken oud ( </a:t>
            </a:r>
            <a:r>
              <a:rPr lang="nl-BE" dirty="0" err="1"/>
              <a:t>ipv</a:t>
            </a:r>
            <a:r>
              <a:rPr lang="nl-BE" dirty="0"/>
              <a:t> 8 weken )</a:t>
            </a:r>
          </a:p>
          <a:p>
            <a:r>
              <a:rPr lang="nl-BE" dirty="0"/>
              <a:t>! 2  doses dienen gegeven te zijn voor 6 maand oud </a:t>
            </a:r>
          </a:p>
        </p:txBody>
      </p:sp>
      <p:pic>
        <p:nvPicPr>
          <p:cNvPr id="5" name="Afbeelding 4">
            <a:extLst>
              <a:ext uri="{FF2B5EF4-FFF2-40B4-BE49-F238E27FC236}">
                <a16:creationId xmlns:a16="http://schemas.microsoft.com/office/drawing/2014/main" id="{406D5C89-3A06-6405-4A64-1F2C7B31C4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47504"/>
            <a:ext cx="9144000" cy="1908594"/>
          </a:xfrm>
          <a:prstGeom prst="rect">
            <a:avLst/>
          </a:prstGeom>
        </p:spPr>
      </p:pic>
    </p:spTree>
    <p:extLst>
      <p:ext uri="{BB962C8B-B14F-4D97-AF65-F5344CB8AC3E}">
        <p14:creationId xmlns:p14="http://schemas.microsoft.com/office/powerpoint/2010/main" val="3755963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FDC44A-5074-5637-C207-818CC10FDF7B}"/>
              </a:ext>
            </a:extLst>
          </p:cNvPr>
          <p:cNvSpPr>
            <a:spLocks noGrp="1"/>
          </p:cNvSpPr>
          <p:nvPr>
            <p:ph type="title"/>
          </p:nvPr>
        </p:nvSpPr>
        <p:spPr>
          <a:xfrm>
            <a:off x="627546" y="357868"/>
            <a:ext cx="7886700" cy="828675"/>
          </a:xfrm>
        </p:spPr>
        <p:txBody>
          <a:bodyPr/>
          <a:lstStyle/>
          <a:p>
            <a:r>
              <a:rPr lang="nl-BE" dirty="0"/>
              <a:t>Pneumokokkenvaccinatie</a:t>
            </a:r>
          </a:p>
        </p:txBody>
      </p:sp>
      <p:sp>
        <p:nvSpPr>
          <p:cNvPr id="3" name="Tijdelijke aanduiding voor inhoud 2">
            <a:extLst>
              <a:ext uri="{FF2B5EF4-FFF2-40B4-BE49-F238E27FC236}">
                <a16:creationId xmlns:a16="http://schemas.microsoft.com/office/drawing/2014/main" id="{67C005B6-33CB-CBD4-1A07-D87F8F18591C}"/>
              </a:ext>
            </a:extLst>
          </p:cNvPr>
          <p:cNvSpPr>
            <a:spLocks noGrp="1"/>
          </p:cNvSpPr>
          <p:nvPr>
            <p:ph idx="1"/>
          </p:nvPr>
        </p:nvSpPr>
        <p:spPr/>
        <p:txBody>
          <a:bodyPr>
            <a:normAutofit fontScale="25000" lnSpcReduction="20000"/>
          </a:bodyPr>
          <a:lstStyle/>
          <a:p>
            <a:pPr marL="12065" indent="0">
              <a:buNone/>
            </a:pPr>
            <a:endParaRPr lang="nl-BE" dirty="0"/>
          </a:p>
          <a:p>
            <a:endParaRPr lang="nl-BE" dirty="0"/>
          </a:p>
          <a:p>
            <a:endParaRPr lang="nl-BE" dirty="0"/>
          </a:p>
        </p:txBody>
      </p:sp>
      <p:pic>
        <p:nvPicPr>
          <p:cNvPr id="4" name="Afbeelding 3">
            <a:extLst>
              <a:ext uri="{FF2B5EF4-FFF2-40B4-BE49-F238E27FC236}">
                <a16:creationId xmlns:a16="http://schemas.microsoft.com/office/drawing/2014/main" id="{A5616BBD-5381-6925-BC84-AD452D38C76B}"/>
              </a:ext>
            </a:extLst>
          </p:cNvPr>
          <p:cNvPicPr>
            <a:picLocks noChangeAspect="1"/>
          </p:cNvPicPr>
          <p:nvPr/>
        </p:nvPicPr>
        <p:blipFill>
          <a:blip r:embed="rId2"/>
          <a:stretch>
            <a:fillRect/>
          </a:stretch>
        </p:blipFill>
        <p:spPr>
          <a:xfrm>
            <a:off x="627546" y="2160361"/>
            <a:ext cx="7888908" cy="829128"/>
          </a:xfrm>
          <a:prstGeom prst="rect">
            <a:avLst/>
          </a:prstGeom>
        </p:spPr>
      </p:pic>
      <p:sp>
        <p:nvSpPr>
          <p:cNvPr id="7" name="Tekstvak 6">
            <a:extLst>
              <a:ext uri="{FF2B5EF4-FFF2-40B4-BE49-F238E27FC236}">
                <a16:creationId xmlns:a16="http://schemas.microsoft.com/office/drawing/2014/main" id="{AB93C151-956C-9789-896C-DEB2D6E6231E}"/>
              </a:ext>
            </a:extLst>
          </p:cNvPr>
          <p:cNvSpPr txBox="1"/>
          <p:nvPr/>
        </p:nvSpPr>
        <p:spPr>
          <a:xfrm>
            <a:off x="627546" y="1282263"/>
            <a:ext cx="7449654" cy="3146759"/>
          </a:xfrm>
          <a:prstGeom prst="rect">
            <a:avLst/>
          </a:prstGeom>
          <a:noFill/>
        </p:spPr>
        <p:txBody>
          <a:bodyPr wrap="square">
            <a:spAutoFit/>
          </a:bodyPr>
          <a:lstStyle/>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Momenteel Prevenar13  in schema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Advies 4/2026 HGR over te schakelen naar prevenar20</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Schema 4 doses  2-4-6-12 maand </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 Geen ander schema meer voor prematuren bij prevenar20</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Kostprijs 67,78 euro per dosis  - voor kinderen is er geen terugbetaling </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Keuze ligt momenteel bij de ouders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Kinderen die schema gestart zijn met </a:t>
            </a:r>
            <a:r>
              <a:rPr lang="nl-BE" sz="1600" spc="-25" dirty="0" err="1">
                <a:solidFill>
                  <a:srgbClr val="231F20"/>
                </a:solidFill>
                <a:latin typeface="Museo Sans 500" panose="02000000000000000000" pitchFamily="2" charset="77"/>
              </a:rPr>
              <a:t>prevenar</a:t>
            </a:r>
            <a:r>
              <a:rPr lang="nl-BE" sz="1600" spc="-25" dirty="0">
                <a:solidFill>
                  <a:srgbClr val="231F20"/>
                </a:solidFill>
                <a:latin typeface="Museo Sans 500" panose="02000000000000000000" pitchFamily="2" charset="77"/>
              </a:rPr>
              <a:t> 13 : het is medisch relevant om de boosterdosis met </a:t>
            </a:r>
            <a:r>
              <a:rPr lang="nl-BE" sz="1600" spc="-25" dirty="0" err="1">
                <a:solidFill>
                  <a:srgbClr val="231F20"/>
                </a:solidFill>
                <a:latin typeface="Museo Sans 500" panose="02000000000000000000" pitchFamily="2" charset="77"/>
              </a:rPr>
              <a:t>prevenar</a:t>
            </a:r>
            <a:r>
              <a:rPr lang="nl-BE" sz="1600" spc="-25" dirty="0">
                <a:solidFill>
                  <a:srgbClr val="231F20"/>
                </a:solidFill>
                <a:latin typeface="Museo Sans 500" panose="02000000000000000000" pitchFamily="2" charset="77"/>
              </a:rPr>
              <a:t> 20 te geven als de ouders dit vragen /  wensen</a:t>
            </a:r>
          </a:p>
        </p:txBody>
      </p:sp>
    </p:spTree>
    <p:extLst>
      <p:ext uri="{BB962C8B-B14F-4D97-AF65-F5344CB8AC3E}">
        <p14:creationId xmlns:p14="http://schemas.microsoft.com/office/powerpoint/2010/main" val="3957986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F10ABC9-7EF7-8FAB-638B-9DEEC98E2C3A}"/>
              </a:ext>
            </a:extLst>
          </p:cNvPr>
          <p:cNvSpPr>
            <a:spLocks noGrp="1"/>
          </p:cNvSpPr>
          <p:nvPr>
            <p:ph idx="1"/>
          </p:nvPr>
        </p:nvSpPr>
        <p:spPr>
          <a:xfrm>
            <a:off x="628650" y="921888"/>
            <a:ext cx="7886700" cy="3714009"/>
          </a:xfrm>
        </p:spPr>
        <p:txBody>
          <a:bodyPr>
            <a:normAutofit fontScale="32500" lnSpcReduction="20000"/>
          </a:bodyPr>
          <a:lstStyle/>
          <a:p>
            <a:pPr marL="0" indent="0">
              <a:buNone/>
            </a:pPr>
            <a:r>
              <a:rPr lang="nl-BE" sz="3400" dirty="0"/>
              <a:t>HGR /  BCFI</a:t>
            </a:r>
          </a:p>
          <a:p>
            <a:pPr algn="l">
              <a:buFont typeface="Arial" panose="020B0604020202020204" pitchFamily="34" charset="0"/>
              <a:buChar char="•"/>
            </a:pPr>
            <a:r>
              <a:rPr lang="nl-BE" sz="3400" b="0" i="0" dirty="0">
                <a:solidFill>
                  <a:srgbClr val="222222"/>
                </a:solidFill>
                <a:effectLst/>
                <a:latin typeface="Museo Sans 500" panose="02000000000000000000" pitchFamily="50" charset="0"/>
              </a:rPr>
              <a:t>Continu opvolgen van de evolutie van de epidemiologie en de circulerende </a:t>
            </a:r>
            <a:r>
              <a:rPr lang="nl-BE" sz="3400" b="0" i="0" dirty="0" err="1">
                <a:solidFill>
                  <a:srgbClr val="222222"/>
                </a:solidFill>
                <a:effectLst/>
                <a:latin typeface="Museo Sans 500" panose="02000000000000000000" pitchFamily="50" charset="0"/>
              </a:rPr>
              <a:t>serotypes</a:t>
            </a:r>
            <a:r>
              <a:rPr lang="nl-BE" sz="3400" b="0" i="0" dirty="0">
                <a:solidFill>
                  <a:srgbClr val="222222"/>
                </a:solidFill>
                <a:effectLst/>
                <a:latin typeface="Museo Sans 500" panose="02000000000000000000" pitchFamily="50" charset="0"/>
              </a:rPr>
              <a:t>, zowel bij zuigelingen en kinderen, als bij volwassenen, is zeer belangrijk. Er is immers </a:t>
            </a:r>
            <a:r>
              <a:rPr lang="nl-BE" sz="3400" b="0" i="0" dirty="0">
                <a:solidFill>
                  <a:srgbClr val="222222"/>
                </a:solidFill>
                <a:effectLst/>
                <a:highlight>
                  <a:srgbClr val="FFFF00"/>
                </a:highlight>
                <a:latin typeface="Museo Sans 500" panose="02000000000000000000" pitchFamily="50" charset="0"/>
              </a:rPr>
              <a:t>beschreven</a:t>
            </a:r>
            <a:r>
              <a:rPr lang="nl-BE" sz="3400" b="0" i="0" dirty="0">
                <a:solidFill>
                  <a:srgbClr val="222222"/>
                </a:solidFill>
                <a:effectLst/>
                <a:latin typeface="Museo Sans 500" panose="02000000000000000000" pitchFamily="50" charset="0"/>
              </a:rPr>
              <a:t> dat grootschalige en langdurige toepassing van deze vaccins </a:t>
            </a:r>
            <a:r>
              <a:rPr lang="nl-BE" sz="3400" b="0" i="0" dirty="0">
                <a:solidFill>
                  <a:srgbClr val="222222"/>
                </a:solidFill>
                <a:effectLst/>
                <a:highlight>
                  <a:srgbClr val="FFFF00"/>
                </a:highlight>
                <a:latin typeface="Museo Sans 500" panose="02000000000000000000" pitchFamily="50" charset="0"/>
              </a:rPr>
              <a:t>kan leiden tot een verschuiving naar </a:t>
            </a:r>
            <a:r>
              <a:rPr lang="nl-BE" sz="3400" b="0" i="0" dirty="0" err="1">
                <a:solidFill>
                  <a:srgbClr val="222222"/>
                </a:solidFill>
                <a:effectLst/>
                <a:highlight>
                  <a:srgbClr val="FFFF00"/>
                </a:highlight>
                <a:latin typeface="Museo Sans 500" panose="02000000000000000000" pitchFamily="50" charset="0"/>
              </a:rPr>
              <a:t>serotypes</a:t>
            </a:r>
            <a:r>
              <a:rPr lang="nl-BE" sz="3400" b="0" i="0" dirty="0">
                <a:solidFill>
                  <a:srgbClr val="222222"/>
                </a:solidFill>
                <a:effectLst/>
                <a:highlight>
                  <a:srgbClr val="FFFF00"/>
                </a:highlight>
                <a:latin typeface="Museo Sans 500" panose="02000000000000000000" pitchFamily="50" charset="0"/>
              </a:rPr>
              <a:t> die niet in het vaccin zijn opgenomen</a:t>
            </a:r>
            <a:r>
              <a:rPr lang="nl-BE" sz="3400" b="0" i="0" dirty="0">
                <a:solidFill>
                  <a:srgbClr val="222222"/>
                </a:solidFill>
                <a:effectLst/>
                <a:latin typeface="Museo Sans 500" panose="02000000000000000000" pitchFamily="50" charset="0"/>
              </a:rPr>
              <a:t>.</a:t>
            </a:r>
          </a:p>
          <a:p>
            <a:pPr algn="l">
              <a:buFont typeface="Arial" panose="020B0604020202020204" pitchFamily="34" charset="0"/>
              <a:buChar char="•"/>
            </a:pPr>
            <a:endParaRPr lang="nl-BE" sz="3400" b="0" i="0" dirty="0">
              <a:solidFill>
                <a:srgbClr val="222222"/>
              </a:solidFill>
              <a:effectLst/>
              <a:latin typeface="Museo Sans 500" panose="02000000000000000000" pitchFamily="50" charset="0"/>
            </a:endParaRPr>
          </a:p>
          <a:p>
            <a:pPr algn="l">
              <a:buFont typeface="Arial" panose="020B0604020202020204" pitchFamily="34" charset="0"/>
              <a:buChar char="•"/>
            </a:pPr>
            <a:r>
              <a:rPr lang="nl-BE" sz="3400" b="0" i="0" dirty="0">
                <a:solidFill>
                  <a:srgbClr val="222222"/>
                </a:solidFill>
                <a:effectLst/>
                <a:latin typeface="Museo Sans 500" panose="02000000000000000000" pitchFamily="50" charset="0"/>
              </a:rPr>
              <a:t>Door de evolutie van de epidemiologische situatie werd het advies van de HGR voor kinderen in april 2025 gewijzigd naar PCV20. Volgens data uit 2023, dekt PCV13 immunologisch </a:t>
            </a:r>
            <a:r>
              <a:rPr lang="nl-BE" sz="3400" b="0" i="0" dirty="0">
                <a:solidFill>
                  <a:srgbClr val="222222"/>
                </a:solidFill>
                <a:effectLst/>
                <a:highlight>
                  <a:srgbClr val="FFFF00"/>
                </a:highlight>
                <a:latin typeface="Museo Sans 500" panose="02000000000000000000" pitchFamily="50" charset="0"/>
              </a:rPr>
              <a:t>14% en 19% </a:t>
            </a:r>
            <a:r>
              <a:rPr lang="nl-BE" sz="3400" b="0" i="0" dirty="0">
                <a:solidFill>
                  <a:srgbClr val="222222"/>
                </a:solidFill>
                <a:effectLst/>
                <a:latin typeface="Museo Sans 500" panose="02000000000000000000" pitchFamily="50" charset="0"/>
              </a:rPr>
              <a:t>van de </a:t>
            </a:r>
            <a:r>
              <a:rPr lang="nl-BE" sz="3400" b="0" i="0" dirty="0" err="1">
                <a:solidFill>
                  <a:srgbClr val="222222"/>
                </a:solidFill>
                <a:effectLst/>
                <a:latin typeface="Museo Sans 500" panose="02000000000000000000" pitchFamily="50" charset="0"/>
              </a:rPr>
              <a:t>serotypes</a:t>
            </a:r>
            <a:r>
              <a:rPr lang="nl-BE" sz="3400" b="0" i="0" dirty="0">
                <a:solidFill>
                  <a:srgbClr val="222222"/>
                </a:solidFill>
                <a:effectLst/>
                <a:latin typeface="Museo Sans 500" panose="02000000000000000000" pitchFamily="50" charset="0"/>
              </a:rPr>
              <a:t> die leiden tot invasieve pneumokokkeninfecties bij kinderen onder de 2 jaar en onder de 16 jaar respectievelijk. PCV20 dekt immunologisch </a:t>
            </a:r>
            <a:r>
              <a:rPr lang="nl-BE" sz="3400" b="0" i="0" dirty="0">
                <a:solidFill>
                  <a:srgbClr val="222222"/>
                </a:solidFill>
                <a:effectLst/>
                <a:highlight>
                  <a:srgbClr val="FFFF00"/>
                </a:highlight>
                <a:latin typeface="Museo Sans 500" panose="02000000000000000000" pitchFamily="50" charset="0"/>
              </a:rPr>
              <a:t>59% </a:t>
            </a:r>
            <a:r>
              <a:rPr lang="nl-BE" sz="3400" b="0" i="0" dirty="0">
                <a:solidFill>
                  <a:srgbClr val="222222"/>
                </a:solidFill>
                <a:effectLst/>
                <a:latin typeface="Museo Sans 500" panose="02000000000000000000" pitchFamily="50" charset="0"/>
              </a:rPr>
              <a:t>van de invasieve </a:t>
            </a:r>
            <a:r>
              <a:rPr lang="nl-BE" sz="3400" b="0" i="0" dirty="0" err="1">
                <a:solidFill>
                  <a:srgbClr val="222222"/>
                </a:solidFill>
                <a:effectLst/>
                <a:latin typeface="Museo Sans 500" panose="02000000000000000000" pitchFamily="50" charset="0"/>
              </a:rPr>
              <a:t>serotypes</a:t>
            </a:r>
            <a:r>
              <a:rPr lang="nl-BE" sz="3400" b="0" i="0" dirty="0">
                <a:solidFill>
                  <a:srgbClr val="222222"/>
                </a:solidFill>
                <a:effectLst/>
                <a:latin typeface="Museo Sans 500" panose="02000000000000000000" pitchFamily="50" charset="0"/>
              </a:rPr>
              <a:t> voor beide leeftijdscategorieën (</a:t>
            </a:r>
            <a:r>
              <a:rPr lang="nl-BE" sz="3400" b="0" i="0" u="none" strike="noStrike" dirty="0">
                <a:solidFill>
                  <a:srgbClr val="337AB7"/>
                </a:solidFill>
                <a:effectLst/>
                <a:latin typeface="Museo Sans 500" panose="02000000000000000000" pitchFamily="50" charset="0"/>
                <a:hlinkClick r:id="rId2"/>
              </a:rPr>
              <a:t>ref: NRC 2023</a:t>
            </a:r>
            <a:r>
              <a:rPr lang="nl-BE" sz="3400" b="0" i="0" dirty="0">
                <a:solidFill>
                  <a:srgbClr val="222222"/>
                </a:solidFill>
                <a:effectLst/>
                <a:latin typeface="Museo Sans 500" panose="02000000000000000000" pitchFamily="50" charset="0"/>
              </a:rPr>
              <a:t>) (</a:t>
            </a:r>
            <a:r>
              <a:rPr lang="nl-BE" sz="3400" b="0" i="0" u="none" strike="noStrike" dirty="0">
                <a:solidFill>
                  <a:srgbClr val="337AB7"/>
                </a:solidFill>
                <a:effectLst/>
                <a:latin typeface="Museo Sans 500" panose="02000000000000000000" pitchFamily="50" charset="0"/>
                <a:hlinkClick r:id="rId3"/>
              </a:rPr>
              <a:t>zie advies HGR 9836, 2025</a:t>
            </a:r>
            <a:r>
              <a:rPr lang="nl-BE" sz="3400" b="0" i="0" dirty="0">
                <a:solidFill>
                  <a:srgbClr val="222222"/>
                </a:solidFill>
                <a:effectLst/>
                <a:latin typeface="Museo Sans 500" panose="02000000000000000000" pitchFamily="50" charset="0"/>
              </a:rPr>
              <a:t>).</a:t>
            </a:r>
          </a:p>
          <a:p>
            <a:pPr marL="0" indent="0">
              <a:buNone/>
            </a:pPr>
            <a:endParaRPr lang="nl-BE" dirty="0"/>
          </a:p>
        </p:txBody>
      </p:sp>
    </p:spTree>
    <p:extLst>
      <p:ext uri="{BB962C8B-B14F-4D97-AF65-F5344CB8AC3E}">
        <p14:creationId xmlns:p14="http://schemas.microsoft.com/office/powerpoint/2010/main" val="167643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13759F20-CB1E-E13A-5F4D-86345E67BB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2061324"/>
            <a:ext cx="7886700" cy="1885643"/>
          </a:xfrm>
        </p:spPr>
      </p:pic>
      <p:pic>
        <p:nvPicPr>
          <p:cNvPr id="4" name="Tijdelijke aanduiding voor inhoud 4">
            <a:extLst>
              <a:ext uri="{FF2B5EF4-FFF2-40B4-BE49-F238E27FC236}">
                <a16:creationId xmlns:a16="http://schemas.microsoft.com/office/drawing/2014/main" id="{A4A5C4E4-EDB9-A742-AA34-88AEC5DCED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2744199"/>
            <a:ext cx="7010400" cy="1676127"/>
          </a:xfrm>
        </p:spPr>
      </p:pic>
      <p:pic>
        <p:nvPicPr>
          <p:cNvPr id="8" name="Tijdelijke aanduiding voor inhoud 4">
            <a:extLst>
              <a:ext uri="{FF2B5EF4-FFF2-40B4-BE49-F238E27FC236}">
                <a16:creationId xmlns:a16="http://schemas.microsoft.com/office/drawing/2014/main" id="{56308186-145D-742E-B353-FDE3048C8F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744199"/>
            <a:ext cx="10515600" cy="2514190"/>
          </a:xfrm>
        </p:spPr>
      </p:pic>
      <p:pic>
        <p:nvPicPr>
          <p:cNvPr id="12" name="Afbeelding 11">
            <a:extLst>
              <a:ext uri="{FF2B5EF4-FFF2-40B4-BE49-F238E27FC236}">
                <a16:creationId xmlns:a16="http://schemas.microsoft.com/office/drawing/2014/main" id="{784F7059-E29F-8247-6019-42087FCA0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33717"/>
            <a:ext cx="9144000" cy="2186609"/>
          </a:xfrm>
          <a:prstGeom prst="rect">
            <a:avLst/>
          </a:prstGeom>
        </p:spPr>
      </p:pic>
    </p:spTree>
    <p:extLst>
      <p:ext uri="{BB962C8B-B14F-4D97-AF65-F5344CB8AC3E}">
        <p14:creationId xmlns:p14="http://schemas.microsoft.com/office/powerpoint/2010/main" val="38034184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481C9C-0F82-A3A6-1ACE-5B8860039319}"/>
              </a:ext>
            </a:extLst>
          </p:cNvPr>
          <p:cNvSpPr>
            <a:spLocks noGrp="1"/>
          </p:cNvSpPr>
          <p:nvPr>
            <p:ph type="title"/>
          </p:nvPr>
        </p:nvSpPr>
        <p:spPr/>
        <p:txBody>
          <a:bodyPr/>
          <a:lstStyle/>
          <a:p>
            <a:r>
              <a:rPr lang="nl-BE" dirty="0"/>
              <a:t>Meningokokken</a:t>
            </a:r>
          </a:p>
        </p:txBody>
      </p:sp>
      <p:sp>
        <p:nvSpPr>
          <p:cNvPr id="3" name="Tijdelijke aanduiding voor inhoud 2">
            <a:extLst>
              <a:ext uri="{FF2B5EF4-FFF2-40B4-BE49-F238E27FC236}">
                <a16:creationId xmlns:a16="http://schemas.microsoft.com/office/drawing/2014/main" id="{0BB89639-7489-FEC3-9902-25B4A0754EE7}"/>
              </a:ext>
            </a:extLst>
          </p:cNvPr>
          <p:cNvSpPr>
            <a:spLocks noGrp="1"/>
          </p:cNvSpPr>
          <p:nvPr>
            <p:ph idx="1"/>
          </p:nvPr>
        </p:nvSpPr>
        <p:spPr>
          <a:xfrm>
            <a:off x="628650" y="1050925"/>
            <a:ext cx="7886700" cy="3500438"/>
          </a:xfrm>
        </p:spPr>
        <p:txBody>
          <a:bodyPr>
            <a:noAutofit/>
          </a:bodyPr>
          <a:lstStyle/>
          <a:p>
            <a:r>
              <a:rPr lang="nl-BE" sz="800" dirty="0">
                <a:solidFill>
                  <a:srgbClr val="222222"/>
                </a:solidFill>
                <a:latin typeface="Museo Sans 500" panose="02000000000000000000" pitchFamily="50" charset="0"/>
              </a:rPr>
              <a:t>In basisschema ACWY ( 15 maand )</a:t>
            </a:r>
          </a:p>
          <a:p>
            <a:r>
              <a:rPr lang="nl-BE" sz="800" dirty="0" err="1">
                <a:solidFill>
                  <a:srgbClr val="222222"/>
                </a:solidFill>
                <a:latin typeface="Museo Sans 500" panose="02000000000000000000" pitchFamily="50" charset="0"/>
              </a:rPr>
              <a:t>Bexsero</a:t>
            </a:r>
            <a:r>
              <a:rPr lang="nl-BE" sz="800" dirty="0">
                <a:solidFill>
                  <a:srgbClr val="222222"/>
                </a:solidFill>
                <a:latin typeface="Museo Sans 500" panose="02000000000000000000" pitchFamily="50" charset="0"/>
              </a:rPr>
              <a:t> meningokok B niet in schema  - kostprijs 86,52 euro – wordt niet gegeven op kind en gezin – schema 2+1 ( voor kinderen ouder dan 2 jaar 2 doses)</a:t>
            </a:r>
          </a:p>
          <a:p>
            <a:r>
              <a:rPr lang="nl-BE" sz="800" dirty="0">
                <a:solidFill>
                  <a:srgbClr val="222222"/>
                </a:solidFill>
                <a:latin typeface="Museo Sans 500" panose="02000000000000000000" pitchFamily="50" charset="0"/>
              </a:rPr>
              <a:t>Mortaliteit blijft tot +-20%</a:t>
            </a:r>
          </a:p>
          <a:p>
            <a:r>
              <a:rPr lang="nl-BE" sz="800" dirty="0">
                <a:solidFill>
                  <a:srgbClr val="222222"/>
                </a:solidFill>
                <a:latin typeface="Museo Sans 500" panose="02000000000000000000" pitchFamily="50" charset="0"/>
              </a:rPr>
              <a:t>Advies HGR 2019</a:t>
            </a:r>
          </a:p>
          <a:p>
            <a:pPr algn="l">
              <a:buFont typeface="Arial" panose="020B0604020202020204" pitchFamily="34" charset="0"/>
              <a:buChar char="•"/>
            </a:pPr>
            <a:r>
              <a:rPr lang="nl-BE" sz="800" dirty="0">
                <a:solidFill>
                  <a:srgbClr val="222222"/>
                </a:solidFill>
                <a:latin typeface="Museo Sans 500" panose="02000000000000000000" pitchFamily="50" charset="0"/>
              </a:rPr>
              <a:t>De HGR beveelt in haar advies van juli 2019 (</a:t>
            </a:r>
            <a:r>
              <a:rPr lang="nl-BE" sz="800" dirty="0">
                <a:solidFill>
                  <a:srgbClr val="222222"/>
                </a:solidFill>
                <a:latin typeface="Museo Sans 500" panose="02000000000000000000" pitchFamily="50" charset="0"/>
                <a:hlinkClick r:id="rId2">
                  <a:extLst>
                    <a:ext uri="{A12FA001-AC4F-418D-AE19-62706E023703}">
                      <ahyp:hlinkClr xmlns:ahyp="http://schemas.microsoft.com/office/drawing/2018/hyperlinkcolor" val="tx"/>
                    </a:ext>
                  </a:extLst>
                </a:hlinkClick>
              </a:rPr>
              <a:t>Advies 9485</a:t>
            </a:r>
            <a:r>
              <a:rPr lang="nl-BE" sz="800" dirty="0">
                <a:solidFill>
                  <a:srgbClr val="222222"/>
                </a:solidFill>
                <a:latin typeface="Museo Sans 500" panose="02000000000000000000" pitchFamily="50" charset="0"/>
              </a:rPr>
              <a:t>, met discussie in </a:t>
            </a:r>
            <a:r>
              <a:rPr lang="nl-BE" sz="800" dirty="0" err="1">
                <a:solidFill>
                  <a:srgbClr val="222222"/>
                </a:solidFill>
                <a:latin typeface="Museo Sans 500" panose="02000000000000000000" pitchFamily="50" charset="0"/>
                <a:hlinkClick r:id="rId3">
                  <a:extLst>
                    <a:ext uri="{A12FA001-AC4F-418D-AE19-62706E023703}">
                      <ahyp:hlinkClr xmlns:ahyp="http://schemas.microsoft.com/office/drawing/2018/hyperlinkcolor" val="tx"/>
                    </a:ext>
                  </a:extLst>
                </a:hlinkClick>
              </a:rPr>
              <a:t>Folia</a:t>
            </a:r>
            <a:r>
              <a:rPr lang="nl-BE" sz="800" dirty="0">
                <a:solidFill>
                  <a:srgbClr val="222222"/>
                </a:solidFill>
                <a:latin typeface="Museo Sans 500" panose="02000000000000000000" pitchFamily="50" charset="0"/>
                <a:hlinkClick r:id="rId3">
                  <a:extLst>
                    <a:ext uri="{A12FA001-AC4F-418D-AE19-62706E023703}">
                      <ahyp:hlinkClr xmlns:ahyp="http://schemas.microsoft.com/office/drawing/2018/hyperlinkcolor" val="tx"/>
                    </a:ext>
                  </a:extLst>
                </a:hlinkClick>
              </a:rPr>
              <a:t> oktober 2019</a:t>
            </a:r>
            <a:r>
              <a:rPr lang="nl-BE" sz="800" dirty="0">
                <a:solidFill>
                  <a:srgbClr val="222222"/>
                </a:solidFill>
                <a:latin typeface="Museo Sans 500" panose="02000000000000000000" pitchFamily="50" charset="0"/>
              </a:rPr>
              <a:t>) het vaccin tegen meningokokken van </a:t>
            </a:r>
            <a:r>
              <a:rPr lang="nl-BE" sz="800" dirty="0" err="1">
                <a:solidFill>
                  <a:srgbClr val="222222"/>
                </a:solidFill>
                <a:latin typeface="Museo Sans 500" panose="02000000000000000000" pitchFamily="50" charset="0"/>
              </a:rPr>
              <a:t>serogroepen</a:t>
            </a:r>
            <a:r>
              <a:rPr lang="nl-BE" sz="800" dirty="0">
                <a:solidFill>
                  <a:srgbClr val="222222"/>
                </a:solidFill>
                <a:latin typeface="Museo Sans 500" panose="02000000000000000000" pitchFamily="50" charset="0"/>
              </a:rPr>
              <a:t> A,C,W en Y aan op de leeftijd van 15 maanden, </a:t>
            </a:r>
            <a:r>
              <a:rPr lang="nl-BE" sz="800" dirty="0">
                <a:solidFill>
                  <a:srgbClr val="222222"/>
                </a:solidFill>
                <a:highlight>
                  <a:srgbClr val="FFFF00"/>
                </a:highlight>
                <a:latin typeface="Museo Sans 500" panose="02000000000000000000" pitchFamily="50" charset="0"/>
              </a:rPr>
              <a:t>met een bijkomende dosis op de leeftijd van 15 à 16 jaar.</a:t>
            </a:r>
          </a:p>
          <a:p>
            <a:pPr algn="l">
              <a:buFont typeface="Arial" panose="020B0604020202020204" pitchFamily="34" charset="0"/>
              <a:buChar char="•"/>
            </a:pPr>
            <a:r>
              <a:rPr lang="nl-BE" sz="800" dirty="0">
                <a:solidFill>
                  <a:srgbClr val="222222"/>
                </a:solidFill>
                <a:latin typeface="Museo Sans 500" panose="02000000000000000000" pitchFamily="50" charset="0"/>
              </a:rPr>
              <a:t>De HGR raadt systematische vaccinatie met het vaccin tegen meningokokken van </a:t>
            </a:r>
            <a:r>
              <a:rPr lang="nl-BE" sz="800" dirty="0" err="1">
                <a:solidFill>
                  <a:srgbClr val="222222"/>
                </a:solidFill>
                <a:latin typeface="Museo Sans 500" panose="02000000000000000000" pitchFamily="50" charset="0"/>
              </a:rPr>
              <a:t>serogroep</a:t>
            </a:r>
            <a:r>
              <a:rPr lang="nl-BE" sz="800" dirty="0">
                <a:solidFill>
                  <a:srgbClr val="222222"/>
                </a:solidFill>
                <a:latin typeface="Museo Sans 500" panose="02000000000000000000" pitchFamily="50" charset="0"/>
              </a:rPr>
              <a:t> </a:t>
            </a:r>
            <a:r>
              <a:rPr lang="nl-BE" sz="800" dirty="0">
                <a:solidFill>
                  <a:srgbClr val="222222"/>
                </a:solidFill>
                <a:highlight>
                  <a:srgbClr val="FFFF00"/>
                </a:highlight>
                <a:latin typeface="Museo Sans 500" panose="02000000000000000000" pitchFamily="50" charset="0"/>
              </a:rPr>
              <a:t>B niet aan </a:t>
            </a:r>
            <a:r>
              <a:rPr lang="nl-BE" sz="800" dirty="0">
                <a:solidFill>
                  <a:srgbClr val="222222"/>
                </a:solidFill>
                <a:latin typeface="Museo Sans 500" panose="02000000000000000000" pitchFamily="50" charset="0"/>
              </a:rPr>
              <a:t>(</a:t>
            </a:r>
            <a:r>
              <a:rPr lang="nl-BE" sz="800" dirty="0">
                <a:solidFill>
                  <a:srgbClr val="222222"/>
                </a:solidFill>
                <a:latin typeface="Museo Sans 500" panose="02000000000000000000" pitchFamily="50" charset="0"/>
                <a:hlinkClick r:id="rId2">
                  <a:extLst>
                    <a:ext uri="{A12FA001-AC4F-418D-AE19-62706E023703}">
                      <ahyp:hlinkClr xmlns:ahyp="http://schemas.microsoft.com/office/drawing/2018/hyperlinkcolor" val="tx"/>
                    </a:ext>
                  </a:extLst>
                </a:hlinkClick>
              </a:rPr>
              <a:t>zie Advies HGR 9485, 2019</a:t>
            </a:r>
            <a:r>
              <a:rPr lang="nl-BE" sz="800" dirty="0">
                <a:solidFill>
                  <a:srgbClr val="222222"/>
                </a:solidFill>
                <a:latin typeface="Museo Sans 500" panose="02000000000000000000" pitchFamily="50" charset="0"/>
              </a:rPr>
              <a:t>). De HGR stelt dat de vaccinatie “op individuele basis” te overwegen is bij kinderen van 2 maanden tot 5 jaar en bij adolescenten tussen 15 en 19 jaar. Argumenten tegen systematische vaccinatie van zuigelingen zijn de lage kosten-efficiëntie (duur vaccin en zeldzame ziekte) en het feit dat er geen groepsimmuniteit wordt opgewekt. Het vaccin wordt wel aangeraden bij risicogroepen (personen met </a:t>
            </a:r>
            <a:r>
              <a:rPr lang="nl-BE" sz="800" dirty="0" err="1">
                <a:solidFill>
                  <a:srgbClr val="222222"/>
                </a:solidFill>
                <a:latin typeface="Museo Sans 500" panose="02000000000000000000" pitchFamily="50" charset="0"/>
              </a:rPr>
              <a:t>asplenie</a:t>
            </a:r>
            <a:r>
              <a:rPr lang="nl-BE" sz="800" dirty="0">
                <a:solidFill>
                  <a:srgbClr val="222222"/>
                </a:solidFill>
                <a:latin typeface="Museo Sans 500" panose="02000000000000000000" pitchFamily="50" charset="0"/>
              </a:rPr>
              <a:t> en bepaalde andere vormen van immunodeficiëntie).</a:t>
            </a:r>
          </a:p>
          <a:p>
            <a:endParaRPr lang="nl-BE" sz="300" dirty="0"/>
          </a:p>
        </p:txBody>
      </p:sp>
    </p:spTree>
    <p:extLst>
      <p:ext uri="{BB962C8B-B14F-4D97-AF65-F5344CB8AC3E}">
        <p14:creationId xmlns:p14="http://schemas.microsoft.com/office/powerpoint/2010/main" val="1108340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920FFF5A-7C86-EFC2-E54B-822B90DCCC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2061324"/>
            <a:ext cx="7886700" cy="1885643"/>
          </a:xfrm>
        </p:spPr>
      </p:pic>
      <p:pic>
        <p:nvPicPr>
          <p:cNvPr id="4" name="Afbeelding 3">
            <a:extLst>
              <a:ext uri="{FF2B5EF4-FFF2-40B4-BE49-F238E27FC236}">
                <a16:creationId xmlns:a16="http://schemas.microsoft.com/office/drawing/2014/main" id="{C8826E94-83D5-7F54-3B06-F2C1D9B031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70125"/>
            <a:ext cx="9144000" cy="2186609"/>
          </a:xfrm>
          <a:prstGeom prst="rect">
            <a:avLst/>
          </a:prstGeom>
        </p:spPr>
      </p:pic>
    </p:spTree>
    <p:extLst>
      <p:ext uri="{BB962C8B-B14F-4D97-AF65-F5344CB8AC3E}">
        <p14:creationId xmlns:p14="http://schemas.microsoft.com/office/powerpoint/2010/main" val="3435591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8026578F-DEC4-1ACC-D772-6BC1D22B16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5210" y="1575396"/>
            <a:ext cx="5793581" cy="2857500"/>
          </a:xfrm>
        </p:spPr>
      </p:pic>
      <p:pic>
        <p:nvPicPr>
          <p:cNvPr id="4" name="Afbeelding 3">
            <a:extLst>
              <a:ext uri="{FF2B5EF4-FFF2-40B4-BE49-F238E27FC236}">
                <a16:creationId xmlns:a16="http://schemas.microsoft.com/office/drawing/2014/main" id="{55D20718-A0F6-E2F0-6D20-86DE9A5488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612" y="669925"/>
            <a:ext cx="7724775" cy="3810000"/>
          </a:xfrm>
          <a:prstGeom prst="rect">
            <a:avLst/>
          </a:prstGeom>
        </p:spPr>
      </p:pic>
    </p:spTree>
    <p:extLst>
      <p:ext uri="{BB962C8B-B14F-4D97-AF65-F5344CB8AC3E}">
        <p14:creationId xmlns:p14="http://schemas.microsoft.com/office/powerpoint/2010/main" val="2603710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8BC820-6A3C-16CA-F451-B98F6FFDC544}"/>
              </a:ext>
            </a:extLst>
          </p:cNvPr>
          <p:cNvSpPr>
            <a:spLocks noGrp="1"/>
          </p:cNvSpPr>
          <p:nvPr>
            <p:ph type="title"/>
          </p:nvPr>
        </p:nvSpPr>
        <p:spPr/>
        <p:txBody>
          <a:bodyPr/>
          <a:lstStyle/>
          <a:p>
            <a:r>
              <a:rPr lang="nl-BE" dirty="0"/>
              <a:t>Pertussis </a:t>
            </a:r>
          </a:p>
        </p:txBody>
      </p:sp>
      <p:sp>
        <p:nvSpPr>
          <p:cNvPr id="3" name="Tijdelijke aanduiding voor inhoud 2">
            <a:extLst>
              <a:ext uri="{FF2B5EF4-FFF2-40B4-BE49-F238E27FC236}">
                <a16:creationId xmlns:a16="http://schemas.microsoft.com/office/drawing/2014/main" id="{7937DAAE-CD3E-6123-259B-6F6A06D55313}"/>
              </a:ext>
            </a:extLst>
          </p:cNvPr>
          <p:cNvSpPr>
            <a:spLocks noGrp="1"/>
          </p:cNvSpPr>
          <p:nvPr>
            <p:ph idx="1"/>
          </p:nvPr>
        </p:nvSpPr>
        <p:spPr/>
        <p:txBody>
          <a:bodyPr/>
          <a:lstStyle/>
          <a:p>
            <a:endParaRPr lang="nl-BE" dirty="0"/>
          </a:p>
          <a:p>
            <a:endParaRPr lang="nl-BE" dirty="0"/>
          </a:p>
        </p:txBody>
      </p:sp>
      <p:sp>
        <p:nvSpPr>
          <p:cNvPr id="5" name="Tekstvak 4">
            <a:extLst>
              <a:ext uri="{FF2B5EF4-FFF2-40B4-BE49-F238E27FC236}">
                <a16:creationId xmlns:a16="http://schemas.microsoft.com/office/drawing/2014/main" id="{24EDEB95-F2E7-D02C-7F14-014AEC6AB78C}"/>
              </a:ext>
            </a:extLst>
          </p:cNvPr>
          <p:cNvSpPr txBox="1"/>
          <p:nvPr/>
        </p:nvSpPr>
        <p:spPr>
          <a:xfrm>
            <a:off x="789305" y="1143597"/>
            <a:ext cx="7973695" cy="2114169"/>
          </a:xfrm>
          <a:prstGeom prst="rect">
            <a:avLst/>
          </a:prstGeom>
          <a:noFill/>
        </p:spPr>
        <p:txBody>
          <a:bodyPr wrap="square">
            <a:spAutoFit/>
          </a:bodyPr>
          <a:lstStyle/>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Goede vaccinatiegraad in de bevolking blijft van belang (herhaling /10 jaar ) </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endParaRPr lang="nl-BE" sz="1600" spc="-25" dirty="0">
              <a:solidFill>
                <a:srgbClr val="231F20"/>
              </a:solidFill>
              <a:latin typeface="Museo Sans 500" panose="02000000000000000000" pitchFamily="2" charset="77"/>
            </a:endParaRP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err="1">
                <a:solidFill>
                  <a:srgbClr val="231F20"/>
                </a:solidFill>
                <a:latin typeface="Museo Sans 500" panose="02000000000000000000" pitchFamily="2" charset="77"/>
              </a:rPr>
              <a:t>Maternele</a:t>
            </a:r>
            <a:r>
              <a:rPr lang="nl-BE" sz="1600" spc="-25" dirty="0">
                <a:solidFill>
                  <a:srgbClr val="231F20"/>
                </a:solidFill>
                <a:latin typeface="Museo Sans 500" panose="02000000000000000000" pitchFamily="2" charset="77"/>
              </a:rPr>
              <a:t> vaccinatie in de zwangerschap </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Doel : Bescherming van de baby in de eerste levensmaanden door </a:t>
            </a:r>
            <a:r>
              <a:rPr lang="nl-BE" sz="1600" spc="-25" dirty="0" err="1">
                <a:solidFill>
                  <a:srgbClr val="231F20"/>
                </a:solidFill>
                <a:latin typeface="Museo Sans 500" panose="02000000000000000000" pitchFamily="2" charset="77"/>
              </a:rPr>
              <a:t>transplacentaire</a:t>
            </a:r>
            <a:r>
              <a:rPr lang="nl-BE" sz="1600" spc="-25" dirty="0">
                <a:solidFill>
                  <a:srgbClr val="231F20"/>
                </a:solidFill>
                <a:latin typeface="Museo Sans 500" panose="02000000000000000000" pitchFamily="2" charset="77"/>
              </a:rPr>
              <a:t> antistoffen </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Aandachtspunt : dient elke zwangerschap herhaald te worden </a:t>
            </a:r>
          </a:p>
        </p:txBody>
      </p:sp>
    </p:spTree>
    <p:extLst>
      <p:ext uri="{BB962C8B-B14F-4D97-AF65-F5344CB8AC3E}">
        <p14:creationId xmlns:p14="http://schemas.microsoft.com/office/powerpoint/2010/main" val="2475670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0927446B-9823-FA68-980D-9EA8682847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2061324"/>
            <a:ext cx="7886700" cy="1885643"/>
          </a:xfrm>
        </p:spPr>
      </p:pic>
      <p:pic>
        <p:nvPicPr>
          <p:cNvPr id="4" name="Afbeelding 3">
            <a:extLst>
              <a:ext uri="{FF2B5EF4-FFF2-40B4-BE49-F238E27FC236}">
                <a16:creationId xmlns:a16="http://schemas.microsoft.com/office/drawing/2014/main" id="{5152BAE9-9618-878C-0755-CB78A8902F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93925"/>
            <a:ext cx="9144000" cy="2186609"/>
          </a:xfrm>
          <a:prstGeom prst="rect">
            <a:avLst/>
          </a:prstGeom>
        </p:spPr>
      </p:pic>
    </p:spTree>
    <p:extLst>
      <p:ext uri="{BB962C8B-B14F-4D97-AF65-F5344CB8AC3E}">
        <p14:creationId xmlns:p14="http://schemas.microsoft.com/office/powerpoint/2010/main" val="2720263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422B9F-2167-415C-905D-21E4FA754138}"/>
              </a:ext>
            </a:extLst>
          </p:cNvPr>
          <p:cNvSpPr>
            <a:spLocks noGrp="1"/>
          </p:cNvSpPr>
          <p:nvPr>
            <p:ph type="title"/>
          </p:nvPr>
        </p:nvSpPr>
        <p:spPr/>
        <p:txBody>
          <a:bodyPr/>
          <a:lstStyle/>
          <a:p>
            <a:r>
              <a:rPr lang="nl-BE" dirty="0"/>
              <a:t>Mazelen</a:t>
            </a:r>
          </a:p>
        </p:txBody>
      </p:sp>
      <p:pic>
        <p:nvPicPr>
          <p:cNvPr id="5" name="Afbeelding 4">
            <a:extLst>
              <a:ext uri="{FF2B5EF4-FFF2-40B4-BE49-F238E27FC236}">
                <a16:creationId xmlns:a16="http://schemas.microsoft.com/office/drawing/2014/main" id="{31DB835E-20D1-640F-DF24-DDECB7FA94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62268"/>
            <a:ext cx="9144000" cy="2074832"/>
          </a:xfrm>
          <a:prstGeom prst="rect">
            <a:avLst/>
          </a:prstGeom>
        </p:spPr>
      </p:pic>
      <p:sp>
        <p:nvSpPr>
          <p:cNvPr id="6" name="Tekstvak 5">
            <a:extLst>
              <a:ext uri="{FF2B5EF4-FFF2-40B4-BE49-F238E27FC236}">
                <a16:creationId xmlns:a16="http://schemas.microsoft.com/office/drawing/2014/main" id="{6AC337C2-5092-6AB3-C2ED-62C7BD8A32E5}"/>
              </a:ext>
            </a:extLst>
          </p:cNvPr>
          <p:cNvSpPr txBox="1"/>
          <p:nvPr/>
        </p:nvSpPr>
        <p:spPr>
          <a:xfrm>
            <a:off x="789304" y="1269999"/>
            <a:ext cx="8126095" cy="1082989"/>
          </a:xfrm>
          <a:prstGeom prst="rect">
            <a:avLst/>
          </a:prstGeom>
          <a:noFill/>
        </p:spPr>
        <p:txBody>
          <a:bodyPr wrap="square">
            <a:spAutoFit/>
          </a:bodyPr>
          <a:lstStyle/>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err="1">
                <a:solidFill>
                  <a:srgbClr val="231F20"/>
                </a:solidFill>
                <a:latin typeface="Museo Sans 500" panose="02000000000000000000" pitchFamily="2" charset="77"/>
              </a:rPr>
              <a:t>Nav</a:t>
            </a:r>
            <a:r>
              <a:rPr lang="nl-BE" sz="1600" spc="-25" dirty="0">
                <a:solidFill>
                  <a:srgbClr val="231F20"/>
                </a:solidFill>
                <a:latin typeface="Museo Sans 500" panose="02000000000000000000" pitchFamily="2" charset="77"/>
              </a:rPr>
              <a:t> recente uitbreek werd de 2de doses vervroegd naar 2 jaar oud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Dus als +2 jarige gezien wordt op consultatie en nog geen 2de dosis gehad heeft, mag aangeboden worden </a:t>
            </a:r>
          </a:p>
        </p:txBody>
      </p:sp>
    </p:spTree>
    <p:extLst>
      <p:ext uri="{BB962C8B-B14F-4D97-AF65-F5344CB8AC3E}">
        <p14:creationId xmlns:p14="http://schemas.microsoft.com/office/powerpoint/2010/main" val="4145899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EDB07C-B2B7-9243-FC7E-6F2553B66BEB}"/>
              </a:ext>
            </a:extLst>
          </p:cNvPr>
          <p:cNvSpPr>
            <a:spLocks noGrp="1"/>
          </p:cNvSpPr>
          <p:nvPr>
            <p:ph type="title"/>
          </p:nvPr>
        </p:nvSpPr>
        <p:spPr/>
        <p:txBody>
          <a:bodyPr>
            <a:normAutofit fontScale="90000"/>
          </a:bodyPr>
          <a:lstStyle/>
          <a:p>
            <a:pPr algn="ctr"/>
            <a:r>
              <a:rPr lang="nl-BE" dirty="0"/>
              <a:t>Belgium </a:t>
            </a:r>
            <a:r>
              <a:rPr lang="nl-BE" dirty="0" err="1"/>
              <a:t>united</a:t>
            </a:r>
            <a:r>
              <a:rPr lang="nl-BE" dirty="0"/>
              <a:t> </a:t>
            </a:r>
            <a:r>
              <a:rPr lang="nl-BE" dirty="0" err="1"/>
              <a:t>against</a:t>
            </a:r>
            <a:r>
              <a:rPr lang="nl-BE" dirty="0"/>
              <a:t> meningitis </a:t>
            </a:r>
            <a:br>
              <a:rPr lang="nl-BE" dirty="0"/>
            </a:br>
            <a:r>
              <a:rPr lang="nl-BE" dirty="0"/>
              <a:t>5 oktober 2025 </a:t>
            </a:r>
          </a:p>
        </p:txBody>
      </p:sp>
      <p:sp>
        <p:nvSpPr>
          <p:cNvPr id="3" name="Tijdelijke aanduiding voor inhoud 2">
            <a:extLst>
              <a:ext uri="{FF2B5EF4-FFF2-40B4-BE49-F238E27FC236}">
                <a16:creationId xmlns:a16="http://schemas.microsoft.com/office/drawing/2014/main" id="{A3B32D6A-7288-9E34-E9DD-0963CCCB604D}"/>
              </a:ext>
            </a:extLst>
          </p:cNvPr>
          <p:cNvSpPr>
            <a:spLocks noGrp="1"/>
          </p:cNvSpPr>
          <p:nvPr>
            <p:ph idx="1"/>
          </p:nvPr>
        </p:nvSpPr>
        <p:spPr/>
        <p:txBody>
          <a:bodyPr/>
          <a:lstStyle/>
          <a:p>
            <a:endParaRPr lang="nl-BE" dirty="0"/>
          </a:p>
          <a:p>
            <a:pPr marL="0" indent="0">
              <a:buNone/>
            </a:pPr>
            <a:endParaRPr lang="nl-BE" dirty="0"/>
          </a:p>
        </p:txBody>
      </p:sp>
      <p:sp>
        <p:nvSpPr>
          <p:cNvPr id="5" name="Tekstvak 4">
            <a:extLst>
              <a:ext uri="{FF2B5EF4-FFF2-40B4-BE49-F238E27FC236}">
                <a16:creationId xmlns:a16="http://schemas.microsoft.com/office/drawing/2014/main" id="{7E0E95AD-7E11-8391-89CC-4518773A91A2}"/>
              </a:ext>
            </a:extLst>
          </p:cNvPr>
          <p:cNvSpPr txBox="1"/>
          <p:nvPr/>
        </p:nvSpPr>
        <p:spPr>
          <a:xfrm>
            <a:off x="394652" y="1660525"/>
            <a:ext cx="8354695" cy="2134559"/>
          </a:xfrm>
          <a:prstGeom prst="rect">
            <a:avLst/>
          </a:prstGeom>
          <a:noFill/>
        </p:spPr>
        <p:txBody>
          <a:bodyPr wrap="square">
            <a:spAutoFit/>
          </a:bodyPr>
          <a:lstStyle/>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Pleidooi in parlement door </a:t>
            </a:r>
            <a:r>
              <a:rPr lang="nl-BE" sz="1600" spc="-25" dirty="0" err="1">
                <a:solidFill>
                  <a:srgbClr val="231F20"/>
                </a:solidFill>
                <a:latin typeface="Museo Sans 500" panose="02000000000000000000" pitchFamily="2" charset="77"/>
              </a:rPr>
              <a:t>BAoP</a:t>
            </a:r>
            <a:r>
              <a:rPr lang="nl-BE" sz="1600" spc="-25" dirty="0">
                <a:solidFill>
                  <a:srgbClr val="231F20"/>
                </a:solidFill>
                <a:latin typeface="Museo Sans 500" panose="02000000000000000000" pitchFamily="2" charset="77"/>
              </a:rPr>
              <a:t>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endParaRPr lang="nl-BE" sz="1600" spc="-25" dirty="0">
              <a:solidFill>
                <a:srgbClr val="231F20"/>
              </a:solidFill>
              <a:latin typeface="Museo Sans 500" panose="02000000000000000000" pitchFamily="2" charset="77"/>
            </a:endParaRPr>
          </a:p>
          <a:p>
            <a:pPr marL="12065">
              <a:lnSpc>
                <a:spcPts val="2620"/>
              </a:lnSpc>
              <a:spcBef>
                <a:spcPts val="100"/>
              </a:spcBef>
              <a:buClr>
                <a:srgbClr val="CC0E7D"/>
              </a:buClr>
              <a:buSzPct val="120000"/>
              <a:tabLst>
                <a:tab pos="199390" algn="l"/>
              </a:tabLst>
            </a:pPr>
            <a:r>
              <a:rPr lang="nl-BE" sz="1600" spc="-25" dirty="0">
                <a:solidFill>
                  <a:srgbClr val="231F20"/>
                </a:solidFill>
                <a:latin typeface="Museo Sans 500" panose="02000000000000000000" pitchFamily="2" charset="77"/>
              </a:rPr>
              <a:t>Kern :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België hinkt achterop </a:t>
            </a:r>
            <a:r>
              <a:rPr lang="nl-BE" sz="1600" spc="-25" dirty="0" err="1">
                <a:solidFill>
                  <a:srgbClr val="231F20"/>
                </a:solidFill>
                <a:latin typeface="Museo Sans 500" panose="02000000000000000000" pitchFamily="2" charset="77"/>
              </a:rPr>
              <a:t>tov</a:t>
            </a:r>
            <a:r>
              <a:rPr lang="nl-BE" sz="1600" spc="-25" dirty="0">
                <a:solidFill>
                  <a:srgbClr val="231F20"/>
                </a:solidFill>
                <a:latin typeface="Museo Sans 500" panose="02000000000000000000" pitchFamily="2" charset="77"/>
              </a:rPr>
              <a:t> andere landen van de </a:t>
            </a:r>
            <a:r>
              <a:rPr lang="nl-BE" sz="1600" spc="-25" dirty="0" err="1">
                <a:solidFill>
                  <a:srgbClr val="231F20"/>
                </a:solidFill>
                <a:latin typeface="Museo Sans 500" panose="02000000000000000000" pitchFamily="2" charset="77"/>
              </a:rPr>
              <a:t>europese</a:t>
            </a:r>
            <a:r>
              <a:rPr lang="nl-BE" sz="1600" spc="-25" dirty="0">
                <a:solidFill>
                  <a:srgbClr val="231F20"/>
                </a:solidFill>
                <a:latin typeface="Museo Sans 500" panose="02000000000000000000" pitchFamily="2" charset="77"/>
              </a:rPr>
              <a:t> unie</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Geen gelijke kansen voor elk kind momenteel</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 Sans 500" panose="02000000000000000000" pitchFamily="2" charset="77"/>
              </a:rPr>
              <a:t>Niet eenduidige situatie geeft meer ruimte voor twijfel aan vaccins</a:t>
            </a:r>
          </a:p>
        </p:txBody>
      </p:sp>
    </p:spTree>
    <p:extLst>
      <p:ext uri="{BB962C8B-B14F-4D97-AF65-F5344CB8AC3E}">
        <p14:creationId xmlns:p14="http://schemas.microsoft.com/office/powerpoint/2010/main" val="669585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9AD5AC-B3D5-998B-D969-8A30FD211CFE}"/>
              </a:ext>
            </a:extLst>
          </p:cNvPr>
          <p:cNvSpPr>
            <a:spLocks noGrp="1"/>
          </p:cNvSpPr>
          <p:nvPr>
            <p:ph type="ctrTitle"/>
          </p:nvPr>
        </p:nvSpPr>
        <p:spPr/>
        <p:txBody>
          <a:bodyPr/>
          <a:lstStyle/>
          <a:p>
            <a:r>
              <a:rPr lang="nl-BE" dirty="0"/>
              <a:t>Middelenmisbruik tijdens zwangerschap…</a:t>
            </a:r>
          </a:p>
        </p:txBody>
      </p:sp>
      <p:sp>
        <p:nvSpPr>
          <p:cNvPr id="3" name="Ondertitel 2">
            <a:extLst>
              <a:ext uri="{FF2B5EF4-FFF2-40B4-BE49-F238E27FC236}">
                <a16:creationId xmlns:a16="http://schemas.microsoft.com/office/drawing/2014/main" id="{EBE62D80-590E-6D4D-EA8C-E9FDAB1D32A2}"/>
              </a:ext>
            </a:extLst>
          </p:cNvPr>
          <p:cNvSpPr>
            <a:spLocks noGrp="1"/>
          </p:cNvSpPr>
          <p:nvPr>
            <p:ph type="subTitle" idx="1"/>
          </p:nvPr>
        </p:nvSpPr>
        <p:spPr>
          <a:xfrm flipH="1" flipV="1">
            <a:off x="228600" y="-396874"/>
            <a:ext cx="533400" cy="533400"/>
          </a:xfrm>
        </p:spPr>
        <p:txBody>
          <a:bodyPr>
            <a:normAutofit/>
          </a:bodyPr>
          <a:lstStyle/>
          <a:p>
            <a:endParaRPr lang="nl-BE" dirty="0"/>
          </a:p>
        </p:txBody>
      </p:sp>
      <p:sp>
        <p:nvSpPr>
          <p:cNvPr id="5" name="Tekstvak 4">
            <a:extLst>
              <a:ext uri="{FF2B5EF4-FFF2-40B4-BE49-F238E27FC236}">
                <a16:creationId xmlns:a16="http://schemas.microsoft.com/office/drawing/2014/main" id="{21B86705-240C-2B07-2710-99FD3DF21FD0}"/>
              </a:ext>
            </a:extLst>
          </p:cNvPr>
          <p:cNvSpPr txBox="1"/>
          <p:nvPr/>
        </p:nvSpPr>
        <p:spPr>
          <a:xfrm>
            <a:off x="2133600" y="2806909"/>
            <a:ext cx="4572000" cy="1200329"/>
          </a:xfrm>
          <a:prstGeom prst="rect">
            <a:avLst/>
          </a:prstGeom>
          <a:noFill/>
        </p:spPr>
        <p:txBody>
          <a:bodyPr wrap="square">
            <a:spAutoFit/>
          </a:bodyPr>
          <a:lstStyle/>
          <a:p>
            <a:pPr algn="ctr"/>
            <a:r>
              <a:rPr lang="nl-BE" dirty="0">
                <a:solidFill>
                  <a:schemeClr val="bg1"/>
                </a:solidFill>
                <a:latin typeface="MuseoSans-900"/>
              </a:rPr>
              <a:t>En voor de zwangerschap…</a:t>
            </a:r>
          </a:p>
          <a:p>
            <a:pPr algn="ctr"/>
            <a:r>
              <a:rPr lang="nl-BE" dirty="0">
                <a:solidFill>
                  <a:schemeClr val="bg1"/>
                </a:solidFill>
                <a:latin typeface="MuseoSans-900"/>
              </a:rPr>
              <a:t>En na de zwangerschap…</a:t>
            </a:r>
          </a:p>
          <a:p>
            <a:pPr algn="ctr"/>
            <a:endParaRPr lang="nl-BE" dirty="0">
              <a:solidFill>
                <a:schemeClr val="bg1"/>
              </a:solidFill>
              <a:latin typeface="MuseoSans-900"/>
            </a:endParaRPr>
          </a:p>
          <a:p>
            <a:pPr algn="ctr"/>
            <a:endParaRPr lang="nl-BE" dirty="0">
              <a:solidFill>
                <a:schemeClr val="bg1"/>
              </a:solidFill>
              <a:latin typeface="MuseoSans-900"/>
            </a:endParaRPr>
          </a:p>
        </p:txBody>
      </p:sp>
    </p:spTree>
    <p:extLst>
      <p:ext uri="{BB962C8B-B14F-4D97-AF65-F5344CB8AC3E}">
        <p14:creationId xmlns:p14="http://schemas.microsoft.com/office/powerpoint/2010/main" val="4119728365"/>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1EABD0-68D9-45D6-D4A6-6575438B2A1B}"/>
              </a:ext>
            </a:extLst>
          </p:cNvPr>
          <p:cNvSpPr>
            <a:spLocks noGrp="1"/>
          </p:cNvSpPr>
          <p:nvPr>
            <p:ph type="title"/>
          </p:nvPr>
        </p:nvSpPr>
        <p:spPr/>
        <p:txBody>
          <a:bodyPr/>
          <a:lstStyle/>
          <a:p>
            <a:r>
              <a:rPr lang="nl-BE" dirty="0"/>
              <a:t>Is er een probleem ? Ja, wel degelijk…</a:t>
            </a:r>
          </a:p>
        </p:txBody>
      </p:sp>
      <p:sp>
        <p:nvSpPr>
          <p:cNvPr id="3" name="Tijdelijke aanduiding voor inhoud 2">
            <a:extLst>
              <a:ext uri="{FF2B5EF4-FFF2-40B4-BE49-F238E27FC236}">
                <a16:creationId xmlns:a16="http://schemas.microsoft.com/office/drawing/2014/main" id="{25F8CEE7-4AE4-E26F-FB68-F3EE5809A8DF}"/>
              </a:ext>
            </a:extLst>
          </p:cNvPr>
          <p:cNvSpPr>
            <a:spLocks noGrp="1"/>
          </p:cNvSpPr>
          <p:nvPr>
            <p:ph idx="1"/>
          </p:nvPr>
        </p:nvSpPr>
        <p:spPr>
          <a:xfrm>
            <a:off x="628651" y="1372394"/>
            <a:ext cx="2607362" cy="3263504"/>
          </a:xfrm>
        </p:spPr>
        <p:txBody>
          <a:bodyPr/>
          <a:lstStyle/>
          <a:p>
            <a:r>
              <a:rPr lang="nl-BE" sz="1800" dirty="0"/>
              <a:t>België: </a:t>
            </a:r>
          </a:p>
          <a:p>
            <a:pPr lvl="1"/>
            <a:r>
              <a:rPr lang="nl-BE" sz="1600" dirty="0" err="1"/>
              <a:t>BELpREG</a:t>
            </a:r>
            <a:r>
              <a:rPr lang="nl-BE" sz="1600" dirty="0"/>
              <a:t> register: Longitudinale prospectieve cohorte van zwangeren 2022-2024: Vragenlijst rond middelenmisbruik voor, tijdens, na zwangerschap </a:t>
            </a:r>
          </a:p>
          <a:p>
            <a:pPr marL="342900" lvl="1" indent="0">
              <a:buNone/>
            </a:pPr>
            <a:endParaRPr lang="nl-BE" sz="1600" dirty="0"/>
          </a:p>
        </p:txBody>
      </p:sp>
      <p:pic>
        <p:nvPicPr>
          <p:cNvPr id="5" name="Afbeelding 4">
            <a:extLst>
              <a:ext uri="{FF2B5EF4-FFF2-40B4-BE49-F238E27FC236}">
                <a16:creationId xmlns:a16="http://schemas.microsoft.com/office/drawing/2014/main" id="{E9A95202-6914-4E54-E743-1320FA649FFD}"/>
              </a:ext>
            </a:extLst>
          </p:cNvPr>
          <p:cNvPicPr>
            <a:picLocks noChangeAspect="1"/>
          </p:cNvPicPr>
          <p:nvPr/>
        </p:nvPicPr>
        <p:blipFill>
          <a:blip r:embed="rId2"/>
          <a:stretch>
            <a:fillRect/>
          </a:stretch>
        </p:blipFill>
        <p:spPr>
          <a:xfrm>
            <a:off x="3236013" y="1244292"/>
            <a:ext cx="5071361" cy="2927940"/>
          </a:xfrm>
          <a:prstGeom prst="rect">
            <a:avLst/>
          </a:prstGeom>
        </p:spPr>
      </p:pic>
      <p:sp>
        <p:nvSpPr>
          <p:cNvPr id="6" name="Tekstvak 5">
            <a:extLst>
              <a:ext uri="{FF2B5EF4-FFF2-40B4-BE49-F238E27FC236}">
                <a16:creationId xmlns:a16="http://schemas.microsoft.com/office/drawing/2014/main" id="{1F4FAE93-3B60-BB78-2698-140E945DFDAA}"/>
              </a:ext>
            </a:extLst>
          </p:cNvPr>
          <p:cNvSpPr txBox="1"/>
          <p:nvPr/>
        </p:nvSpPr>
        <p:spPr>
          <a:xfrm>
            <a:off x="3520911" y="4441843"/>
            <a:ext cx="5071360" cy="715581"/>
          </a:xfrm>
          <a:prstGeom prst="rect">
            <a:avLst/>
          </a:prstGeom>
          <a:noFill/>
        </p:spPr>
        <p:txBody>
          <a:bodyPr wrap="square" rtlCol="0">
            <a:spAutoFit/>
          </a:bodyPr>
          <a:lstStyle/>
          <a:p>
            <a:r>
              <a:rPr lang="en-US" sz="1350" b="1" dirty="0"/>
              <a:t>Alcohol, Tobacco and Illicit Drug Use During Pregnancy in the</a:t>
            </a:r>
          </a:p>
          <a:p>
            <a:r>
              <a:rPr lang="en-US" sz="1350" b="1" dirty="0"/>
              <a:t>Longitudinal </a:t>
            </a:r>
            <a:r>
              <a:rPr lang="en-US" sz="1350" b="1" dirty="0" err="1"/>
              <a:t>BELpREG</a:t>
            </a:r>
            <a:r>
              <a:rPr lang="en-US" sz="1350" b="1" dirty="0"/>
              <a:t> Cohort in Belgium Between 2022 and 2024</a:t>
            </a:r>
            <a:r>
              <a:rPr lang="sv-SE" sz="1350" dirty="0"/>
              <a:t>. Clin. Med. </a:t>
            </a:r>
            <a:r>
              <a:rPr lang="sv-SE" sz="1350" b="1" dirty="0"/>
              <a:t>2025</a:t>
            </a:r>
            <a:r>
              <a:rPr lang="sv-SE" sz="1350" dirty="0"/>
              <a:t>, 14, 613 -  https://doi.org/10.3390/jcm14020613</a:t>
            </a:r>
            <a:endParaRPr lang="nl-BE" sz="1350" dirty="0"/>
          </a:p>
        </p:txBody>
      </p:sp>
      <p:sp>
        <p:nvSpPr>
          <p:cNvPr id="4" name="Ovaal 3">
            <a:extLst>
              <a:ext uri="{FF2B5EF4-FFF2-40B4-BE49-F238E27FC236}">
                <a16:creationId xmlns:a16="http://schemas.microsoft.com/office/drawing/2014/main" id="{25A6FB45-5EB3-9F4D-D9C4-C44B4441444E}"/>
              </a:ext>
            </a:extLst>
          </p:cNvPr>
          <p:cNvSpPr/>
          <p:nvPr/>
        </p:nvSpPr>
        <p:spPr>
          <a:xfrm>
            <a:off x="7315200" y="1812925"/>
            <a:ext cx="762000" cy="381000"/>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Ovaal 6">
            <a:extLst>
              <a:ext uri="{FF2B5EF4-FFF2-40B4-BE49-F238E27FC236}">
                <a16:creationId xmlns:a16="http://schemas.microsoft.com/office/drawing/2014/main" id="{4377D682-A736-217D-6917-2D26B12172A0}"/>
              </a:ext>
            </a:extLst>
          </p:cNvPr>
          <p:cNvSpPr/>
          <p:nvPr/>
        </p:nvSpPr>
        <p:spPr>
          <a:xfrm>
            <a:off x="7239000" y="3108325"/>
            <a:ext cx="762000" cy="381000"/>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Ovaal 7">
            <a:extLst>
              <a:ext uri="{FF2B5EF4-FFF2-40B4-BE49-F238E27FC236}">
                <a16:creationId xmlns:a16="http://schemas.microsoft.com/office/drawing/2014/main" id="{D1F1A4AE-FABD-DBF2-9122-BED914518231}"/>
              </a:ext>
            </a:extLst>
          </p:cNvPr>
          <p:cNvSpPr/>
          <p:nvPr/>
        </p:nvSpPr>
        <p:spPr>
          <a:xfrm>
            <a:off x="7239000" y="3905558"/>
            <a:ext cx="762000" cy="381000"/>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023036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2E07C8-428C-67C6-8E84-23AB896ACF9D}"/>
              </a:ext>
            </a:extLst>
          </p:cNvPr>
          <p:cNvSpPr>
            <a:spLocks noGrp="1"/>
          </p:cNvSpPr>
          <p:nvPr>
            <p:ph type="title"/>
          </p:nvPr>
        </p:nvSpPr>
        <p:spPr/>
        <p:txBody>
          <a:bodyPr/>
          <a:lstStyle/>
          <a:p>
            <a:r>
              <a:rPr lang="nl-BE" dirty="0"/>
              <a:t>Risico’s en gevolgen voor baby én mama</a:t>
            </a:r>
          </a:p>
        </p:txBody>
      </p:sp>
      <p:sp>
        <p:nvSpPr>
          <p:cNvPr id="3" name="Tijdelijke aanduiding voor inhoud 2">
            <a:extLst>
              <a:ext uri="{FF2B5EF4-FFF2-40B4-BE49-F238E27FC236}">
                <a16:creationId xmlns:a16="http://schemas.microsoft.com/office/drawing/2014/main" id="{42908F23-661D-0A6F-1AF4-2FB9EDC4C8EA}"/>
              </a:ext>
            </a:extLst>
          </p:cNvPr>
          <p:cNvSpPr>
            <a:spLocks noGrp="1"/>
          </p:cNvSpPr>
          <p:nvPr>
            <p:ph idx="1"/>
          </p:nvPr>
        </p:nvSpPr>
        <p:spPr/>
        <p:txBody>
          <a:bodyPr>
            <a:normAutofit fontScale="25000" lnSpcReduction="20000"/>
          </a:bodyPr>
          <a:lstStyle/>
          <a:p>
            <a:pPr marL="0" indent="0">
              <a:buNone/>
            </a:pPr>
            <a:endParaRPr lang="nl-BE" dirty="0"/>
          </a:p>
          <a:p>
            <a:pPr lvl="0"/>
            <a:endParaRPr lang="nl-BE" dirty="0"/>
          </a:p>
        </p:txBody>
      </p:sp>
      <p:sp>
        <p:nvSpPr>
          <p:cNvPr id="5" name="Tekstvak 4">
            <a:extLst>
              <a:ext uri="{FF2B5EF4-FFF2-40B4-BE49-F238E27FC236}">
                <a16:creationId xmlns:a16="http://schemas.microsoft.com/office/drawing/2014/main" id="{58433B7A-F4D2-4827-8548-0CEED2100054}"/>
              </a:ext>
            </a:extLst>
          </p:cNvPr>
          <p:cNvSpPr txBox="1"/>
          <p:nvPr/>
        </p:nvSpPr>
        <p:spPr>
          <a:xfrm>
            <a:off x="762000" y="1128375"/>
            <a:ext cx="4592782" cy="3108543"/>
          </a:xfrm>
          <a:prstGeom prst="rect">
            <a:avLst/>
          </a:prstGeom>
          <a:noFill/>
        </p:spPr>
        <p:txBody>
          <a:bodyPr wrap="square">
            <a:spAutoFit/>
          </a:bodyPr>
          <a:lstStyle/>
          <a:p>
            <a:pPr marL="285750" lvl="0" indent="-285750">
              <a:buFont typeface="Arial" panose="020B0604020202020204" pitchFamily="34" charset="0"/>
              <a:buChar char="•"/>
            </a:pPr>
            <a:r>
              <a:rPr lang="nl-BE" sz="1400" b="1" dirty="0">
                <a:latin typeface="MuseoSans-900"/>
              </a:rPr>
              <a:t>Groei- en ontwikkelingsachterstand:</a:t>
            </a:r>
            <a:r>
              <a:rPr lang="nl-BE" sz="1400" dirty="0">
                <a:latin typeface="MuseoSans-900"/>
              </a:rPr>
              <a:t> Het kind kan te vroeg geboren worden of een laag geboortegewicht of aangeboren afwijkingen hebben.</a:t>
            </a:r>
          </a:p>
          <a:p>
            <a:pPr marL="285750" lvl="0" indent="-285750">
              <a:buFont typeface="Arial" panose="020B0604020202020204" pitchFamily="34" charset="0"/>
              <a:buChar char="•"/>
            </a:pPr>
            <a:r>
              <a:rPr lang="nl-BE" sz="1400" b="1" dirty="0">
                <a:latin typeface="MuseoSans-900"/>
              </a:rPr>
              <a:t>Ontwenningsverschijnselen:</a:t>
            </a:r>
            <a:r>
              <a:rPr lang="nl-BE" sz="1400" dirty="0">
                <a:latin typeface="MuseoSans-900"/>
              </a:rPr>
              <a:t> Na de geboorte kan de baby last krijgen van ernstige ontwenningsverschijnselen, zoals ademhalingsproblemen, rusteloosheid, slaapproblemen en hevig huilen.</a:t>
            </a:r>
          </a:p>
          <a:p>
            <a:pPr marL="285750" lvl="0" indent="-285750">
              <a:buFont typeface="Arial" panose="020B0604020202020204" pitchFamily="34" charset="0"/>
              <a:buChar char="•"/>
            </a:pPr>
            <a:r>
              <a:rPr lang="nl-BE" sz="1400" b="1" dirty="0">
                <a:latin typeface="MuseoSans-900"/>
              </a:rPr>
              <a:t>Ontwikkelingsproblemen:</a:t>
            </a:r>
            <a:r>
              <a:rPr lang="nl-BE" sz="1400" dirty="0">
                <a:latin typeface="MuseoSans-900"/>
              </a:rPr>
              <a:t> Op lange termijn kunnen er problemen ontstaan met de intelligentie, emotionele ontwikkeling en het gedrag.</a:t>
            </a:r>
          </a:p>
          <a:p>
            <a:pPr marL="285750" indent="-285750">
              <a:buFont typeface="Arial" panose="020B0604020202020204" pitchFamily="34" charset="0"/>
              <a:buChar char="•"/>
            </a:pPr>
            <a:r>
              <a:rPr lang="nl-BE" sz="1400" b="1" dirty="0">
                <a:latin typeface="MuseoSans-900"/>
              </a:rPr>
              <a:t>Risico's voor de moeder:</a:t>
            </a:r>
            <a:r>
              <a:rPr lang="nl-BE" sz="1400" dirty="0">
                <a:latin typeface="MuseoSans-900"/>
              </a:rPr>
              <a:t> Er is een verhoogd risico op infecties, bloedarmoede, ondervoeding en het voortijdig loslaten van de placenta</a:t>
            </a:r>
          </a:p>
        </p:txBody>
      </p:sp>
    </p:spTree>
    <p:extLst>
      <p:ext uri="{BB962C8B-B14F-4D97-AF65-F5344CB8AC3E}">
        <p14:creationId xmlns:p14="http://schemas.microsoft.com/office/powerpoint/2010/main" val="3051726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BBC976-5322-99AB-D228-D6F41208071F}"/>
              </a:ext>
            </a:extLst>
          </p:cNvPr>
          <p:cNvSpPr>
            <a:spLocks noGrp="1"/>
          </p:cNvSpPr>
          <p:nvPr>
            <p:ph type="title"/>
          </p:nvPr>
        </p:nvSpPr>
        <p:spPr>
          <a:xfrm>
            <a:off x="628650" y="441325"/>
            <a:ext cx="7886700" cy="828675"/>
          </a:xfrm>
        </p:spPr>
        <p:txBody>
          <a:bodyPr/>
          <a:lstStyle/>
          <a:p>
            <a:r>
              <a:rPr lang="nl-BE" dirty="0"/>
              <a:t>Risico’s en gevolgen voor baby én mama</a:t>
            </a:r>
          </a:p>
        </p:txBody>
      </p:sp>
      <p:sp>
        <p:nvSpPr>
          <p:cNvPr id="3" name="Tijdelijke aanduiding voor inhoud 2">
            <a:extLst>
              <a:ext uri="{FF2B5EF4-FFF2-40B4-BE49-F238E27FC236}">
                <a16:creationId xmlns:a16="http://schemas.microsoft.com/office/drawing/2014/main" id="{8733759A-B573-60A4-7C68-BDB98967E7AE}"/>
              </a:ext>
            </a:extLst>
          </p:cNvPr>
          <p:cNvSpPr>
            <a:spLocks noGrp="1"/>
          </p:cNvSpPr>
          <p:nvPr>
            <p:ph idx="1"/>
          </p:nvPr>
        </p:nvSpPr>
        <p:spPr/>
        <p:txBody>
          <a:bodyPr>
            <a:normAutofit fontScale="25000" lnSpcReduction="20000"/>
          </a:bodyPr>
          <a:lstStyle/>
          <a:p>
            <a:endParaRPr lang="nl-BE" dirty="0"/>
          </a:p>
        </p:txBody>
      </p:sp>
      <p:sp>
        <p:nvSpPr>
          <p:cNvPr id="5" name="Tekstvak 4">
            <a:extLst>
              <a:ext uri="{FF2B5EF4-FFF2-40B4-BE49-F238E27FC236}">
                <a16:creationId xmlns:a16="http://schemas.microsoft.com/office/drawing/2014/main" id="{1AD7846F-3F39-3906-109D-5B614D3A4E1B}"/>
              </a:ext>
            </a:extLst>
          </p:cNvPr>
          <p:cNvSpPr txBox="1"/>
          <p:nvPr/>
        </p:nvSpPr>
        <p:spPr>
          <a:xfrm>
            <a:off x="685800" y="1127125"/>
            <a:ext cx="7391400" cy="2308324"/>
          </a:xfrm>
          <a:prstGeom prst="rect">
            <a:avLst/>
          </a:prstGeom>
          <a:noFill/>
        </p:spPr>
        <p:txBody>
          <a:bodyPr wrap="square">
            <a:spAutoFit/>
          </a:bodyPr>
          <a:lstStyle/>
          <a:p>
            <a:r>
              <a:rPr lang="nl-BE" sz="1600" dirty="0">
                <a:latin typeface="MuseoSans-900"/>
              </a:rPr>
              <a:t>Wat de gezondheidsrisico’s van deze middelen precies zijn, hangt af van verschillende factoren:</a:t>
            </a:r>
          </a:p>
          <a:p>
            <a:pPr marL="285750" lvl="0" indent="-285750">
              <a:buFont typeface="Arial" panose="020B0604020202020204" pitchFamily="34" charset="0"/>
              <a:buChar char="•"/>
            </a:pPr>
            <a:r>
              <a:rPr lang="nl-BE" sz="1600" b="1" dirty="0">
                <a:latin typeface="MuseoSans-900"/>
              </a:rPr>
              <a:t>Welk product</a:t>
            </a:r>
            <a:r>
              <a:rPr lang="nl-BE" sz="1600" dirty="0">
                <a:latin typeface="MuseoSans-900"/>
              </a:rPr>
              <a:t> je gebruikt. Alcohol, tabak, medicatie of cannabis en andere drugs?</a:t>
            </a:r>
          </a:p>
          <a:p>
            <a:pPr marL="285750" lvl="0" indent="-285750">
              <a:buFont typeface="Arial" panose="020B0604020202020204" pitchFamily="34" charset="0"/>
              <a:buChar char="•"/>
            </a:pPr>
            <a:r>
              <a:rPr lang="nl-BE" sz="1600" b="1" dirty="0">
                <a:latin typeface="MuseoSans-900"/>
              </a:rPr>
              <a:t>Hoeveel</a:t>
            </a:r>
            <a:r>
              <a:rPr lang="nl-BE" sz="1600" dirty="0">
                <a:latin typeface="MuseoSans-900"/>
              </a:rPr>
              <a:t> je gebruikt. Hoe regelmatiger en hoe meer je gebruikt, hoe groter de risico’s voor je baby.</a:t>
            </a:r>
          </a:p>
          <a:p>
            <a:pPr marL="285750" lvl="0" indent="-285750">
              <a:buFont typeface="Arial" panose="020B0604020202020204" pitchFamily="34" charset="0"/>
              <a:buChar char="•"/>
            </a:pPr>
            <a:r>
              <a:rPr lang="nl-BE" sz="1600" b="1" dirty="0">
                <a:latin typeface="MuseoSans-900"/>
              </a:rPr>
              <a:t>Of je verschillende middelen tegelijk gebruikt. </a:t>
            </a:r>
            <a:r>
              <a:rPr lang="nl-BE" sz="1600" dirty="0">
                <a:latin typeface="MuseoSans-900"/>
              </a:rPr>
              <a:t>Wie bijvoorbeeld rookt en drinkt, loopt een groter risico dan wie dit niet combineert.</a:t>
            </a:r>
          </a:p>
          <a:p>
            <a:pPr marL="285750" lvl="0" indent="-285750">
              <a:buFont typeface="Arial" panose="020B0604020202020204" pitchFamily="34" charset="0"/>
              <a:buChar char="•"/>
            </a:pPr>
            <a:r>
              <a:rPr lang="nl-BE" sz="1600" b="1" dirty="0">
                <a:latin typeface="MuseoSans-900"/>
              </a:rPr>
              <a:t>Het moment tijdens de zwangerschap</a:t>
            </a:r>
            <a:r>
              <a:rPr lang="nl-BE" sz="1600" dirty="0">
                <a:latin typeface="MuseoSans-900"/>
              </a:rPr>
              <a:t>. In het begin van de zwangerschap zijn er andere risico’s dan tijdens het einde van de zwangerschap.</a:t>
            </a:r>
          </a:p>
        </p:txBody>
      </p:sp>
    </p:spTree>
    <p:extLst>
      <p:ext uri="{BB962C8B-B14F-4D97-AF65-F5344CB8AC3E}">
        <p14:creationId xmlns:p14="http://schemas.microsoft.com/office/powerpoint/2010/main" val="2069981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C225A5-25F5-8928-4B2A-8BB8B010E4FB}"/>
              </a:ext>
            </a:extLst>
          </p:cNvPr>
          <p:cNvSpPr>
            <a:spLocks noGrp="1"/>
          </p:cNvSpPr>
          <p:nvPr>
            <p:ph type="title"/>
          </p:nvPr>
        </p:nvSpPr>
        <p:spPr/>
        <p:txBody>
          <a:bodyPr/>
          <a:lstStyle/>
          <a:p>
            <a:r>
              <a:rPr lang="nl-BE" dirty="0"/>
              <a:t>Overzichtstabel (1)</a:t>
            </a:r>
          </a:p>
        </p:txBody>
      </p:sp>
      <p:pic>
        <p:nvPicPr>
          <p:cNvPr id="9" name="Tijdelijke aanduiding voor inhoud 8">
            <a:extLst>
              <a:ext uri="{FF2B5EF4-FFF2-40B4-BE49-F238E27FC236}">
                <a16:creationId xmlns:a16="http://schemas.microsoft.com/office/drawing/2014/main" id="{A6346F31-9B17-45DE-8620-107BB7CA827F}"/>
              </a:ext>
            </a:extLst>
          </p:cNvPr>
          <p:cNvPicPr>
            <a:picLocks noGrp="1" noChangeAspect="1"/>
          </p:cNvPicPr>
          <p:nvPr>
            <p:ph idx="1"/>
          </p:nvPr>
        </p:nvPicPr>
        <p:blipFill>
          <a:blip r:embed="rId2"/>
          <a:stretch>
            <a:fillRect/>
          </a:stretch>
        </p:blipFill>
        <p:spPr>
          <a:xfrm>
            <a:off x="803160" y="1203325"/>
            <a:ext cx="7119426" cy="3623507"/>
          </a:xfrm>
          <a:prstGeom prst="rect">
            <a:avLst/>
          </a:prstGeom>
        </p:spPr>
      </p:pic>
    </p:spTree>
    <p:extLst>
      <p:ext uri="{BB962C8B-B14F-4D97-AF65-F5344CB8AC3E}">
        <p14:creationId xmlns:p14="http://schemas.microsoft.com/office/powerpoint/2010/main" val="1694861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E7661-C970-41F6-2AD9-EE5B6682D455}"/>
              </a:ext>
            </a:extLst>
          </p:cNvPr>
          <p:cNvSpPr>
            <a:spLocks noGrp="1"/>
          </p:cNvSpPr>
          <p:nvPr>
            <p:ph type="title"/>
          </p:nvPr>
        </p:nvSpPr>
        <p:spPr/>
        <p:txBody>
          <a:bodyPr/>
          <a:lstStyle/>
          <a:p>
            <a:r>
              <a:rPr lang="nl-BE" dirty="0"/>
              <a:t>Overzichtstabel (2)</a:t>
            </a:r>
          </a:p>
        </p:txBody>
      </p:sp>
      <p:pic>
        <p:nvPicPr>
          <p:cNvPr id="5" name="Tijdelijke aanduiding voor inhoud 4">
            <a:extLst>
              <a:ext uri="{FF2B5EF4-FFF2-40B4-BE49-F238E27FC236}">
                <a16:creationId xmlns:a16="http://schemas.microsoft.com/office/drawing/2014/main" id="{AC64BD4D-A141-77E7-9166-BFB58F7E3662}"/>
              </a:ext>
            </a:extLst>
          </p:cNvPr>
          <p:cNvPicPr>
            <a:picLocks noGrp="1" noChangeAspect="1"/>
          </p:cNvPicPr>
          <p:nvPr>
            <p:ph idx="1"/>
          </p:nvPr>
        </p:nvPicPr>
        <p:blipFill>
          <a:blip r:embed="rId2"/>
          <a:stretch>
            <a:fillRect/>
          </a:stretch>
        </p:blipFill>
        <p:spPr>
          <a:prstGeom prst="rect">
            <a:avLst/>
          </a:prstGeom>
        </p:spPr>
      </p:pic>
      <p:pic>
        <p:nvPicPr>
          <p:cNvPr id="3" name="Tijdelijke aanduiding voor inhoud 4">
            <a:extLst>
              <a:ext uri="{FF2B5EF4-FFF2-40B4-BE49-F238E27FC236}">
                <a16:creationId xmlns:a16="http://schemas.microsoft.com/office/drawing/2014/main" id="{F18C5A1A-0C32-FF05-E64A-38E9DC4386EC}"/>
              </a:ext>
            </a:extLst>
          </p:cNvPr>
          <p:cNvPicPr>
            <a:picLocks noChangeAspect="1"/>
          </p:cNvPicPr>
          <p:nvPr/>
        </p:nvPicPr>
        <p:blipFill>
          <a:blip r:embed="rId2"/>
          <a:stretch>
            <a:fillRect/>
          </a:stretch>
        </p:blipFill>
        <p:spPr>
          <a:xfrm>
            <a:off x="885913" y="1269999"/>
            <a:ext cx="7693484" cy="2736294"/>
          </a:xfrm>
          <a:prstGeom prst="rect">
            <a:avLst/>
          </a:prstGeom>
        </p:spPr>
      </p:pic>
    </p:spTree>
    <p:extLst>
      <p:ext uri="{BB962C8B-B14F-4D97-AF65-F5344CB8AC3E}">
        <p14:creationId xmlns:p14="http://schemas.microsoft.com/office/powerpoint/2010/main" val="3991158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E6B185-FBA6-15F6-0375-82B9681160B1}"/>
              </a:ext>
            </a:extLst>
          </p:cNvPr>
          <p:cNvSpPr>
            <a:spLocks noGrp="1"/>
          </p:cNvSpPr>
          <p:nvPr>
            <p:ph type="title"/>
          </p:nvPr>
        </p:nvSpPr>
        <p:spPr>
          <a:xfrm>
            <a:off x="628650" y="898525"/>
            <a:ext cx="7886700" cy="828675"/>
          </a:xfrm>
        </p:spPr>
        <p:txBody>
          <a:bodyPr>
            <a:normAutofit fontScale="90000"/>
          </a:bodyPr>
          <a:lstStyle/>
          <a:p>
            <a:r>
              <a:rPr lang="nl-BE" dirty="0"/>
              <a:t>Naast medische problemen, vele psychosociale en financiële problemen bij gebruik…</a:t>
            </a:r>
            <a:br>
              <a:rPr lang="nl-BE" dirty="0"/>
            </a:br>
            <a:endParaRPr lang="nl-BE" dirty="0"/>
          </a:p>
        </p:txBody>
      </p:sp>
      <p:sp>
        <p:nvSpPr>
          <p:cNvPr id="3" name="Tijdelijke aanduiding voor inhoud 2">
            <a:extLst>
              <a:ext uri="{FF2B5EF4-FFF2-40B4-BE49-F238E27FC236}">
                <a16:creationId xmlns:a16="http://schemas.microsoft.com/office/drawing/2014/main" id="{D054BF73-C23E-AC75-52A2-5A7707C5BCAC}"/>
              </a:ext>
            </a:extLst>
          </p:cNvPr>
          <p:cNvSpPr>
            <a:spLocks noGrp="1"/>
          </p:cNvSpPr>
          <p:nvPr>
            <p:ph idx="1"/>
          </p:nvPr>
        </p:nvSpPr>
        <p:spPr/>
        <p:txBody>
          <a:bodyPr/>
          <a:lstStyle/>
          <a:p>
            <a:pPr marL="12065" indent="0">
              <a:buNone/>
            </a:pPr>
            <a:endParaRPr lang="nl-BE" dirty="0"/>
          </a:p>
        </p:txBody>
      </p:sp>
    </p:spTree>
    <p:extLst>
      <p:ext uri="{BB962C8B-B14F-4D97-AF65-F5344CB8AC3E}">
        <p14:creationId xmlns:p14="http://schemas.microsoft.com/office/powerpoint/2010/main" val="1206734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73CECF-AD5A-D7C0-B2C8-1A664E15E90B}"/>
              </a:ext>
            </a:extLst>
          </p:cNvPr>
          <p:cNvSpPr>
            <a:spLocks noGrp="1"/>
          </p:cNvSpPr>
          <p:nvPr>
            <p:ph type="title"/>
          </p:nvPr>
        </p:nvSpPr>
        <p:spPr>
          <a:xfrm>
            <a:off x="685800" y="441325"/>
            <a:ext cx="7886700" cy="828675"/>
          </a:xfrm>
        </p:spPr>
        <p:txBody>
          <a:bodyPr/>
          <a:lstStyle/>
          <a:p>
            <a:r>
              <a:rPr lang="nl-BE" dirty="0"/>
              <a:t>Wat kan uw rol als huisarts zijn ? (1)</a:t>
            </a:r>
          </a:p>
        </p:txBody>
      </p:sp>
      <p:sp>
        <p:nvSpPr>
          <p:cNvPr id="3" name="Tijdelijke aanduiding voor inhoud 2">
            <a:extLst>
              <a:ext uri="{FF2B5EF4-FFF2-40B4-BE49-F238E27FC236}">
                <a16:creationId xmlns:a16="http://schemas.microsoft.com/office/drawing/2014/main" id="{4B95D058-FEFD-BF8B-D3B3-C9802595435F}"/>
              </a:ext>
            </a:extLst>
          </p:cNvPr>
          <p:cNvSpPr>
            <a:spLocks noGrp="1"/>
          </p:cNvSpPr>
          <p:nvPr>
            <p:ph idx="1"/>
          </p:nvPr>
        </p:nvSpPr>
        <p:spPr/>
        <p:txBody>
          <a:bodyPr/>
          <a:lstStyle/>
          <a:p>
            <a:endParaRPr lang="nl-BE" dirty="0"/>
          </a:p>
        </p:txBody>
      </p:sp>
      <p:sp>
        <p:nvSpPr>
          <p:cNvPr id="5" name="Tekstvak 4">
            <a:extLst>
              <a:ext uri="{FF2B5EF4-FFF2-40B4-BE49-F238E27FC236}">
                <a16:creationId xmlns:a16="http://schemas.microsoft.com/office/drawing/2014/main" id="{BAE9E14A-D3FE-F434-33C4-C3AF11E665CD}"/>
              </a:ext>
            </a:extLst>
          </p:cNvPr>
          <p:cNvSpPr txBox="1"/>
          <p:nvPr/>
        </p:nvSpPr>
        <p:spPr>
          <a:xfrm>
            <a:off x="914400" y="1355725"/>
            <a:ext cx="7010400" cy="3139321"/>
          </a:xfrm>
          <a:prstGeom prst="rect">
            <a:avLst/>
          </a:prstGeom>
          <a:noFill/>
        </p:spPr>
        <p:txBody>
          <a:bodyPr wrap="square">
            <a:spAutoFit/>
          </a:bodyPr>
          <a:lstStyle/>
          <a:p>
            <a:pPr marL="285750" indent="-285750">
              <a:buFontTx/>
              <a:buChar char="-"/>
            </a:pPr>
            <a:r>
              <a:rPr lang="nl-BE" dirty="0">
                <a:latin typeface="MuseoSans-900"/>
              </a:rPr>
              <a:t>Vroegtijdige signalering in preconceptiezorg</a:t>
            </a:r>
          </a:p>
          <a:p>
            <a:pPr marL="742950" lvl="1" indent="-285750">
              <a:buFontTx/>
              <a:buChar char="-"/>
            </a:pPr>
            <a:r>
              <a:rPr lang="nl-BE" dirty="0">
                <a:latin typeface="MuseoSans-900"/>
              </a:rPr>
              <a:t>Bespreken van kinderwens</a:t>
            </a:r>
          </a:p>
          <a:p>
            <a:pPr marL="742950" lvl="1" indent="-285750">
              <a:buFontTx/>
              <a:buChar char="-"/>
            </a:pPr>
            <a:r>
              <a:rPr lang="nl-BE" dirty="0">
                <a:latin typeface="MuseoSans-900"/>
              </a:rPr>
              <a:t>Voorlichting en motiverende gespreksvoering</a:t>
            </a:r>
          </a:p>
          <a:p>
            <a:endParaRPr lang="nl-BE" dirty="0">
              <a:latin typeface="MuseoSans-900"/>
            </a:endParaRPr>
          </a:p>
          <a:p>
            <a:r>
              <a:rPr lang="nl-BE" dirty="0">
                <a:latin typeface="MuseoSans-900"/>
              </a:rPr>
              <a:t>Het advies is om elke vorm van drugs, alcohol en tabak volledig te vermijden vanaf het moment dat er een zwangerschapswens is (WHO – Richtlijn </a:t>
            </a:r>
            <a:r>
              <a:rPr lang="nl-BE" dirty="0" err="1">
                <a:latin typeface="MuseoSans-900"/>
              </a:rPr>
              <a:t>Domus</a:t>
            </a:r>
            <a:r>
              <a:rPr lang="nl-BE" dirty="0">
                <a:latin typeface="MuseoSans-900"/>
              </a:rPr>
              <a:t> </a:t>
            </a:r>
            <a:r>
              <a:rPr lang="nl-BE" dirty="0" err="1">
                <a:latin typeface="MuseoSans-900"/>
              </a:rPr>
              <a:t>Medica</a:t>
            </a:r>
            <a:r>
              <a:rPr lang="nl-BE" dirty="0">
                <a:latin typeface="MuseoSans-900"/>
              </a:rPr>
              <a:t>).</a:t>
            </a:r>
          </a:p>
          <a:p>
            <a:r>
              <a:rPr lang="nl-BE" dirty="0">
                <a:latin typeface="MuseoSans-900"/>
              </a:rPr>
              <a:t>Als stoppen niet lukt, is het essentieel om zo snel mogelijk professionele hulp in te roepen. </a:t>
            </a:r>
          </a:p>
          <a:p>
            <a:endParaRPr lang="nl-BE" dirty="0">
              <a:latin typeface="MuseoSans-900"/>
            </a:endParaRPr>
          </a:p>
          <a:p>
            <a:pPr marL="0" indent="0">
              <a:buNone/>
            </a:pPr>
            <a:endParaRPr lang="nl-BE" dirty="0">
              <a:latin typeface="MuseoSans-900"/>
            </a:endParaRPr>
          </a:p>
        </p:txBody>
      </p:sp>
    </p:spTree>
    <p:extLst>
      <p:ext uri="{BB962C8B-B14F-4D97-AF65-F5344CB8AC3E}">
        <p14:creationId xmlns:p14="http://schemas.microsoft.com/office/powerpoint/2010/main" val="16862950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7DCB33-2F20-F32C-6FF8-8B31770DE749}"/>
              </a:ext>
            </a:extLst>
          </p:cNvPr>
          <p:cNvSpPr>
            <a:spLocks noGrp="1"/>
          </p:cNvSpPr>
          <p:nvPr>
            <p:ph type="title"/>
          </p:nvPr>
        </p:nvSpPr>
        <p:spPr>
          <a:xfrm>
            <a:off x="4885441" y="277019"/>
            <a:ext cx="3629909" cy="994172"/>
          </a:xfrm>
        </p:spPr>
        <p:txBody>
          <a:bodyPr/>
          <a:lstStyle/>
          <a:p>
            <a:r>
              <a:rPr lang="nl-BE" dirty="0"/>
              <a:t>Educatiemateriaal</a:t>
            </a:r>
          </a:p>
        </p:txBody>
      </p:sp>
      <p:pic>
        <p:nvPicPr>
          <p:cNvPr id="4" name="Tijdelijke aanduiding voor inhoud 3">
            <a:extLst>
              <a:ext uri="{FF2B5EF4-FFF2-40B4-BE49-F238E27FC236}">
                <a16:creationId xmlns:a16="http://schemas.microsoft.com/office/drawing/2014/main" id="{2AE6A434-27B9-2561-5633-DE8E1AF4CB8E}"/>
              </a:ext>
            </a:extLst>
          </p:cNvPr>
          <p:cNvPicPr>
            <a:picLocks noGrp="1" noChangeAspect="1"/>
          </p:cNvPicPr>
          <p:nvPr>
            <p:ph idx="1"/>
          </p:nvPr>
        </p:nvPicPr>
        <p:blipFill>
          <a:blip r:embed="rId2"/>
          <a:stretch>
            <a:fillRect/>
          </a:stretch>
        </p:blipFill>
        <p:spPr>
          <a:xfrm>
            <a:off x="1045787" y="2178509"/>
            <a:ext cx="7886700" cy="2782489"/>
          </a:xfrm>
          <a:prstGeom prst="rect">
            <a:avLst/>
          </a:prstGeom>
        </p:spPr>
      </p:pic>
      <p:pic>
        <p:nvPicPr>
          <p:cNvPr id="6" name="Afbeelding 5">
            <a:extLst>
              <a:ext uri="{FF2B5EF4-FFF2-40B4-BE49-F238E27FC236}">
                <a16:creationId xmlns:a16="http://schemas.microsoft.com/office/drawing/2014/main" id="{6E10592F-33F4-48F2-80BE-40A22BCB9220}"/>
              </a:ext>
            </a:extLst>
          </p:cNvPr>
          <p:cNvPicPr>
            <a:picLocks noChangeAspect="1"/>
          </p:cNvPicPr>
          <p:nvPr/>
        </p:nvPicPr>
        <p:blipFill>
          <a:blip r:embed="rId3"/>
          <a:stretch>
            <a:fillRect/>
          </a:stretch>
        </p:blipFill>
        <p:spPr>
          <a:xfrm>
            <a:off x="597993" y="93088"/>
            <a:ext cx="3974008" cy="2481837"/>
          </a:xfrm>
          <a:prstGeom prst="rect">
            <a:avLst/>
          </a:prstGeom>
        </p:spPr>
      </p:pic>
    </p:spTree>
    <p:extLst>
      <p:ext uri="{BB962C8B-B14F-4D97-AF65-F5344CB8AC3E}">
        <p14:creationId xmlns:p14="http://schemas.microsoft.com/office/powerpoint/2010/main" val="25318647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ED24EE-C1DE-1486-9B60-5F8397858F22}"/>
              </a:ext>
            </a:extLst>
          </p:cNvPr>
          <p:cNvSpPr>
            <a:spLocks noGrp="1"/>
          </p:cNvSpPr>
          <p:nvPr>
            <p:ph type="title"/>
          </p:nvPr>
        </p:nvSpPr>
        <p:spPr/>
        <p:txBody>
          <a:bodyPr/>
          <a:lstStyle/>
          <a:p>
            <a:r>
              <a:rPr lang="nl-BE" dirty="0"/>
              <a:t>Educatiemateriaal</a:t>
            </a:r>
          </a:p>
        </p:txBody>
      </p:sp>
      <p:sp>
        <p:nvSpPr>
          <p:cNvPr id="3" name="Tijdelijke aanduiding voor inhoud 2">
            <a:extLst>
              <a:ext uri="{FF2B5EF4-FFF2-40B4-BE49-F238E27FC236}">
                <a16:creationId xmlns:a16="http://schemas.microsoft.com/office/drawing/2014/main" id="{0DBDFF7D-9306-8C6D-9A97-7C6C34B563ED}"/>
              </a:ext>
            </a:extLst>
          </p:cNvPr>
          <p:cNvSpPr>
            <a:spLocks noGrp="1"/>
          </p:cNvSpPr>
          <p:nvPr>
            <p:ph idx="1"/>
          </p:nvPr>
        </p:nvSpPr>
        <p:spPr/>
        <p:txBody>
          <a:bodyPr/>
          <a:lstStyle/>
          <a:p>
            <a:pPr marL="0" indent="0">
              <a:buNone/>
            </a:pPr>
            <a:endParaRPr lang="nl-BE" dirty="0"/>
          </a:p>
          <a:p>
            <a:pPr marL="0" indent="0">
              <a:buNone/>
            </a:pPr>
            <a:endParaRPr lang="nl-BE" dirty="0"/>
          </a:p>
        </p:txBody>
      </p:sp>
      <p:pic>
        <p:nvPicPr>
          <p:cNvPr id="5" name="Afbeelding 4">
            <a:extLst>
              <a:ext uri="{FF2B5EF4-FFF2-40B4-BE49-F238E27FC236}">
                <a16:creationId xmlns:a16="http://schemas.microsoft.com/office/drawing/2014/main" id="{2EB1DA05-A0C8-3FF2-04CA-7C0345C3A68E}"/>
              </a:ext>
            </a:extLst>
          </p:cNvPr>
          <p:cNvPicPr>
            <a:picLocks noChangeAspect="1"/>
          </p:cNvPicPr>
          <p:nvPr/>
        </p:nvPicPr>
        <p:blipFill>
          <a:blip r:embed="rId2"/>
          <a:stretch>
            <a:fillRect/>
          </a:stretch>
        </p:blipFill>
        <p:spPr>
          <a:xfrm>
            <a:off x="788027" y="2279216"/>
            <a:ext cx="7355843" cy="2754869"/>
          </a:xfrm>
          <a:prstGeom prst="rect">
            <a:avLst/>
          </a:prstGeom>
        </p:spPr>
      </p:pic>
      <p:sp>
        <p:nvSpPr>
          <p:cNvPr id="6" name="Tekstvak 5">
            <a:extLst>
              <a:ext uri="{FF2B5EF4-FFF2-40B4-BE49-F238E27FC236}">
                <a16:creationId xmlns:a16="http://schemas.microsoft.com/office/drawing/2014/main" id="{A90D24E0-3871-877C-A42D-4598C190EDC3}"/>
              </a:ext>
            </a:extLst>
          </p:cNvPr>
          <p:cNvSpPr txBox="1"/>
          <p:nvPr/>
        </p:nvSpPr>
        <p:spPr>
          <a:xfrm>
            <a:off x="838200" y="1176751"/>
            <a:ext cx="6400800" cy="1200329"/>
          </a:xfrm>
          <a:prstGeom prst="rect">
            <a:avLst/>
          </a:prstGeom>
          <a:noFill/>
        </p:spPr>
        <p:txBody>
          <a:bodyPr wrap="square">
            <a:spAutoFit/>
          </a:bodyPr>
          <a:lstStyle/>
          <a:p>
            <a:r>
              <a:rPr lang="nl-BE" dirty="0">
                <a:solidFill>
                  <a:schemeClr val="bg1"/>
                </a:solidFill>
              </a:rPr>
              <a:t>https://www.kindengezin.be/nl/thema/zwangerschap-en-geboorte/zwangerschap/gezond-zwanger-zijn/alcohol-drugs-en-roken-tijdens-de</a:t>
            </a:r>
          </a:p>
          <a:p>
            <a:pPr marL="0" indent="0">
              <a:buNone/>
            </a:pPr>
            <a:endParaRPr lang="nl-BE" dirty="0"/>
          </a:p>
        </p:txBody>
      </p:sp>
    </p:spTree>
    <p:extLst>
      <p:ext uri="{BB962C8B-B14F-4D97-AF65-F5344CB8AC3E}">
        <p14:creationId xmlns:p14="http://schemas.microsoft.com/office/powerpoint/2010/main" val="2765309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F0D8F6-3781-9EF5-7855-7171E914CD5E}"/>
              </a:ext>
            </a:extLst>
          </p:cNvPr>
          <p:cNvSpPr>
            <a:spLocks noGrp="1"/>
          </p:cNvSpPr>
          <p:nvPr>
            <p:ph type="title"/>
          </p:nvPr>
        </p:nvSpPr>
        <p:spPr/>
        <p:txBody>
          <a:bodyPr/>
          <a:lstStyle/>
          <a:p>
            <a:r>
              <a:rPr lang="nl-BE" dirty="0"/>
              <a:t>Educatiemateriaal en opleiding</a:t>
            </a:r>
          </a:p>
        </p:txBody>
      </p:sp>
      <p:sp>
        <p:nvSpPr>
          <p:cNvPr id="3" name="Tijdelijke aanduiding voor inhoud 2">
            <a:extLst>
              <a:ext uri="{FF2B5EF4-FFF2-40B4-BE49-F238E27FC236}">
                <a16:creationId xmlns:a16="http://schemas.microsoft.com/office/drawing/2014/main" id="{CA8FD5DD-22F3-A786-00E5-F12F119266A6}"/>
              </a:ext>
            </a:extLst>
          </p:cNvPr>
          <p:cNvSpPr>
            <a:spLocks noGrp="1"/>
          </p:cNvSpPr>
          <p:nvPr>
            <p:ph idx="1"/>
          </p:nvPr>
        </p:nvSpPr>
        <p:spPr/>
        <p:txBody>
          <a:bodyPr>
            <a:normAutofit fontScale="25000" lnSpcReduction="20000"/>
          </a:bodyPr>
          <a:lstStyle/>
          <a:p>
            <a:pPr marL="0" indent="0">
              <a:buNone/>
            </a:pPr>
            <a:endParaRPr lang="nl-BE" dirty="0"/>
          </a:p>
          <a:p>
            <a:pPr marL="0" indent="0">
              <a:buNone/>
            </a:pPr>
            <a:endParaRPr lang="nl-BE" dirty="0"/>
          </a:p>
        </p:txBody>
      </p:sp>
      <p:sp>
        <p:nvSpPr>
          <p:cNvPr id="5" name="Tekstvak 4">
            <a:extLst>
              <a:ext uri="{FF2B5EF4-FFF2-40B4-BE49-F238E27FC236}">
                <a16:creationId xmlns:a16="http://schemas.microsoft.com/office/drawing/2014/main" id="{0DC9DF52-C3BD-4A77-F4D2-BFB75588266B}"/>
              </a:ext>
            </a:extLst>
          </p:cNvPr>
          <p:cNvSpPr txBox="1"/>
          <p:nvPr/>
        </p:nvSpPr>
        <p:spPr>
          <a:xfrm>
            <a:off x="789305" y="1274906"/>
            <a:ext cx="3465368" cy="2893100"/>
          </a:xfrm>
          <a:prstGeom prst="rect">
            <a:avLst/>
          </a:prstGeom>
          <a:noFill/>
        </p:spPr>
        <p:txBody>
          <a:bodyPr wrap="square">
            <a:spAutoFit/>
          </a:bodyPr>
          <a:lstStyle/>
          <a:p>
            <a:r>
              <a:rPr lang="nl-BE" sz="1400" dirty="0">
                <a:latin typeface="MuseoSans-900"/>
              </a:rPr>
              <a:t>Vlaams expertise centrum voor alcohol en drugs:</a:t>
            </a:r>
          </a:p>
          <a:p>
            <a:pPr marL="0" indent="0">
              <a:buNone/>
            </a:pPr>
            <a:r>
              <a:rPr lang="nl-BE" sz="1400" dirty="0">
                <a:latin typeface="MuseoSans-900"/>
                <a:hlinkClick r:id="rId2"/>
              </a:rPr>
              <a:t>https://vad.be/preventie-en-hulpverlening/zwangere-vrouwen/</a:t>
            </a:r>
            <a:endParaRPr lang="nl-BE" sz="1400" dirty="0">
              <a:latin typeface="MuseoSans-900"/>
            </a:endParaRPr>
          </a:p>
          <a:p>
            <a:pPr marL="0" indent="0">
              <a:buNone/>
            </a:pPr>
            <a:endParaRPr lang="nl-BE" sz="1400" dirty="0">
              <a:latin typeface="MuseoSans-900"/>
            </a:endParaRPr>
          </a:p>
          <a:p>
            <a:pPr marL="0" indent="0">
              <a:buNone/>
            </a:pPr>
            <a:r>
              <a:rPr lang="nl-BE" sz="1400" dirty="0">
                <a:latin typeface="MuseoSans-900"/>
                <a:hlinkClick r:id="rId3"/>
              </a:rPr>
              <a:t>https://vormingen.vad.be/lms/vormingen/zwangerschap-middelengebruik/</a:t>
            </a:r>
            <a:endParaRPr lang="nl-BE" sz="1400" dirty="0">
              <a:latin typeface="MuseoSans-900"/>
            </a:endParaRPr>
          </a:p>
          <a:p>
            <a:pPr marL="0" indent="0">
              <a:buNone/>
            </a:pPr>
            <a:endParaRPr lang="nl-BE" sz="1400" dirty="0">
              <a:latin typeface="MuseoSans-900"/>
            </a:endParaRPr>
          </a:p>
          <a:p>
            <a:r>
              <a:rPr lang="nl-BE" sz="1400" dirty="0">
                <a:latin typeface="MuseoSans-900"/>
              </a:rPr>
              <a:t>Filmpjes met getuigenissen om hulpverlening rond op te starten of te verdiepen:</a:t>
            </a:r>
          </a:p>
          <a:p>
            <a:pPr marL="0" indent="0">
              <a:buNone/>
            </a:pPr>
            <a:r>
              <a:rPr lang="nl-BE" sz="1400" dirty="0">
                <a:latin typeface="MuseoSans-900"/>
                <a:hlinkClick r:id="rId4"/>
              </a:rPr>
              <a:t>https://vad.be/artikels/ouders-onder-invloed-hoe-maak-je-hun-druggebruik-bespreekbaar/</a:t>
            </a:r>
            <a:endParaRPr lang="nl-BE" sz="1400" dirty="0">
              <a:latin typeface="MuseoSans-900"/>
            </a:endParaRPr>
          </a:p>
        </p:txBody>
      </p:sp>
    </p:spTree>
    <p:extLst>
      <p:ext uri="{BB962C8B-B14F-4D97-AF65-F5344CB8AC3E}">
        <p14:creationId xmlns:p14="http://schemas.microsoft.com/office/powerpoint/2010/main" val="17037768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9F792-32C7-2495-9122-2273631BB60D}"/>
              </a:ext>
            </a:extLst>
          </p:cNvPr>
          <p:cNvSpPr>
            <a:spLocks noGrp="1"/>
          </p:cNvSpPr>
          <p:nvPr>
            <p:ph type="title"/>
          </p:nvPr>
        </p:nvSpPr>
        <p:spPr/>
        <p:txBody>
          <a:bodyPr/>
          <a:lstStyle/>
          <a:p>
            <a:r>
              <a:rPr lang="nl-BE" dirty="0"/>
              <a:t>Wat kan uw rol als huisarts zijn ? (2)</a:t>
            </a:r>
          </a:p>
        </p:txBody>
      </p:sp>
      <p:sp>
        <p:nvSpPr>
          <p:cNvPr id="3" name="Tijdelijke aanduiding voor inhoud 2">
            <a:extLst>
              <a:ext uri="{FF2B5EF4-FFF2-40B4-BE49-F238E27FC236}">
                <a16:creationId xmlns:a16="http://schemas.microsoft.com/office/drawing/2014/main" id="{ED5658F7-F3B4-7601-5798-45901A8FEE13}"/>
              </a:ext>
            </a:extLst>
          </p:cNvPr>
          <p:cNvSpPr>
            <a:spLocks noGrp="1"/>
          </p:cNvSpPr>
          <p:nvPr>
            <p:ph idx="1"/>
          </p:nvPr>
        </p:nvSpPr>
        <p:spPr/>
        <p:txBody>
          <a:bodyPr/>
          <a:lstStyle/>
          <a:p>
            <a:pPr marL="12065" indent="0">
              <a:buNone/>
            </a:pPr>
            <a:endParaRPr lang="nl-BE" dirty="0"/>
          </a:p>
        </p:txBody>
      </p:sp>
      <p:sp>
        <p:nvSpPr>
          <p:cNvPr id="6" name="Tekstvak 5">
            <a:extLst>
              <a:ext uri="{FF2B5EF4-FFF2-40B4-BE49-F238E27FC236}">
                <a16:creationId xmlns:a16="http://schemas.microsoft.com/office/drawing/2014/main" id="{0DA2C037-3D64-4446-3B6F-9DDD8D14619A}"/>
              </a:ext>
            </a:extLst>
          </p:cNvPr>
          <p:cNvSpPr txBox="1"/>
          <p:nvPr/>
        </p:nvSpPr>
        <p:spPr>
          <a:xfrm>
            <a:off x="723900" y="1508125"/>
            <a:ext cx="7696200" cy="2585323"/>
          </a:xfrm>
          <a:prstGeom prst="rect">
            <a:avLst/>
          </a:prstGeom>
          <a:noFill/>
        </p:spPr>
        <p:txBody>
          <a:bodyPr wrap="square">
            <a:spAutoFit/>
          </a:bodyPr>
          <a:lstStyle/>
          <a:p>
            <a:pPr marL="285750" indent="-285750">
              <a:buFontTx/>
              <a:buChar char="-"/>
            </a:pPr>
            <a:r>
              <a:rPr lang="nl-BE" dirty="0">
                <a:latin typeface="MuseoSans-900"/>
              </a:rPr>
              <a:t>Tijdens zwangerschap is begeleiding in ‘alle lijnen van de gezondheidszorg’ nodig: Kind en Gezin, vroedvrouw, gynaecoloog, OCMW, kinderarts, CGG, ‘Moeder-Kind’-afdeling, Vertrouwensartsencentrum …</a:t>
            </a:r>
          </a:p>
          <a:p>
            <a:endParaRPr lang="nl-BE" dirty="0">
              <a:latin typeface="MuseoSans-900"/>
            </a:endParaRPr>
          </a:p>
          <a:p>
            <a:pPr marL="285750" indent="-285750">
              <a:buFont typeface="Wingdings" panose="05000000000000000000" pitchFamily="2" charset="2"/>
              <a:buChar char="à"/>
            </a:pPr>
            <a:r>
              <a:rPr lang="nl-BE" dirty="0">
                <a:latin typeface="MuseoSans-900"/>
                <a:sym typeface="Wingdings" panose="05000000000000000000" pitchFamily="2" charset="2"/>
              </a:rPr>
              <a:t>Multidisciplinaire samenwerking en casemanagement </a:t>
            </a:r>
          </a:p>
          <a:p>
            <a:endParaRPr lang="nl-BE" dirty="0">
              <a:latin typeface="MuseoSans-900"/>
              <a:sym typeface="Wingdings" panose="05000000000000000000" pitchFamily="2" charset="2"/>
            </a:endParaRPr>
          </a:p>
          <a:p>
            <a:pPr marL="285750" indent="-285750">
              <a:buFontTx/>
              <a:buChar char="-"/>
            </a:pPr>
            <a:r>
              <a:rPr lang="nl-BE" dirty="0">
                <a:latin typeface="MuseoSans-900"/>
                <a:sym typeface="Wingdings" panose="05000000000000000000" pitchFamily="2" charset="2"/>
              </a:rPr>
              <a:t>Postnatale opvolging: ‘Vinger aan de pols’</a:t>
            </a:r>
          </a:p>
          <a:p>
            <a:endParaRPr lang="nl-BE" dirty="0">
              <a:latin typeface="MuseoSans-900"/>
            </a:endParaRPr>
          </a:p>
          <a:p>
            <a:endParaRPr lang="nl-BE" dirty="0">
              <a:latin typeface="MuseoSans-900"/>
            </a:endParaRPr>
          </a:p>
        </p:txBody>
      </p:sp>
    </p:spTree>
    <p:extLst>
      <p:ext uri="{BB962C8B-B14F-4D97-AF65-F5344CB8AC3E}">
        <p14:creationId xmlns:p14="http://schemas.microsoft.com/office/powerpoint/2010/main" val="6340872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364F31-C197-7D7B-0DE4-C36D73D00C85}"/>
              </a:ext>
            </a:extLst>
          </p:cNvPr>
          <p:cNvSpPr>
            <a:spLocks noGrp="1"/>
          </p:cNvSpPr>
          <p:nvPr>
            <p:ph type="title"/>
          </p:nvPr>
        </p:nvSpPr>
        <p:spPr/>
        <p:txBody>
          <a:bodyPr/>
          <a:lstStyle/>
          <a:p>
            <a:r>
              <a:rPr lang="nl-BE" dirty="0"/>
              <a:t>Besluit</a:t>
            </a:r>
          </a:p>
        </p:txBody>
      </p:sp>
      <p:sp>
        <p:nvSpPr>
          <p:cNvPr id="3" name="Tijdelijke aanduiding voor inhoud 2">
            <a:extLst>
              <a:ext uri="{FF2B5EF4-FFF2-40B4-BE49-F238E27FC236}">
                <a16:creationId xmlns:a16="http://schemas.microsoft.com/office/drawing/2014/main" id="{6BED9EC1-52AB-BC41-8145-96C6B53FDC26}"/>
              </a:ext>
            </a:extLst>
          </p:cNvPr>
          <p:cNvSpPr>
            <a:spLocks noGrp="1"/>
          </p:cNvSpPr>
          <p:nvPr>
            <p:ph idx="1"/>
          </p:nvPr>
        </p:nvSpPr>
        <p:spPr>
          <a:xfrm>
            <a:off x="602117" y="1093393"/>
            <a:ext cx="5479919" cy="3263504"/>
          </a:xfrm>
        </p:spPr>
        <p:txBody>
          <a:bodyPr/>
          <a:lstStyle/>
          <a:p>
            <a:r>
              <a:rPr lang="nl-BE" sz="1800" dirty="0">
                <a:latin typeface="MuseoSans-900"/>
              </a:rPr>
              <a:t>Middelenmisbruik bij </a:t>
            </a:r>
            <a:r>
              <a:rPr lang="nl-BE" sz="1800" dirty="0" err="1">
                <a:latin typeface="MuseoSans-900"/>
              </a:rPr>
              <a:t>zwangeren</a:t>
            </a:r>
            <a:r>
              <a:rPr lang="nl-BE" sz="1800" dirty="0">
                <a:latin typeface="MuseoSans-900"/>
              </a:rPr>
              <a:t> is wel degelijk een probleem, voor baby én voor moeder, op korte én op lange termijn</a:t>
            </a:r>
          </a:p>
          <a:p>
            <a:r>
              <a:rPr lang="nl-BE" sz="1800" dirty="0">
                <a:latin typeface="MuseoSans-900"/>
              </a:rPr>
              <a:t>Spreek erover , prenataal en postnataal ! </a:t>
            </a:r>
          </a:p>
          <a:p>
            <a:r>
              <a:rPr lang="nl-BE" sz="1800" dirty="0">
                <a:latin typeface="MuseoSans-900"/>
              </a:rPr>
              <a:t>Denk aan educatiemateriaal ! </a:t>
            </a:r>
          </a:p>
          <a:p>
            <a:r>
              <a:rPr lang="nl-BE" sz="1800" dirty="0">
                <a:latin typeface="MuseoSans-900"/>
              </a:rPr>
              <a:t>Denk aan andere zorgpartners en zorgverleners die kunnen ondersteunen ! ‘Ketting van zorg’</a:t>
            </a:r>
          </a:p>
          <a:p>
            <a:pPr marL="0" indent="0">
              <a:buNone/>
            </a:pPr>
            <a:endParaRPr lang="nl-BE" sz="1800" dirty="0">
              <a:latin typeface="MuseoSans-900"/>
            </a:endParaRPr>
          </a:p>
          <a:p>
            <a:pPr marL="0" indent="0">
              <a:buNone/>
            </a:pPr>
            <a:r>
              <a:rPr lang="nl-BE" sz="1800" dirty="0">
                <a:latin typeface="MuseoSans-900"/>
                <a:sym typeface="Wingdings" panose="05000000000000000000" pitchFamily="2" charset="2"/>
              </a:rPr>
              <a:t> Multidisciplinair z</a:t>
            </a:r>
            <a:r>
              <a:rPr lang="nl-BE" sz="1800" dirty="0">
                <a:latin typeface="MuseoSans-900"/>
              </a:rPr>
              <a:t>orgplan</a:t>
            </a:r>
          </a:p>
        </p:txBody>
      </p:sp>
      <p:pic>
        <p:nvPicPr>
          <p:cNvPr id="5" name="Afbeelding 4">
            <a:extLst>
              <a:ext uri="{FF2B5EF4-FFF2-40B4-BE49-F238E27FC236}">
                <a16:creationId xmlns:a16="http://schemas.microsoft.com/office/drawing/2014/main" id="{018F4FF9-6A88-3946-49AB-DD517C39DBBD}"/>
              </a:ext>
            </a:extLst>
          </p:cNvPr>
          <p:cNvPicPr>
            <a:picLocks noChangeAspect="1"/>
          </p:cNvPicPr>
          <p:nvPr/>
        </p:nvPicPr>
        <p:blipFill>
          <a:blip r:embed="rId2"/>
          <a:stretch>
            <a:fillRect/>
          </a:stretch>
        </p:blipFill>
        <p:spPr>
          <a:xfrm>
            <a:off x="6283440" y="1067704"/>
            <a:ext cx="2629128" cy="3240686"/>
          </a:xfrm>
          <a:prstGeom prst="rect">
            <a:avLst/>
          </a:prstGeom>
        </p:spPr>
      </p:pic>
    </p:spTree>
    <p:extLst>
      <p:ext uri="{BB962C8B-B14F-4D97-AF65-F5344CB8AC3E}">
        <p14:creationId xmlns:p14="http://schemas.microsoft.com/office/powerpoint/2010/main" val="30216887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ED2297-CA37-8670-C66B-5623A3DB29EB}"/>
              </a:ext>
            </a:extLst>
          </p:cNvPr>
          <p:cNvSpPr>
            <a:spLocks noGrp="1"/>
          </p:cNvSpPr>
          <p:nvPr>
            <p:ph type="ctrTitle"/>
          </p:nvPr>
        </p:nvSpPr>
        <p:spPr>
          <a:xfrm>
            <a:off x="1152938" y="166602"/>
            <a:ext cx="6858000" cy="1241822"/>
          </a:xfrm>
        </p:spPr>
        <p:txBody>
          <a:bodyPr>
            <a:normAutofit/>
          </a:bodyPr>
          <a:lstStyle/>
          <a:p>
            <a:r>
              <a:rPr lang="nl-BE" dirty="0"/>
              <a:t>Geneesmiddelengebruik en borstvoeding</a:t>
            </a:r>
          </a:p>
        </p:txBody>
      </p:sp>
      <p:pic>
        <p:nvPicPr>
          <p:cNvPr id="1026" name="Picture 2" descr="What Medications Are Safe While Breastfeeding?">
            <a:extLst>
              <a:ext uri="{FF2B5EF4-FFF2-40B4-BE49-F238E27FC236}">
                <a16:creationId xmlns:a16="http://schemas.microsoft.com/office/drawing/2014/main" id="{BCB4AE15-6485-31FA-7738-8C9DB8DDF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987" y="1339948"/>
            <a:ext cx="5100948" cy="3530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999507"/>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ED2297-CA37-8670-C66B-5623A3DB29EB}"/>
              </a:ext>
            </a:extLst>
          </p:cNvPr>
          <p:cNvSpPr>
            <a:spLocks noGrp="1"/>
          </p:cNvSpPr>
          <p:nvPr>
            <p:ph type="ctrTitle"/>
          </p:nvPr>
        </p:nvSpPr>
        <p:spPr>
          <a:xfrm>
            <a:off x="375558" y="109453"/>
            <a:ext cx="8531678" cy="1036723"/>
          </a:xfrm>
        </p:spPr>
        <p:txBody>
          <a:bodyPr>
            <a:noAutofit/>
          </a:bodyPr>
          <a:lstStyle/>
          <a:p>
            <a:r>
              <a:rPr lang="nl-BE" sz="3600" dirty="0"/>
              <a:t>Geneesmiddelengebruik en borstvoeding</a:t>
            </a:r>
          </a:p>
        </p:txBody>
      </p:sp>
      <p:pic>
        <p:nvPicPr>
          <p:cNvPr id="1026" name="Picture 2" descr="What Medications Are Safe While Breastfeeding?">
            <a:extLst>
              <a:ext uri="{FF2B5EF4-FFF2-40B4-BE49-F238E27FC236}">
                <a16:creationId xmlns:a16="http://schemas.microsoft.com/office/drawing/2014/main" id="{BCB4AE15-6485-31FA-7738-8C9DB8DDF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987" y="1339948"/>
            <a:ext cx="3340994" cy="2312663"/>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37E92A87-1E5E-ADAD-BCB7-9F7B32348DF0}"/>
              </a:ext>
            </a:extLst>
          </p:cNvPr>
          <p:cNvSpPr txBox="1"/>
          <p:nvPr/>
        </p:nvSpPr>
        <p:spPr>
          <a:xfrm>
            <a:off x="4230429" y="1339948"/>
            <a:ext cx="4094864" cy="3416320"/>
          </a:xfrm>
          <a:prstGeom prst="rect">
            <a:avLst/>
          </a:prstGeom>
          <a:noFill/>
        </p:spPr>
        <p:txBody>
          <a:bodyPr wrap="square" rtlCol="0">
            <a:spAutoFit/>
          </a:bodyPr>
          <a:lstStyle/>
          <a:p>
            <a:pPr marL="257175" indent="-257175">
              <a:buAutoNum type="arabicPeriod"/>
            </a:pPr>
            <a:r>
              <a:rPr lang="nl-NL" sz="2400" dirty="0">
                <a:latin typeface="MuseoSans-900"/>
              </a:rPr>
              <a:t>Algemene principes</a:t>
            </a:r>
          </a:p>
          <a:p>
            <a:pPr marL="257175" indent="-257175">
              <a:buAutoNum type="arabicPeriod"/>
            </a:pPr>
            <a:r>
              <a:rPr lang="nl-NL" sz="2400" dirty="0">
                <a:latin typeface="MuseoSans-900"/>
              </a:rPr>
              <a:t>Goede informatiebronnen</a:t>
            </a:r>
          </a:p>
          <a:p>
            <a:pPr marL="257175" indent="-257175">
              <a:buAutoNum type="arabicPeriod"/>
            </a:pPr>
            <a:r>
              <a:rPr lang="nl-NL" sz="2400" dirty="0">
                <a:latin typeface="MuseoSans-900"/>
              </a:rPr>
              <a:t>Voorbeelden</a:t>
            </a:r>
          </a:p>
          <a:p>
            <a:pPr marL="600075" lvl="1" indent="-257175">
              <a:buAutoNum type="arabicPeriod"/>
            </a:pPr>
            <a:r>
              <a:rPr lang="nl-NL" sz="2400" dirty="0">
                <a:latin typeface="MuseoSans-900"/>
              </a:rPr>
              <a:t>Antihistaminica</a:t>
            </a:r>
          </a:p>
          <a:p>
            <a:pPr marL="600075" lvl="1" indent="-257175">
              <a:buAutoNum type="arabicPeriod"/>
            </a:pPr>
            <a:r>
              <a:rPr lang="nl-NL" sz="2400" dirty="0" err="1">
                <a:latin typeface="MuseoSans-900"/>
              </a:rPr>
              <a:t>SSRI’s</a:t>
            </a:r>
            <a:endParaRPr lang="nl-NL" sz="2400" dirty="0">
              <a:latin typeface="MuseoSans-900"/>
            </a:endParaRPr>
          </a:p>
          <a:p>
            <a:pPr marL="600075" lvl="1" indent="-257175">
              <a:buAutoNum type="arabicPeriod"/>
            </a:pPr>
            <a:r>
              <a:rPr lang="nl-NL" sz="2400" dirty="0" err="1">
                <a:latin typeface="MuseoSans-900"/>
              </a:rPr>
              <a:t>Biologicals</a:t>
            </a:r>
            <a:r>
              <a:rPr lang="nl-NL" sz="2400" dirty="0">
                <a:latin typeface="MuseoSans-900"/>
              </a:rPr>
              <a:t> bij IBD</a:t>
            </a:r>
          </a:p>
          <a:p>
            <a:pPr marL="600075" lvl="1" indent="-257175">
              <a:buAutoNum type="arabicPeriod"/>
            </a:pPr>
            <a:r>
              <a:rPr lang="nl-NL" sz="2400" dirty="0">
                <a:latin typeface="MuseoSans-900"/>
              </a:rPr>
              <a:t>Opioïden</a:t>
            </a:r>
          </a:p>
          <a:p>
            <a:r>
              <a:rPr lang="nl-NL" sz="2400" dirty="0">
                <a:latin typeface="MuseoSans-900"/>
              </a:rPr>
              <a:t>4. Casussen</a:t>
            </a:r>
          </a:p>
          <a:p>
            <a:r>
              <a:rPr lang="nl-NL" sz="2400" dirty="0">
                <a:latin typeface="MuseoSans-900"/>
              </a:rPr>
              <a:t>5. Vragen?</a:t>
            </a:r>
            <a:endParaRPr lang="nl-BE" sz="2400" dirty="0">
              <a:latin typeface="MuseoSans-900"/>
            </a:endParaRPr>
          </a:p>
        </p:txBody>
      </p:sp>
    </p:spTree>
    <p:extLst>
      <p:ext uri="{BB962C8B-B14F-4D97-AF65-F5344CB8AC3E}">
        <p14:creationId xmlns:p14="http://schemas.microsoft.com/office/powerpoint/2010/main" val="31772888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B2E39A9-7B8B-FC2B-204D-52E7782A20B9}"/>
              </a:ext>
            </a:extLst>
          </p:cNvPr>
          <p:cNvSpPr>
            <a:spLocks noGrp="1"/>
          </p:cNvSpPr>
          <p:nvPr>
            <p:ph idx="1"/>
          </p:nvPr>
        </p:nvSpPr>
        <p:spPr>
          <a:xfrm>
            <a:off x="712092" y="130766"/>
            <a:ext cx="7886700" cy="990562"/>
          </a:xfrm>
        </p:spPr>
        <p:txBody>
          <a:bodyPr>
            <a:normAutofit fontScale="62500" lnSpcReduction="20000"/>
          </a:bodyPr>
          <a:lstStyle/>
          <a:p>
            <a:pPr marL="0" indent="0">
              <a:lnSpc>
                <a:spcPct val="120000"/>
              </a:lnSpc>
              <a:buNone/>
            </a:pPr>
            <a:r>
              <a:rPr lang="nl-BE" b="1" dirty="0">
                <a:latin typeface="MuseoSans-900"/>
              </a:rPr>
              <a:t>Het is vaak niet zwart-wit:</a:t>
            </a:r>
            <a:br>
              <a:rPr lang="nl-BE" dirty="0">
                <a:latin typeface="MuseoSans-900"/>
              </a:rPr>
            </a:br>
            <a:r>
              <a:rPr lang="nl-BE" dirty="0">
                <a:latin typeface="MuseoSans-900"/>
              </a:rPr>
              <a:t>Welk(e) medicijn(en)? Welke dosis? Moeders metabolisme? </a:t>
            </a:r>
            <a:r>
              <a:rPr lang="nl-BE" dirty="0" err="1">
                <a:latin typeface="MuseoSans-900"/>
              </a:rPr>
              <a:t>Vetoplosbaar</a:t>
            </a:r>
            <a:r>
              <a:rPr lang="nl-BE" dirty="0">
                <a:latin typeface="MuseoSans-900"/>
              </a:rPr>
              <a:t>?</a:t>
            </a:r>
            <a:br>
              <a:rPr lang="nl-BE" dirty="0">
                <a:latin typeface="MuseoSans-900"/>
              </a:rPr>
            </a:br>
            <a:r>
              <a:rPr lang="nl-BE" dirty="0">
                <a:latin typeface="MuseoSans-900"/>
              </a:rPr>
              <a:t>Hoeveelheid ingenomen moedermelk? Baby’s metabolisme? Leeftijd baby? Toestand baby: prematuur/term, gezond/ziek?...</a:t>
            </a:r>
          </a:p>
        </p:txBody>
      </p:sp>
      <p:pic>
        <p:nvPicPr>
          <p:cNvPr id="2050" name="Picture 2" descr="Can I Breastfeed Even if I Take Medication? - Lactation 911">
            <a:extLst>
              <a:ext uri="{FF2B5EF4-FFF2-40B4-BE49-F238E27FC236}">
                <a16:creationId xmlns:a16="http://schemas.microsoft.com/office/drawing/2014/main" id="{8C398336-3A33-E937-B053-063C5D587E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843" t="2899"/>
          <a:stretch/>
        </p:blipFill>
        <p:spPr bwMode="auto">
          <a:xfrm>
            <a:off x="484532" y="1331853"/>
            <a:ext cx="4026569" cy="3158840"/>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953BF219-F6FE-D733-7B50-970D647BABDC}"/>
              </a:ext>
            </a:extLst>
          </p:cNvPr>
          <p:cNvPicPr>
            <a:picLocks noChangeAspect="1"/>
          </p:cNvPicPr>
          <p:nvPr/>
        </p:nvPicPr>
        <p:blipFill>
          <a:blip r:embed="rId4"/>
          <a:stretch>
            <a:fillRect/>
          </a:stretch>
        </p:blipFill>
        <p:spPr>
          <a:xfrm>
            <a:off x="4952114" y="1257804"/>
            <a:ext cx="3707354" cy="3188972"/>
          </a:xfrm>
          <a:prstGeom prst="rect">
            <a:avLst/>
          </a:prstGeom>
        </p:spPr>
      </p:pic>
      <p:sp>
        <p:nvSpPr>
          <p:cNvPr id="7" name="Tekstvak 6">
            <a:extLst>
              <a:ext uri="{FF2B5EF4-FFF2-40B4-BE49-F238E27FC236}">
                <a16:creationId xmlns:a16="http://schemas.microsoft.com/office/drawing/2014/main" id="{B49C086D-B565-EB05-2ED9-18FA61B1CB82}"/>
              </a:ext>
            </a:extLst>
          </p:cNvPr>
          <p:cNvSpPr txBox="1"/>
          <p:nvPr/>
        </p:nvSpPr>
        <p:spPr>
          <a:xfrm>
            <a:off x="1600200" y="4503519"/>
            <a:ext cx="7441308" cy="646331"/>
          </a:xfrm>
          <a:prstGeom prst="rect">
            <a:avLst/>
          </a:prstGeom>
          <a:noFill/>
        </p:spPr>
        <p:txBody>
          <a:bodyPr wrap="square">
            <a:spAutoFit/>
          </a:bodyPr>
          <a:lstStyle/>
          <a:p>
            <a:r>
              <a:rPr lang="nl-BE" b="1" dirty="0">
                <a:latin typeface="MuseoSans-900"/>
              </a:rPr>
              <a:t>Het is vaak niet zwart-wit:</a:t>
            </a:r>
          </a:p>
          <a:p>
            <a:r>
              <a:rPr lang="nl-BE" dirty="0">
                <a:latin typeface="MuseoSans-900"/>
              </a:rPr>
              <a:t>Nood aan individueel plan, multidisciplinair overleg, shared-</a:t>
            </a:r>
            <a:r>
              <a:rPr lang="nl-BE" dirty="0" err="1">
                <a:latin typeface="MuseoSans-900"/>
              </a:rPr>
              <a:t>decision</a:t>
            </a:r>
            <a:r>
              <a:rPr lang="nl-BE" dirty="0">
                <a:latin typeface="MuseoSans-900"/>
              </a:rPr>
              <a:t> making…</a:t>
            </a:r>
          </a:p>
        </p:txBody>
      </p:sp>
    </p:spTree>
    <p:extLst>
      <p:ext uri="{BB962C8B-B14F-4D97-AF65-F5344CB8AC3E}">
        <p14:creationId xmlns:p14="http://schemas.microsoft.com/office/powerpoint/2010/main" val="27415457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98A459-B63A-BC48-B114-46AC764016A9}"/>
              </a:ext>
            </a:extLst>
          </p:cNvPr>
          <p:cNvSpPr>
            <a:spLocks noGrp="1"/>
          </p:cNvSpPr>
          <p:nvPr>
            <p:ph type="title"/>
          </p:nvPr>
        </p:nvSpPr>
        <p:spPr/>
        <p:txBody>
          <a:bodyPr/>
          <a:lstStyle/>
          <a:p>
            <a:r>
              <a:rPr lang="nl-BE" dirty="0"/>
              <a:t>Goede informatiebronnen</a:t>
            </a:r>
          </a:p>
        </p:txBody>
      </p:sp>
      <p:sp>
        <p:nvSpPr>
          <p:cNvPr id="3" name="Tijdelijke aanduiding voor inhoud 2">
            <a:extLst>
              <a:ext uri="{FF2B5EF4-FFF2-40B4-BE49-F238E27FC236}">
                <a16:creationId xmlns:a16="http://schemas.microsoft.com/office/drawing/2014/main" id="{3E0107DA-8326-160D-04DD-051998D8F7AE}"/>
              </a:ext>
            </a:extLst>
          </p:cNvPr>
          <p:cNvSpPr>
            <a:spLocks noGrp="1"/>
          </p:cNvSpPr>
          <p:nvPr>
            <p:ph idx="1"/>
          </p:nvPr>
        </p:nvSpPr>
        <p:spPr/>
        <p:txBody>
          <a:bodyPr/>
          <a:lstStyle/>
          <a:p>
            <a:endParaRPr lang="nl-BE" dirty="0"/>
          </a:p>
        </p:txBody>
      </p:sp>
      <p:sp>
        <p:nvSpPr>
          <p:cNvPr id="5" name="Tekstvak 4">
            <a:extLst>
              <a:ext uri="{FF2B5EF4-FFF2-40B4-BE49-F238E27FC236}">
                <a16:creationId xmlns:a16="http://schemas.microsoft.com/office/drawing/2014/main" id="{E43234D5-A84D-D506-725E-03F1039F43CF}"/>
              </a:ext>
            </a:extLst>
          </p:cNvPr>
          <p:cNvSpPr txBox="1"/>
          <p:nvPr/>
        </p:nvSpPr>
        <p:spPr>
          <a:xfrm>
            <a:off x="914400" y="1508125"/>
            <a:ext cx="5898481" cy="2308324"/>
          </a:xfrm>
          <a:prstGeom prst="rect">
            <a:avLst/>
          </a:prstGeom>
          <a:noFill/>
        </p:spPr>
        <p:txBody>
          <a:bodyPr wrap="square">
            <a:spAutoFit/>
          </a:bodyPr>
          <a:lstStyle/>
          <a:p>
            <a:r>
              <a:rPr lang="nl-BE" sz="2400" dirty="0">
                <a:latin typeface="MuseoSans-900"/>
              </a:rPr>
              <a:t>Lareb.nl</a:t>
            </a:r>
          </a:p>
          <a:p>
            <a:r>
              <a:rPr lang="nl-BE" sz="2400" dirty="0" err="1">
                <a:latin typeface="MuseoSans-900"/>
              </a:rPr>
              <a:t>MediMama</a:t>
            </a:r>
            <a:r>
              <a:rPr lang="nl-BE" sz="2400" dirty="0">
                <a:latin typeface="MuseoSans-900"/>
              </a:rPr>
              <a:t> app</a:t>
            </a:r>
          </a:p>
          <a:p>
            <a:r>
              <a:rPr lang="nl-BE" sz="2400" dirty="0" err="1">
                <a:latin typeface="MuseoSans-900"/>
              </a:rPr>
              <a:t>Lactmed</a:t>
            </a:r>
            <a:endParaRPr lang="nl-BE" sz="2400" dirty="0">
              <a:latin typeface="MuseoSans-900"/>
            </a:endParaRPr>
          </a:p>
          <a:p>
            <a:r>
              <a:rPr lang="nl-BE" sz="2400" dirty="0">
                <a:latin typeface="MuseoSans-900"/>
              </a:rPr>
              <a:t>(</a:t>
            </a:r>
            <a:r>
              <a:rPr lang="nl-BE" sz="2400" dirty="0" err="1">
                <a:latin typeface="MuseoSans-900"/>
              </a:rPr>
              <a:t>Cybele</a:t>
            </a:r>
            <a:r>
              <a:rPr lang="nl-BE" sz="2400" dirty="0">
                <a:latin typeface="MuseoSans-900"/>
              </a:rPr>
              <a:t> niet meer up </a:t>
            </a:r>
            <a:r>
              <a:rPr lang="nl-BE" sz="2400" dirty="0" err="1">
                <a:latin typeface="MuseoSans-900"/>
              </a:rPr>
              <a:t>to</a:t>
            </a:r>
            <a:r>
              <a:rPr lang="nl-BE" sz="2400" dirty="0">
                <a:latin typeface="MuseoSans-900"/>
              </a:rPr>
              <a:t> date)</a:t>
            </a:r>
          </a:p>
          <a:p>
            <a:r>
              <a:rPr lang="nl-BE" sz="2400" dirty="0">
                <a:latin typeface="MuseoSans-900"/>
              </a:rPr>
              <a:t>(Dr. </a:t>
            </a:r>
            <a:r>
              <a:rPr lang="nl-BE" sz="2400" dirty="0" err="1">
                <a:latin typeface="MuseoSans-900"/>
              </a:rPr>
              <a:t>Hale</a:t>
            </a:r>
            <a:r>
              <a:rPr lang="nl-BE" sz="2400" dirty="0">
                <a:latin typeface="MuseoSans-900"/>
              </a:rPr>
              <a:t>)</a:t>
            </a:r>
          </a:p>
          <a:p>
            <a:r>
              <a:rPr lang="nl-BE" sz="2400" dirty="0">
                <a:latin typeface="MuseoSans-900"/>
              </a:rPr>
              <a:t>(Bijsluiter geneesmiddel)</a:t>
            </a:r>
          </a:p>
        </p:txBody>
      </p:sp>
    </p:spTree>
    <p:extLst>
      <p:ext uri="{BB962C8B-B14F-4D97-AF65-F5344CB8AC3E}">
        <p14:creationId xmlns:p14="http://schemas.microsoft.com/office/powerpoint/2010/main" val="42444396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4B40B0-7688-38E7-3718-C7635A6C60A9}"/>
              </a:ext>
            </a:extLst>
          </p:cNvPr>
          <p:cNvSpPr>
            <a:spLocks noGrp="1"/>
          </p:cNvSpPr>
          <p:nvPr>
            <p:ph type="title"/>
          </p:nvPr>
        </p:nvSpPr>
        <p:spPr>
          <a:xfrm>
            <a:off x="628650" y="277020"/>
            <a:ext cx="7886700" cy="707010"/>
          </a:xfrm>
        </p:spPr>
        <p:txBody>
          <a:bodyPr/>
          <a:lstStyle/>
          <a:p>
            <a:r>
              <a:rPr lang="nl-BE" dirty="0"/>
              <a:t>Algemene principes</a:t>
            </a:r>
          </a:p>
        </p:txBody>
      </p:sp>
      <p:sp>
        <p:nvSpPr>
          <p:cNvPr id="3" name="Tijdelijke aanduiding voor inhoud 2">
            <a:extLst>
              <a:ext uri="{FF2B5EF4-FFF2-40B4-BE49-F238E27FC236}">
                <a16:creationId xmlns:a16="http://schemas.microsoft.com/office/drawing/2014/main" id="{AF5A5B7D-647D-5752-5844-4E8B638EE3F1}"/>
              </a:ext>
            </a:extLst>
          </p:cNvPr>
          <p:cNvSpPr>
            <a:spLocks noGrp="1"/>
          </p:cNvSpPr>
          <p:nvPr>
            <p:ph idx="1"/>
          </p:nvPr>
        </p:nvSpPr>
        <p:spPr>
          <a:xfrm>
            <a:off x="628650" y="984030"/>
            <a:ext cx="7886700" cy="3651868"/>
          </a:xfrm>
        </p:spPr>
        <p:txBody>
          <a:bodyPr>
            <a:normAutofit fontScale="92500"/>
          </a:bodyPr>
          <a:lstStyle/>
          <a:p>
            <a:r>
              <a:rPr lang="nl-BE" dirty="0" err="1">
                <a:latin typeface="MuseoSans-900"/>
              </a:rPr>
              <a:t>Maternele</a:t>
            </a:r>
            <a:r>
              <a:rPr lang="nl-BE" dirty="0">
                <a:latin typeface="MuseoSans-900"/>
              </a:rPr>
              <a:t> medicatie: essentieel? Veiliger </a:t>
            </a:r>
            <a:r>
              <a:rPr lang="nl-BE" b="1" dirty="0">
                <a:latin typeface="MuseoSans-900"/>
              </a:rPr>
              <a:t>alternatief?</a:t>
            </a:r>
            <a:r>
              <a:rPr lang="nl-BE" dirty="0">
                <a:latin typeface="MuseoSans-900"/>
              </a:rPr>
              <a:t> Zo laag mogelijke dosis? Te bespreken met behandelend arts en patiënte.</a:t>
            </a:r>
          </a:p>
          <a:p>
            <a:r>
              <a:rPr lang="nl-BE" b="1" dirty="0">
                <a:latin typeface="MuseoSans-900"/>
              </a:rPr>
              <a:t>Lokaal</a:t>
            </a:r>
            <a:r>
              <a:rPr lang="nl-BE" dirty="0">
                <a:latin typeface="MuseoSans-900"/>
              </a:rPr>
              <a:t> werkende producten hebben vaak minder systemische opname (spray, </a:t>
            </a:r>
            <a:r>
              <a:rPr lang="nl-BE" dirty="0" err="1">
                <a:latin typeface="MuseoSans-900"/>
              </a:rPr>
              <a:t>creme</a:t>
            </a:r>
            <a:r>
              <a:rPr lang="nl-BE" dirty="0">
                <a:latin typeface="MuseoSans-900"/>
              </a:rPr>
              <a:t>, inhalatie), maar pas op met lokaal gebruik </a:t>
            </a:r>
            <a:r>
              <a:rPr lang="nl-BE" dirty="0" err="1">
                <a:latin typeface="MuseoSans-900"/>
              </a:rPr>
              <a:t>t.h.v</a:t>
            </a:r>
            <a:r>
              <a:rPr lang="nl-BE" dirty="0">
                <a:latin typeface="MuseoSans-900"/>
              </a:rPr>
              <a:t>. de tepel (</a:t>
            </a:r>
            <a:r>
              <a:rPr lang="nl-BE" dirty="0" err="1">
                <a:latin typeface="MuseoSans-900"/>
              </a:rPr>
              <a:t>bvb</a:t>
            </a:r>
            <a:r>
              <a:rPr lang="nl-BE" dirty="0">
                <a:latin typeface="MuseoSans-900"/>
              </a:rPr>
              <a:t> </a:t>
            </a:r>
            <a:r>
              <a:rPr lang="nl-BE" dirty="0" err="1">
                <a:latin typeface="MuseoSans-900"/>
              </a:rPr>
              <a:t>iood</a:t>
            </a:r>
            <a:r>
              <a:rPr lang="nl-BE" dirty="0">
                <a:latin typeface="MuseoSans-900"/>
              </a:rPr>
              <a:t>)</a:t>
            </a:r>
          </a:p>
          <a:p>
            <a:r>
              <a:rPr lang="nl-BE" dirty="0">
                <a:latin typeface="MuseoSans-900"/>
              </a:rPr>
              <a:t>Exclusieve </a:t>
            </a:r>
            <a:r>
              <a:rPr lang="nl-BE" b="1" dirty="0">
                <a:latin typeface="MuseoSans-900"/>
              </a:rPr>
              <a:t>borstvoeding</a:t>
            </a:r>
            <a:r>
              <a:rPr lang="nl-BE" dirty="0">
                <a:latin typeface="MuseoSans-900"/>
              </a:rPr>
              <a:t> is de voorkeursvoeding van de pasgeborene (uitzondering HIV).</a:t>
            </a:r>
          </a:p>
          <a:p>
            <a:r>
              <a:rPr lang="nl-BE" b="1" dirty="0">
                <a:latin typeface="MuseoSans-900"/>
              </a:rPr>
              <a:t>Voorzichtigheidsprincipe</a:t>
            </a:r>
            <a:r>
              <a:rPr lang="nl-BE" dirty="0">
                <a:latin typeface="MuseoSans-900"/>
              </a:rPr>
              <a:t>: extra observatie/monitoring/</a:t>
            </a:r>
            <a:r>
              <a:rPr lang="nl-BE" dirty="0" err="1">
                <a:latin typeface="MuseoSans-900"/>
              </a:rPr>
              <a:t>testing</a:t>
            </a:r>
            <a:r>
              <a:rPr lang="nl-BE" dirty="0">
                <a:latin typeface="MuseoSans-900"/>
              </a:rPr>
              <a:t>?</a:t>
            </a:r>
            <a:br>
              <a:rPr lang="nl-BE" dirty="0">
                <a:latin typeface="MuseoSans-900"/>
              </a:rPr>
            </a:br>
            <a:r>
              <a:rPr lang="nl-BE" dirty="0">
                <a:latin typeface="MuseoSans-900"/>
              </a:rPr>
              <a:t>Veel effecten zijn aspecifiek: suf, prikkelbaar, krampen, slecht drinken…</a:t>
            </a:r>
            <a:br>
              <a:rPr lang="nl-BE" dirty="0">
                <a:latin typeface="MuseoSans-900"/>
              </a:rPr>
            </a:br>
            <a:r>
              <a:rPr lang="nl-BE" dirty="0">
                <a:latin typeface="MuseoSans-900"/>
              </a:rPr>
              <a:t>Alarmerend zijn: apnoe, convulsies, huiduitslag, icterus</a:t>
            </a:r>
          </a:p>
          <a:p>
            <a:endParaRPr lang="nl-BE" dirty="0">
              <a:latin typeface="MuseoSans-900"/>
            </a:endParaRPr>
          </a:p>
        </p:txBody>
      </p:sp>
    </p:spTree>
    <p:extLst>
      <p:ext uri="{BB962C8B-B14F-4D97-AF65-F5344CB8AC3E}">
        <p14:creationId xmlns:p14="http://schemas.microsoft.com/office/powerpoint/2010/main" val="23686314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875ED4-261C-B001-86BA-C924CF3ADE01}"/>
              </a:ext>
            </a:extLst>
          </p:cNvPr>
          <p:cNvSpPr>
            <a:spLocks noGrp="1"/>
          </p:cNvSpPr>
          <p:nvPr>
            <p:ph type="title"/>
          </p:nvPr>
        </p:nvSpPr>
        <p:spPr/>
        <p:txBody>
          <a:bodyPr/>
          <a:lstStyle/>
          <a:p>
            <a:r>
              <a:rPr lang="nl-BE" dirty="0"/>
              <a:t>Voorbeeld: antihistaminica</a:t>
            </a:r>
          </a:p>
        </p:txBody>
      </p:sp>
      <p:sp>
        <p:nvSpPr>
          <p:cNvPr id="3" name="Tijdelijke aanduiding voor inhoud 2">
            <a:extLst>
              <a:ext uri="{FF2B5EF4-FFF2-40B4-BE49-F238E27FC236}">
                <a16:creationId xmlns:a16="http://schemas.microsoft.com/office/drawing/2014/main" id="{323C8FAD-37FB-09D0-7176-F1D99420F91D}"/>
              </a:ext>
            </a:extLst>
          </p:cNvPr>
          <p:cNvSpPr>
            <a:spLocks noGrp="1"/>
          </p:cNvSpPr>
          <p:nvPr>
            <p:ph idx="1"/>
          </p:nvPr>
        </p:nvSpPr>
        <p:spPr>
          <a:xfrm>
            <a:off x="628650" y="1183389"/>
            <a:ext cx="7886700" cy="3452508"/>
          </a:xfrm>
        </p:spPr>
        <p:txBody>
          <a:bodyPr>
            <a:normAutofit fontScale="85000" lnSpcReduction="10000"/>
          </a:bodyPr>
          <a:lstStyle/>
          <a:p>
            <a:r>
              <a:rPr lang="nl-BE" dirty="0">
                <a:latin typeface="MuseoSans-900"/>
              </a:rPr>
              <a:t>Orale antihistaminica gaan door naar de moedermelk en kunnen </a:t>
            </a:r>
            <a:r>
              <a:rPr lang="nl-BE" b="1" dirty="0">
                <a:latin typeface="MuseoSans-900"/>
              </a:rPr>
              <a:t>sederend</a:t>
            </a:r>
            <a:r>
              <a:rPr lang="nl-BE" dirty="0">
                <a:latin typeface="MuseoSans-900"/>
              </a:rPr>
              <a:t> zijn.</a:t>
            </a:r>
          </a:p>
          <a:p>
            <a:r>
              <a:rPr lang="nl-BE" dirty="0">
                <a:latin typeface="MuseoSans-900"/>
              </a:rPr>
              <a:t>Is de behandeling </a:t>
            </a:r>
            <a:r>
              <a:rPr lang="nl-BE" b="1" dirty="0">
                <a:latin typeface="MuseoSans-900"/>
              </a:rPr>
              <a:t>noodzakelijk?</a:t>
            </a:r>
            <a:br>
              <a:rPr lang="nl-BE" dirty="0">
                <a:latin typeface="MuseoSans-900"/>
              </a:rPr>
            </a:br>
            <a:r>
              <a:rPr lang="nl-BE" dirty="0">
                <a:latin typeface="MuseoSans-900"/>
              </a:rPr>
              <a:t>Is er een alternatief </a:t>
            </a:r>
            <a:r>
              <a:rPr lang="nl-BE" dirty="0" err="1">
                <a:latin typeface="MuseoSans-900"/>
              </a:rPr>
              <a:t>bvb</a:t>
            </a:r>
            <a:r>
              <a:rPr lang="nl-BE" dirty="0">
                <a:latin typeface="MuseoSans-900"/>
              </a:rPr>
              <a:t> neusspray en oogdruppels bij hooikoorts?</a:t>
            </a:r>
          </a:p>
          <a:p>
            <a:r>
              <a:rPr lang="nl-BE" dirty="0" err="1">
                <a:latin typeface="MuseoSans-900"/>
              </a:rPr>
              <a:t>Lareb</a:t>
            </a:r>
            <a:r>
              <a:rPr lang="nl-BE" dirty="0">
                <a:latin typeface="MuseoSans-900"/>
              </a:rPr>
              <a:t>: volgende antihistaminica worden als </a:t>
            </a:r>
            <a:r>
              <a:rPr lang="nl-BE" b="1" dirty="0">
                <a:latin typeface="MuseoSans-900"/>
              </a:rPr>
              <a:t>veilig</a:t>
            </a:r>
            <a:r>
              <a:rPr lang="nl-BE" dirty="0">
                <a:latin typeface="MuseoSans-900"/>
              </a:rPr>
              <a:t> beschouwd: </a:t>
            </a:r>
            <a:br>
              <a:rPr lang="nl-BE" dirty="0">
                <a:latin typeface="MuseoSans-900"/>
              </a:rPr>
            </a:br>
            <a:r>
              <a:rPr lang="nl-BE" dirty="0">
                <a:latin typeface="MuseoSans-900"/>
              </a:rPr>
              <a:t>cetirizine (</a:t>
            </a:r>
            <a:r>
              <a:rPr lang="nl-BE" dirty="0" err="1">
                <a:latin typeface="MuseoSans-900"/>
              </a:rPr>
              <a:t>zyrtec</a:t>
            </a:r>
            <a:r>
              <a:rPr lang="nl-BE" dirty="0">
                <a:latin typeface="MuseoSans-900"/>
              </a:rPr>
              <a:t>), </a:t>
            </a:r>
            <a:r>
              <a:rPr lang="nl-BE" dirty="0" err="1">
                <a:latin typeface="MuseoSans-900"/>
              </a:rPr>
              <a:t>levocetirizine</a:t>
            </a:r>
            <a:r>
              <a:rPr lang="nl-BE" dirty="0">
                <a:latin typeface="MuseoSans-900"/>
              </a:rPr>
              <a:t> (</a:t>
            </a:r>
            <a:r>
              <a:rPr lang="nl-BE" dirty="0" err="1">
                <a:latin typeface="MuseoSans-900"/>
              </a:rPr>
              <a:t>xyzall</a:t>
            </a:r>
            <a:r>
              <a:rPr lang="nl-BE" dirty="0">
                <a:latin typeface="MuseoSans-900"/>
              </a:rPr>
              <a:t>), </a:t>
            </a:r>
            <a:r>
              <a:rPr lang="nl-BE" dirty="0" err="1">
                <a:latin typeface="MuseoSans-900"/>
              </a:rPr>
              <a:t>loratadine</a:t>
            </a:r>
            <a:r>
              <a:rPr lang="nl-BE" dirty="0">
                <a:latin typeface="MuseoSans-900"/>
              </a:rPr>
              <a:t> en </a:t>
            </a:r>
            <a:r>
              <a:rPr lang="nl-BE" dirty="0" err="1">
                <a:latin typeface="MuseoSans-900"/>
              </a:rPr>
              <a:t>desloratadine</a:t>
            </a:r>
            <a:r>
              <a:rPr lang="nl-BE" dirty="0">
                <a:latin typeface="MuseoSans-900"/>
              </a:rPr>
              <a:t> (</a:t>
            </a:r>
            <a:r>
              <a:rPr lang="nl-BE" dirty="0" err="1">
                <a:latin typeface="MuseoSans-900"/>
              </a:rPr>
              <a:t>aerius</a:t>
            </a:r>
            <a:r>
              <a:rPr lang="nl-BE" dirty="0">
                <a:latin typeface="MuseoSans-900"/>
              </a:rPr>
              <a:t>).</a:t>
            </a:r>
          </a:p>
          <a:p>
            <a:r>
              <a:rPr lang="nl-BE" dirty="0">
                <a:latin typeface="MuseoSans-900"/>
              </a:rPr>
              <a:t>Risico op sedatie is niet nihil: goede </a:t>
            </a:r>
            <a:r>
              <a:rPr lang="nl-BE" b="1" dirty="0">
                <a:latin typeface="MuseoSans-900"/>
              </a:rPr>
              <a:t>observatie</a:t>
            </a:r>
            <a:r>
              <a:rPr lang="nl-BE" dirty="0">
                <a:latin typeface="MuseoSans-900"/>
              </a:rPr>
              <a:t> zuigeling, zo nodig stop/switch </a:t>
            </a:r>
            <a:r>
              <a:rPr lang="nl-BE" dirty="0" err="1">
                <a:latin typeface="MuseoSans-900"/>
              </a:rPr>
              <a:t>maternele</a:t>
            </a:r>
            <a:r>
              <a:rPr lang="nl-BE" dirty="0">
                <a:latin typeface="MuseoSans-900"/>
              </a:rPr>
              <a:t> medicatie.</a:t>
            </a:r>
          </a:p>
          <a:p>
            <a:r>
              <a:rPr lang="nl-BE" dirty="0">
                <a:latin typeface="MuseoSans-900"/>
              </a:rPr>
              <a:t>Als ander antihistaminicum: niet veilig (</a:t>
            </a:r>
            <a:r>
              <a:rPr lang="nl-BE" dirty="0" err="1">
                <a:latin typeface="MuseoSans-900"/>
              </a:rPr>
              <a:t>bvb</a:t>
            </a:r>
            <a:r>
              <a:rPr lang="nl-BE" dirty="0">
                <a:latin typeface="MuseoSans-900"/>
              </a:rPr>
              <a:t> </a:t>
            </a:r>
            <a:r>
              <a:rPr lang="nl-BE" dirty="0" err="1">
                <a:latin typeface="MuseoSans-900"/>
              </a:rPr>
              <a:t>Atarax</a:t>
            </a:r>
            <a:r>
              <a:rPr lang="nl-BE" dirty="0">
                <a:latin typeface="MuseoSans-900"/>
              </a:rPr>
              <a:t>®) of niet onderzocht (</a:t>
            </a:r>
            <a:r>
              <a:rPr lang="nl-BE" dirty="0" err="1">
                <a:latin typeface="MuseoSans-900"/>
              </a:rPr>
              <a:t>bvb</a:t>
            </a:r>
            <a:r>
              <a:rPr lang="nl-BE" dirty="0">
                <a:latin typeface="MuseoSans-900"/>
              </a:rPr>
              <a:t> </a:t>
            </a:r>
            <a:r>
              <a:rPr lang="nl-BE" dirty="0" err="1">
                <a:latin typeface="MuseoSans-900"/>
              </a:rPr>
              <a:t>Rupatal</a:t>
            </a:r>
            <a:r>
              <a:rPr lang="nl-BE" dirty="0">
                <a:latin typeface="MuseoSans-900"/>
              </a:rPr>
              <a:t>®): switch naar veilig alternatief.</a:t>
            </a:r>
          </a:p>
        </p:txBody>
      </p:sp>
    </p:spTree>
    <p:extLst>
      <p:ext uri="{BB962C8B-B14F-4D97-AF65-F5344CB8AC3E}">
        <p14:creationId xmlns:p14="http://schemas.microsoft.com/office/powerpoint/2010/main" val="22059643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04351-FE6D-E5EC-4937-F70E5A0AE86D}"/>
              </a:ext>
            </a:extLst>
          </p:cNvPr>
          <p:cNvSpPr>
            <a:spLocks noGrp="1"/>
          </p:cNvSpPr>
          <p:nvPr>
            <p:ph type="title"/>
          </p:nvPr>
        </p:nvSpPr>
        <p:spPr>
          <a:xfrm>
            <a:off x="628650" y="277020"/>
            <a:ext cx="7886700" cy="714984"/>
          </a:xfrm>
        </p:spPr>
        <p:txBody>
          <a:bodyPr/>
          <a:lstStyle/>
          <a:p>
            <a:r>
              <a:rPr lang="nl-BE" dirty="0"/>
              <a:t>Voorbeeld: </a:t>
            </a:r>
            <a:r>
              <a:rPr lang="nl-BE" dirty="0" err="1"/>
              <a:t>SSRI’s</a:t>
            </a:r>
            <a:endParaRPr lang="nl-BE" dirty="0"/>
          </a:p>
        </p:txBody>
      </p:sp>
      <p:sp>
        <p:nvSpPr>
          <p:cNvPr id="3" name="Tijdelijke aanduiding voor inhoud 2">
            <a:extLst>
              <a:ext uri="{FF2B5EF4-FFF2-40B4-BE49-F238E27FC236}">
                <a16:creationId xmlns:a16="http://schemas.microsoft.com/office/drawing/2014/main" id="{09016992-8F27-1711-E41B-C0DD85A8CCB3}"/>
              </a:ext>
            </a:extLst>
          </p:cNvPr>
          <p:cNvSpPr>
            <a:spLocks noGrp="1"/>
          </p:cNvSpPr>
          <p:nvPr>
            <p:ph idx="1"/>
          </p:nvPr>
        </p:nvSpPr>
        <p:spPr>
          <a:xfrm>
            <a:off x="628650" y="1063772"/>
            <a:ext cx="7886700" cy="3740003"/>
          </a:xfrm>
        </p:spPr>
        <p:txBody>
          <a:bodyPr>
            <a:normAutofit fontScale="62500" lnSpcReduction="20000"/>
          </a:bodyPr>
          <a:lstStyle/>
          <a:p>
            <a:r>
              <a:rPr lang="nl-BE" dirty="0">
                <a:latin typeface="MuseoSans-900"/>
              </a:rPr>
              <a:t>Behandeling van </a:t>
            </a:r>
            <a:r>
              <a:rPr lang="nl-BE" b="1" dirty="0">
                <a:latin typeface="MuseoSans-900"/>
              </a:rPr>
              <a:t>angst en depressie</a:t>
            </a:r>
            <a:r>
              <a:rPr lang="nl-BE" dirty="0">
                <a:latin typeface="MuseoSans-900"/>
              </a:rPr>
              <a:t>: doorgaans niet aangewezen om deze medicatie tijdens zwangerschap/postpartum te staken.</a:t>
            </a:r>
          </a:p>
          <a:p>
            <a:r>
              <a:rPr lang="nl-BE" b="1" dirty="0">
                <a:latin typeface="MuseoSans-900"/>
              </a:rPr>
              <a:t>Ontwenningsverschijnselen</a:t>
            </a:r>
            <a:r>
              <a:rPr lang="nl-BE" dirty="0">
                <a:latin typeface="MuseoSans-900"/>
              </a:rPr>
              <a:t> bij de baby na geboorte zijn mogelijk: prikkelbaarheid, tremor, slecht drinken…</a:t>
            </a:r>
            <a:br>
              <a:rPr lang="nl-BE" dirty="0">
                <a:latin typeface="MuseoSans-900"/>
              </a:rPr>
            </a:br>
            <a:r>
              <a:rPr lang="nl-BE" b="1" dirty="0">
                <a:latin typeface="MuseoSans-900"/>
              </a:rPr>
              <a:t>Borstvoeding</a:t>
            </a:r>
            <a:r>
              <a:rPr lang="nl-BE" dirty="0">
                <a:latin typeface="MuseoSans-900"/>
              </a:rPr>
              <a:t> als beschermende factor tegen ontwenning.</a:t>
            </a:r>
          </a:p>
          <a:p>
            <a:r>
              <a:rPr lang="nl-BE" b="1" dirty="0">
                <a:latin typeface="MuseoSans-900"/>
              </a:rPr>
              <a:t>Monitoring eerste 24u</a:t>
            </a:r>
            <a:r>
              <a:rPr lang="nl-BE" dirty="0">
                <a:latin typeface="MuseoSans-900"/>
              </a:rPr>
              <a:t>: studies beschrijven pulmonale hypertensie bij baby’s van moeders die in de zwangerschap SSRI gebruikten.</a:t>
            </a:r>
          </a:p>
          <a:p>
            <a:r>
              <a:rPr lang="nl-BE" b="1" dirty="0">
                <a:latin typeface="MuseoSans-900"/>
              </a:rPr>
              <a:t>Observatie 3 dagen</a:t>
            </a:r>
            <a:r>
              <a:rPr lang="nl-BE" dirty="0">
                <a:latin typeface="MuseoSans-900"/>
              </a:rPr>
              <a:t>: mogelijkheid van sufheid, slecht drinken…</a:t>
            </a:r>
          </a:p>
          <a:p>
            <a:r>
              <a:rPr lang="nl-BE" dirty="0">
                <a:latin typeface="MuseoSans-900"/>
              </a:rPr>
              <a:t>Meest </a:t>
            </a:r>
            <a:r>
              <a:rPr lang="nl-BE" b="1" dirty="0">
                <a:latin typeface="MuseoSans-900"/>
              </a:rPr>
              <a:t>veilig</a:t>
            </a:r>
            <a:r>
              <a:rPr lang="nl-BE" dirty="0">
                <a:latin typeface="MuseoSans-900"/>
              </a:rPr>
              <a:t> bij </a:t>
            </a:r>
            <a:r>
              <a:rPr lang="nl-BE" b="1" dirty="0">
                <a:latin typeface="MuseoSans-900"/>
              </a:rPr>
              <a:t>borstvoeding</a:t>
            </a:r>
            <a:r>
              <a:rPr lang="nl-BE" dirty="0">
                <a:latin typeface="MuseoSans-900"/>
              </a:rPr>
              <a:t>: </a:t>
            </a:r>
            <a:r>
              <a:rPr lang="nl-BE" dirty="0" err="1">
                <a:latin typeface="MuseoSans-900"/>
              </a:rPr>
              <a:t>Sertraline</a:t>
            </a:r>
            <a:r>
              <a:rPr lang="nl-BE" dirty="0">
                <a:latin typeface="MuseoSans-900"/>
              </a:rPr>
              <a:t> en Paroxetine</a:t>
            </a:r>
          </a:p>
          <a:p>
            <a:r>
              <a:rPr lang="nl-BE" dirty="0">
                <a:latin typeface="MuseoSans-900"/>
              </a:rPr>
              <a:t>Meest veilig in </a:t>
            </a:r>
            <a:r>
              <a:rPr lang="nl-BE" b="1" dirty="0">
                <a:latin typeface="MuseoSans-900"/>
              </a:rPr>
              <a:t>zwangerschap</a:t>
            </a:r>
            <a:r>
              <a:rPr lang="nl-BE" dirty="0">
                <a:latin typeface="MuseoSans-900"/>
              </a:rPr>
              <a:t>: </a:t>
            </a:r>
            <a:r>
              <a:rPr lang="nl-BE" dirty="0" err="1">
                <a:latin typeface="MuseoSans-900"/>
              </a:rPr>
              <a:t>Sertraline</a:t>
            </a:r>
            <a:r>
              <a:rPr lang="nl-BE" dirty="0">
                <a:latin typeface="MuseoSans-900"/>
              </a:rPr>
              <a:t> en </a:t>
            </a:r>
            <a:r>
              <a:rPr lang="nl-BE" dirty="0" err="1">
                <a:latin typeface="MuseoSans-900"/>
              </a:rPr>
              <a:t>Citalopram</a:t>
            </a:r>
            <a:endParaRPr lang="nl-BE" dirty="0">
              <a:latin typeface="MuseoSans-900"/>
            </a:endParaRPr>
          </a:p>
          <a:p>
            <a:r>
              <a:rPr lang="nl-BE" dirty="0">
                <a:latin typeface="MuseoSans-900"/>
              </a:rPr>
              <a:t>Geen info over </a:t>
            </a:r>
            <a:r>
              <a:rPr lang="nl-BE" dirty="0" err="1">
                <a:latin typeface="MuseoSans-900"/>
              </a:rPr>
              <a:t>evt</a:t>
            </a:r>
            <a:r>
              <a:rPr lang="nl-BE" dirty="0">
                <a:latin typeface="MuseoSans-900"/>
              </a:rPr>
              <a:t> effecten op lange termijn</a:t>
            </a:r>
          </a:p>
        </p:txBody>
      </p:sp>
    </p:spTree>
    <p:extLst>
      <p:ext uri="{BB962C8B-B14F-4D97-AF65-F5344CB8AC3E}">
        <p14:creationId xmlns:p14="http://schemas.microsoft.com/office/powerpoint/2010/main" val="18521952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E9C807-0B48-B72C-2782-7213955C74E5}"/>
              </a:ext>
            </a:extLst>
          </p:cNvPr>
          <p:cNvSpPr>
            <a:spLocks noGrp="1"/>
          </p:cNvSpPr>
          <p:nvPr>
            <p:ph type="title"/>
          </p:nvPr>
        </p:nvSpPr>
        <p:spPr/>
        <p:txBody>
          <a:bodyPr/>
          <a:lstStyle/>
          <a:p>
            <a:r>
              <a:rPr lang="nl-BE" dirty="0" err="1"/>
              <a:t>Immuunsuppresie</a:t>
            </a:r>
            <a:r>
              <a:rPr lang="nl-BE" dirty="0"/>
              <a:t>/</a:t>
            </a:r>
            <a:r>
              <a:rPr lang="nl-BE" dirty="0" err="1"/>
              <a:t>biologicals</a:t>
            </a:r>
            <a:r>
              <a:rPr lang="nl-BE" dirty="0"/>
              <a:t> bij IBD</a:t>
            </a:r>
          </a:p>
        </p:txBody>
      </p:sp>
      <p:sp>
        <p:nvSpPr>
          <p:cNvPr id="3" name="Tijdelijke aanduiding voor inhoud 2">
            <a:extLst>
              <a:ext uri="{FF2B5EF4-FFF2-40B4-BE49-F238E27FC236}">
                <a16:creationId xmlns:a16="http://schemas.microsoft.com/office/drawing/2014/main" id="{C49FFE17-D3D0-5A1B-8132-8BB4A92AA719}"/>
              </a:ext>
            </a:extLst>
          </p:cNvPr>
          <p:cNvSpPr>
            <a:spLocks noGrp="1"/>
          </p:cNvSpPr>
          <p:nvPr>
            <p:ph idx="1"/>
          </p:nvPr>
        </p:nvSpPr>
        <p:spPr>
          <a:xfrm>
            <a:off x="628650" y="1181091"/>
            <a:ext cx="7886700" cy="3691741"/>
          </a:xfrm>
        </p:spPr>
        <p:txBody>
          <a:bodyPr>
            <a:normAutofit fontScale="55000" lnSpcReduction="20000"/>
          </a:bodyPr>
          <a:lstStyle/>
          <a:p>
            <a:r>
              <a:rPr lang="nl-BE" b="1" dirty="0"/>
              <a:t>Belangrijke </a:t>
            </a:r>
            <a:r>
              <a:rPr lang="nl-BE" dirty="0" err="1"/>
              <a:t>maternele</a:t>
            </a:r>
            <a:r>
              <a:rPr lang="nl-BE" dirty="0"/>
              <a:t> medicatie, niet zomaar te stoppen, soms tijdelijk in 3</a:t>
            </a:r>
            <a:r>
              <a:rPr lang="nl-BE" baseline="30000" dirty="0"/>
              <a:t>e</a:t>
            </a:r>
            <a:r>
              <a:rPr lang="nl-BE" dirty="0"/>
              <a:t> trimester, wel veiligere alternatieven.</a:t>
            </a:r>
          </a:p>
          <a:p>
            <a:r>
              <a:rPr lang="nl-BE" b="1" dirty="0"/>
              <a:t>Onveilig </a:t>
            </a:r>
            <a:r>
              <a:rPr lang="nl-BE" dirty="0"/>
              <a:t>in zwangerschap en borstvoeding: </a:t>
            </a:r>
            <a:r>
              <a:rPr lang="nl-BE" b="1" dirty="0"/>
              <a:t>thalidomide, methotrexaat</a:t>
            </a:r>
          </a:p>
          <a:p>
            <a:r>
              <a:rPr lang="nl-BE" b="1" dirty="0" err="1"/>
              <a:t>Biologicals</a:t>
            </a:r>
            <a:r>
              <a:rPr lang="nl-BE" dirty="0"/>
              <a:t> (</a:t>
            </a:r>
            <a:r>
              <a:rPr lang="nl-BE" dirty="0" err="1"/>
              <a:t>antiTNFalfa</a:t>
            </a:r>
            <a:r>
              <a:rPr lang="nl-BE" dirty="0"/>
              <a:t> monoclonale antilichamen) zijn grote </a:t>
            </a:r>
            <a:r>
              <a:rPr lang="nl-BE" dirty="0" err="1"/>
              <a:t>molecules</a:t>
            </a:r>
            <a:r>
              <a:rPr lang="nl-BE" dirty="0"/>
              <a:t> en gaan hierdoor weinig tot niet door naar de moedermelk. </a:t>
            </a:r>
            <a:r>
              <a:rPr lang="nl-BE" dirty="0" err="1"/>
              <a:t>Bvb</a:t>
            </a:r>
            <a:r>
              <a:rPr lang="nl-BE" dirty="0"/>
              <a:t>. </a:t>
            </a:r>
            <a:r>
              <a:rPr lang="nl-BE" dirty="0" err="1"/>
              <a:t>adalimumab</a:t>
            </a:r>
            <a:r>
              <a:rPr lang="nl-BE" dirty="0"/>
              <a:t> (</a:t>
            </a:r>
            <a:r>
              <a:rPr lang="nl-BE" dirty="0" err="1"/>
              <a:t>Humira</a:t>
            </a:r>
            <a:r>
              <a:rPr lang="nl-BE" dirty="0"/>
              <a:t> ®) is </a:t>
            </a:r>
            <a:r>
              <a:rPr lang="nl-BE" b="1" dirty="0"/>
              <a:t>veilig bij borstvoeding</a:t>
            </a:r>
            <a:r>
              <a:rPr lang="nl-BE" dirty="0"/>
              <a:t>.</a:t>
            </a:r>
          </a:p>
          <a:p>
            <a:r>
              <a:rPr lang="nl-BE" dirty="0"/>
              <a:t>Voorzichtigheid met </a:t>
            </a:r>
            <a:r>
              <a:rPr lang="nl-BE" b="1" dirty="0"/>
              <a:t>levend verzwakte vaccins </a:t>
            </a:r>
            <a:r>
              <a:rPr lang="nl-BE" dirty="0"/>
              <a:t>(Rota): contra-indicatie tot 9 maand na laatste intra-uteriene blootstelling. EMA is ook voorzichtig </a:t>
            </a:r>
            <a:r>
              <a:rPr lang="nl-BE" dirty="0" err="1"/>
              <a:t>i.g.v</a:t>
            </a:r>
            <a:r>
              <a:rPr lang="nl-BE" dirty="0"/>
              <a:t>. borstvoeding.</a:t>
            </a:r>
          </a:p>
          <a:p>
            <a:r>
              <a:rPr lang="nl-BE" b="1" dirty="0" err="1"/>
              <a:t>Sulfazaline</a:t>
            </a:r>
            <a:r>
              <a:rPr lang="nl-BE" b="1" dirty="0"/>
              <a:t> en </a:t>
            </a:r>
            <a:r>
              <a:rPr lang="nl-BE" b="1" dirty="0" err="1"/>
              <a:t>mesalazine</a:t>
            </a:r>
            <a:r>
              <a:rPr lang="nl-BE" dirty="0"/>
              <a:t>: waarschijnlijk veilig, klein risico op diarree en icterus bij de baby.</a:t>
            </a:r>
          </a:p>
          <a:p>
            <a:r>
              <a:rPr lang="nl-BE" b="1" dirty="0"/>
              <a:t>Azathioprine</a:t>
            </a:r>
            <a:r>
              <a:rPr lang="nl-BE" dirty="0"/>
              <a:t> (</a:t>
            </a:r>
            <a:r>
              <a:rPr lang="nl-BE" dirty="0" err="1"/>
              <a:t>Imuran</a:t>
            </a:r>
            <a:r>
              <a:rPr lang="nl-BE" dirty="0"/>
              <a:t>®): borstvoeding uitstellen tot 4u na inname van de medicatie (1x/d). Eventueel bloedbeeld en </a:t>
            </a:r>
            <a:r>
              <a:rPr lang="nl-BE" dirty="0" err="1"/>
              <a:t>leverset</a:t>
            </a:r>
            <a:r>
              <a:rPr lang="nl-BE" dirty="0"/>
              <a:t> baby.</a:t>
            </a:r>
          </a:p>
        </p:txBody>
      </p:sp>
    </p:spTree>
    <p:extLst>
      <p:ext uri="{BB962C8B-B14F-4D97-AF65-F5344CB8AC3E}">
        <p14:creationId xmlns:p14="http://schemas.microsoft.com/office/powerpoint/2010/main" val="30601241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62320B-19A8-9F17-BC5D-4C93D15091DD}"/>
              </a:ext>
            </a:extLst>
          </p:cNvPr>
          <p:cNvSpPr>
            <a:spLocks noGrp="1"/>
          </p:cNvSpPr>
          <p:nvPr>
            <p:ph type="title"/>
          </p:nvPr>
        </p:nvSpPr>
        <p:spPr>
          <a:xfrm>
            <a:off x="628650" y="277019"/>
            <a:ext cx="7886700" cy="746882"/>
          </a:xfrm>
        </p:spPr>
        <p:txBody>
          <a:bodyPr/>
          <a:lstStyle/>
          <a:p>
            <a:r>
              <a:rPr lang="nl-BE" dirty="0"/>
              <a:t>Opioïden</a:t>
            </a:r>
          </a:p>
        </p:txBody>
      </p:sp>
      <p:sp>
        <p:nvSpPr>
          <p:cNvPr id="3" name="Tijdelijke aanduiding voor inhoud 2">
            <a:extLst>
              <a:ext uri="{FF2B5EF4-FFF2-40B4-BE49-F238E27FC236}">
                <a16:creationId xmlns:a16="http://schemas.microsoft.com/office/drawing/2014/main" id="{51F79FA1-4D3F-0184-CCB7-DC79C3E15D96}"/>
              </a:ext>
            </a:extLst>
          </p:cNvPr>
          <p:cNvSpPr>
            <a:spLocks noGrp="1"/>
          </p:cNvSpPr>
          <p:nvPr>
            <p:ph idx="1"/>
          </p:nvPr>
        </p:nvSpPr>
        <p:spPr>
          <a:xfrm>
            <a:off x="616618" y="822325"/>
            <a:ext cx="7886700" cy="3848930"/>
          </a:xfrm>
        </p:spPr>
        <p:txBody>
          <a:bodyPr>
            <a:normAutofit fontScale="85000" lnSpcReduction="20000"/>
          </a:bodyPr>
          <a:lstStyle/>
          <a:p>
            <a:pPr>
              <a:lnSpc>
                <a:spcPct val="220000"/>
              </a:lnSpc>
            </a:pPr>
            <a:r>
              <a:rPr lang="nl-BE" sz="1200" b="1" dirty="0">
                <a:latin typeface="MuseoSans-900"/>
              </a:rPr>
              <a:t>Opioïden (morfine groep) zijn sederende pijnstillers, dus risico op sedatie van de zuigeling.</a:t>
            </a:r>
          </a:p>
          <a:p>
            <a:pPr>
              <a:lnSpc>
                <a:spcPct val="220000"/>
              </a:lnSpc>
            </a:pPr>
            <a:r>
              <a:rPr lang="nl-BE" sz="1200" b="1" dirty="0">
                <a:latin typeface="MuseoSans-900"/>
              </a:rPr>
              <a:t>Eerste dagen postnataal: borstvoeding nog weinig op gang, maar wel doorgankelijke bloed-hersen-barrière.</a:t>
            </a:r>
          </a:p>
          <a:p>
            <a:pPr>
              <a:lnSpc>
                <a:spcPct val="220000"/>
              </a:lnSpc>
            </a:pPr>
            <a:r>
              <a:rPr lang="nl-BE" sz="1200" b="1" dirty="0">
                <a:latin typeface="MuseoSans-900"/>
              </a:rPr>
              <a:t>Producten kunnen stapelen, dus langdurig gebruik vermijden, max 2 à 3 dagen.</a:t>
            </a:r>
          </a:p>
          <a:p>
            <a:pPr>
              <a:lnSpc>
                <a:spcPct val="220000"/>
              </a:lnSpc>
            </a:pPr>
            <a:r>
              <a:rPr lang="nl-BE" sz="1200" b="1" dirty="0">
                <a:latin typeface="MuseoSans-900"/>
              </a:rPr>
              <a:t>Codeïne, </a:t>
            </a:r>
            <a:r>
              <a:rPr lang="nl-BE" sz="1200" b="1" dirty="0" err="1">
                <a:latin typeface="MuseoSans-900"/>
              </a:rPr>
              <a:t>oxycodon</a:t>
            </a:r>
            <a:r>
              <a:rPr lang="nl-BE" sz="1200" b="1" dirty="0">
                <a:latin typeface="MuseoSans-900"/>
              </a:rPr>
              <a:t> en morfine: mogelijk risico: liever niet, als toch nodig: zo laag mogelijke dosis en max 2 à 3 dagen. Als moeder </a:t>
            </a:r>
            <a:r>
              <a:rPr lang="nl-BE" sz="1200" b="1" dirty="0" err="1">
                <a:latin typeface="MuseoSans-900"/>
              </a:rPr>
              <a:t>somnolent</a:t>
            </a:r>
            <a:r>
              <a:rPr lang="nl-BE" sz="1200" b="1" dirty="0">
                <a:latin typeface="MuseoSans-900"/>
              </a:rPr>
              <a:t>: vermoedelijk ook baby!</a:t>
            </a:r>
          </a:p>
          <a:p>
            <a:pPr>
              <a:lnSpc>
                <a:spcPct val="220000"/>
              </a:lnSpc>
            </a:pPr>
            <a:r>
              <a:rPr lang="nl-BE" sz="1200" b="1" dirty="0" err="1">
                <a:latin typeface="MuseoSans-900"/>
              </a:rPr>
              <a:t>Fentanyl</a:t>
            </a:r>
            <a:r>
              <a:rPr lang="nl-BE" sz="1200" b="1" dirty="0">
                <a:latin typeface="MuseoSans-900"/>
              </a:rPr>
              <a:t> en alfentanil waarschijnlijk veilig, wordt veel gebruikt tijdens de bevalling.</a:t>
            </a:r>
          </a:p>
          <a:p>
            <a:pPr>
              <a:lnSpc>
                <a:spcPct val="220000"/>
              </a:lnSpc>
            </a:pPr>
            <a:r>
              <a:rPr lang="nl-BE" sz="1200" b="1" dirty="0" err="1">
                <a:latin typeface="MuseoSans-900"/>
              </a:rPr>
              <a:t>Tramadol</a:t>
            </a:r>
            <a:r>
              <a:rPr lang="nl-BE" sz="1200" b="1" dirty="0">
                <a:latin typeface="MuseoSans-900"/>
              </a:rPr>
              <a:t> waarschijnlijk veilig</a:t>
            </a:r>
          </a:p>
          <a:p>
            <a:pPr>
              <a:lnSpc>
                <a:spcPct val="220000"/>
              </a:lnSpc>
            </a:pPr>
            <a:r>
              <a:rPr lang="nl-BE" sz="1200" b="1" dirty="0" err="1">
                <a:latin typeface="MuseoSans-900"/>
              </a:rPr>
              <a:t>Dipidolor</a:t>
            </a:r>
            <a:r>
              <a:rPr lang="nl-BE" sz="1200" b="1" dirty="0">
                <a:latin typeface="MuseoSans-900"/>
              </a:rPr>
              <a:t> ® (</a:t>
            </a:r>
            <a:r>
              <a:rPr lang="nl-BE" sz="1200" b="1" dirty="0" err="1">
                <a:latin typeface="MuseoSans-900"/>
              </a:rPr>
              <a:t>piritramide</a:t>
            </a:r>
            <a:r>
              <a:rPr lang="nl-BE" sz="1200" b="1" dirty="0">
                <a:latin typeface="MuseoSans-900"/>
              </a:rPr>
              <a:t>): protocol </a:t>
            </a:r>
            <a:r>
              <a:rPr lang="nl-BE" sz="1200" b="1" dirty="0" err="1">
                <a:latin typeface="MuseoSans-900"/>
              </a:rPr>
              <a:t>Vitaz</a:t>
            </a:r>
            <a:r>
              <a:rPr lang="nl-BE" sz="1200" b="1" dirty="0">
                <a:latin typeface="MuseoSans-900"/>
              </a:rPr>
              <a:t>:</a:t>
            </a:r>
            <a:br>
              <a:rPr lang="nl-BE" sz="1200" b="1" dirty="0">
                <a:latin typeface="MuseoSans-900"/>
              </a:rPr>
            </a:br>
            <a:r>
              <a:rPr lang="nl-BE" sz="1200" b="1" dirty="0">
                <a:latin typeface="MuseoSans-900"/>
              </a:rPr>
              <a:t>1 dosis </a:t>
            </a:r>
            <a:r>
              <a:rPr lang="nl-BE" sz="1200" b="1" dirty="0" err="1">
                <a:latin typeface="MuseoSans-900"/>
              </a:rPr>
              <a:t>peripartaal</a:t>
            </a:r>
            <a:r>
              <a:rPr lang="nl-BE" sz="1200" b="1" dirty="0">
                <a:latin typeface="MuseoSans-900"/>
              </a:rPr>
              <a:t> is compatibel met borstvoeding</a:t>
            </a:r>
            <a:br>
              <a:rPr lang="nl-BE" sz="1200" b="1" dirty="0">
                <a:latin typeface="MuseoSans-900"/>
              </a:rPr>
            </a:br>
            <a:r>
              <a:rPr lang="nl-BE" sz="1200" b="1" dirty="0">
                <a:latin typeface="MuseoSans-900"/>
              </a:rPr>
              <a:t>Andere ingreep tijdens borstvoeding: geen </a:t>
            </a:r>
            <a:r>
              <a:rPr lang="nl-BE" sz="1200" b="1" dirty="0" err="1">
                <a:latin typeface="MuseoSans-900"/>
              </a:rPr>
              <a:t>Dipidolor</a:t>
            </a:r>
            <a:r>
              <a:rPr lang="nl-BE" sz="1200" b="1" dirty="0">
                <a:latin typeface="MuseoSans-900"/>
              </a:rPr>
              <a:t>, als toch nodig: moeder en kind verblijven postoperatief minimaal 24u in ziekenhuis met baby aan monitor, OF 24u onderbreken borstvoeding.</a:t>
            </a:r>
          </a:p>
          <a:p>
            <a:pPr>
              <a:lnSpc>
                <a:spcPct val="220000"/>
              </a:lnSpc>
            </a:pPr>
            <a:r>
              <a:rPr lang="nl-BE" sz="1200" b="1" dirty="0">
                <a:latin typeface="MuseoSans-900"/>
              </a:rPr>
              <a:t>Chronisch gebruik tijdens zwangerschap: risico neonataal abstinentiesyndroom</a:t>
            </a:r>
          </a:p>
        </p:txBody>
      </p:sp>
    </p:spTree>
    <p:extLst>
      <p:ext uri="{BB962C8B-B14F-4D97-AF65-F5344CB8AC3E}">
        <p14:creationId xmlns:p14="http://schemas.microsoft.com/office/powerpoint/2010/main" val="8155302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ezonde Voedingssupplementen en Vitamines">
            <a:extLst>
              <a:ext uri="{FF2B5EF4-FFF2-40B4-BE49-F238E27FC236}">
                <a16:creationId xmlns:a16="http://schemas.microsoft.com/office/drawing/2014/main" id="{F051763A-067C-1903-D17A-33C479A36B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4949" y="3539332"/>
            <a:ext cx="1607344" cy="1607344"/>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7AF2C8FD-9C8D-01C6-0A09-FD62BCEF39D8}"/>
              </a:ext>
            </a:extLst>
          </p:cNvPr>
          <p:cNvSpPr>
            <a:spLocks noGrp="1"/>
          </p:cNvSpPr>
          <p:nvPr>
            <p:ph type="title"/>
          </p:nvPr>
        </p:nvSpPr>
        <p:spPr>
          <a:xfrm>
            <a:off x="4025753" y="-1241296"/>
            <a:ext cx="7886700" cy="994172"/>
          </a:xfrm>
        </p:spPr>
        <p:txBody>
          <a:bodyPr/>
          <a:lstStyle/>
          <a:p>
            <a:r>
              <a:rPr lang="nl-BE" dirty="0"/>
              <a:t>Casus 1</a:t>
            </a:r>
          </a:p>
        </p:txBody>
      </p:sp>
      <p:sp>
        <p:nvSpPr>
          <p:cNvPr id="3" name="Tijdelijke aanduiding voor inhoud 2">
            <a:extLst>
              <a:ext uri="{FF2B5EF4-FFF2-40B4-BE49-F238E27FC236}">
                <a16:creationId xmlns:a16="http://schemas.microsoft.com/office/drawing/2014/main" id="{257B3947-6E16-9BB2-D4F7-8AC77C7CDA6D}"/>
              </a:ext>
            </a:extLst>
          </p:cNvPr>
          <p:cNvSpPr>
            <a:spLocks noGrp="1"/>
          </p:cNvSpPr>
          <p:nvPr>
            <p:ph idx="1"/>
          </p:nvPr>
        </p:nvSpPr>
        <p:spPr>
          <a:xfrm>
            <a:off x="1571877" y="952130"/>
            <a:ext cx="6936415" cy="3254546"/>
          </a:xfrm>
        </p:spPr>
        <p:txBody>
          <a:bodyPr>
            <a:normAutofit fontScale="77500" lnSpcReduction="20000"/>
          </a:bodyPr>
          <a:lstStyle/>
          <a:p>
            <a:r>
              <a:rPr lang="nl-BE" dirty="0">
                <a:latin typeface="MuseoSans-900"/>
              </a:rPr>
              <a:t>Een </a:t>
            </a:r>
            <a:r>
              <a:rPr lang="nl-BE" dirty="0" err="1">
                <a:latin typeface="MuseoSans-900"/>
              </a:rPr>
              <a:t>pasbevallen</a:t>
            </a:r>
            <a:r>
              <a:rPr lang="nl-BE" dirty="0">
                <a:latin typeface="MuseoSans-900"/>
              </a:rPr>
              <a:t> moeder komt op consultatie omdat ze zich erg moe voelt.</a:t>
            </a:r>
            <a:br>
              <a:rPr lang="nl-BE" dirty="0">
                <a:latin typeface="MuseoSans-900"/>
              </a:rPr>
            </a:br>
            <a:r>
              <a:rPr lang="nl-BE" dirty="0">
                <a:latin typeface="MuseoSans-900"/>
              </a:rPr>
              <a:t>Ze toont je een grote pot </a:t>
            </a:r>
            <a:r>
              <a:rPr lang="nl-BE" dirty="0" err="1">
                <a:latin typeface="MuseoSans-900"/>
              </a:rPr>
              <a:t>multivitamines</a:t>
            </a:r>
            <a:r>
              <a:rPr lang="nl-BE" dirty="0">
                <a:latin typeface="MuseoSans-900"/>
              </a:rPr>
              <a:t>, de familie heeft deze uit het buitenland meegebracht voor de </a:t>
            </a:r>
            <a:r>
              <a:rPr lang="nl-BE" dirty="0" err="1">
                <a:latin typeface="MuseoSans-900"/>
              </a:rPr>
              <a:t>borstvoedende</a:t>
            </a:r>
            <a:r>
              <a:rPr lang="nl-BE" dirty="0">
                <a:latin typeface="MuseoSans-900"/>
              </a:rPr>
              <a:t> moeder. Ze vraagt of het ok is om deze te nemen. In de bijsluiter had ze gelezen dat dit </a:t>
            </a:r>
            <a:r>
              <a:rPr lang="nl-BE" dirty="0" err="1">
                <a:latin typeface="MuseoSans-900"/>
              </a:rPr>
              <a:t>voedingssuplement</a:t>
            </a:r>
            <a:r>
              <a:rPr lang="nl-BE" dirty="0">
                <a:latin typeface="MuseoSans-900"/>
              </a:rPr>
              <a:t> niet bedoeld is tijdens zwangerschap en lactatie.</a:t>
            </a:r>
          </a:p>
          <a:p>
            <a:r>
              <a:rPr lang="nl-BE" dirty="0">
                <a:latin typeface="MuseoSans-900"/>
              </a:rPr>
              <a:t>Veilig: vitamines en </a:t>
            </a:r>
            <a:r>
              <a:rPr lang="nl-BE" dirty="0" err="1">
                <a:latin typeface="MuseoSans-900"/>
              </a:rPr>
              <a:t>voedingssuplementen</a:t>
            </a:r>
            <a:r>
              <a:rPr lang="nl-BE" dirty="0">
                <a:latin typeface="MuseoSans-900"/>
              </a:rPr>
              <a:t> zijn niet gevaarlijk.</a:t>
            </a:r>
          </a:p>
          <a:p>
            <a:endParaRPr lang="nl-BE" dirty="0">
              <a:latin typeface="MuseoSans-900"/>
            </a:endParaRPr>
          </a:p>
          <a:p>
            <a:r>
              <a:rPr lang="nl-BE" dirty="0">
                <a:latin typeface="MuseoSans-900"/>
              </a:rPr>
              <a:t>Niet veilig: voorzichtigheidsprincipe, gezonde gevarieerde voeding en/of op voorschrift van arts.</a:t>
            </a:r>
          </a:p>
        </p:txBody>
      </p:sp>
      <p:pic>
        <p:nvPicPr>
          <p:cNvPr id="5" name="Graphic 4" descr="Duim omhoog met effen opvulling">
            <a:extLst>
              <a:ext uri="{FF2B5EF4-FFF2-40B4-BE49-F238E27FC236}">
                <a16:creationId xmlns:a16="http://schemas.microsoft.com/office/drawing/2014/main" id="{AB242CBC-09C0-62AC-57C8-B18D579DAA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593" y="2574925"/>
            <a:ext cx="685800" cy="685800"/>
          </a:xfrm>
          <a:prstGeom prst="rect">
            <a:avLst/>
          </a:prstGeom>
        </p:spPr>
      </p:pic>
      <p:pic>
        <p:nvPicPr>
          <p:cNvPr id="6" name="Graphic 5" descr="Duim omhoog met effen opvulling">
            <a:extLst>
              <a:ext uri="{FF2B5EF4-FFF2-40B4-BE49-F238E27FC236}">
                <a16:creationId xmlns:a16="http://schemas.microsoft.com/office/drawing/2014/main" id="{47479CC7-0E0D-A4A5-DF6B-EC5BF6B847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21593" y="3393286"/>
            <a:ext cx="685800" cy="685800"/>
          </a:xfrm>
          <a:prstGeom prst="rect">
            <a:avLst/>
          </a:prstGeom>
        </p:spPr>
      </p:pic>
      <p:sp>
        <p:nvSpPr>
          <p:cNvPr id="8" name="Titel 1">
            <a:extLst>
              <a:ext uri="{FF2B5EF4-FFF2-40B4-BE49-F238E27FC236}">
                <a16:creationId xmlns:a16="http://schemas.microsoft.com/office/drawing/2014/main" id="{65467CBA-A8EE-F5C5-A1F9-481319D7B4E1}"/>
              </a:ext>
            </a:extLst>
          </p:cNvPr>
          <p:cNvSpPr txBox="1">
            <a:spLocks/>
          </p:cNvSpPr>
          <p:nvPr/>
        </p:nvSpPr>
        <p:spPr>
          <a:xfrm>
            <a:off x="628650" y="277019"/>
            <a:ext cx="7886700" cy="67511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a:lnSpc>
                <a:spcPts val="3600"/>
              </a:lnSpc>
              <a:spcBef>
                <a:spcPts val="820"/>
              </a:spcBef>
            </a:pPr>
            <a:r>
              <a:rPr lang="nl-BE" sz="3600" b="1" spc="-40" dirty="0">
                <a:solidFill>
                  <a:srgbClr val="CC0E7D"/>
                </a:solidFill>
                <a:latin typeface="MuseoSans-900"/>
                <a:cs typeface="+mn-cs"/>
              </a:rPr>
              <a:t>Casus 1</a:t>
            </a:r>
          </a:p>
        </p:txBody>
      </p:sp>
    </p:spTree>
    <p:extLst>
      <p:ext uri="{BB962C8B-B14F-4D97-AF65-F5344CB8AC3E}">
        <p14:creationId xmlns:p14="http://schemas.microsoft.com/office/powerpoint/2010/main" val="17786235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2C0A14-3B2B-1651-1312-63D9FF12373E}"/>
              </a:ext>
            </a:extLst>
          </p:cNvPr>
          <p:cNvSpPr>
            <a:spLocks noGrp="1"/>
          </p:cNvSpPr>
          <p:nvPr>
            <p:ph type="title"/>
          </p:nvPr>
        </p:nvSpPr>
        <p:spPr>
          <a:xfrm>
            <a:off x="628650" y="277019"/>
            <a:ext cx="7886700" cy="675112"/>
          </a:xfrm>
        </p:spPr>
        <p:txBody>
          <a:bodyPr/>
          <a:lstStyle/>
          <a:p>
            <a:r>
              <a:rPr lang="nl-BE" dirty="0"/>
              <a:t>Casus 2</a:t>
            </a:r>
          </a:p>
        </p:txBody>
      </p:sp>
      <p:sp>
        <p:nvSpPr>
          <p:cNvPr id="3" name="Tijdelijke aanduiding voor inhoud 2">
            <a:extLst>
              <a:ext uri="{FF2B5EF4-FFF2-40B4-BE49-F238E27FC236}">
                <a16:creationId xmlns:a16="http://schemas.microsoft.com/office/drawing/2014/main" id="{C2692DDD-E533-806C-3CFA-BDD1EA519372}"/>
              </a:ext>
            </a:extLst>
          </p:cNvPr>
          <p:cNvSpPr>
            <a:spLocks noGrp="1"/>
          </p:cNvSpPr>
          <p:nvPr>
            <p:ph idx="1"/>
          </p:nvPr>
        </p:nvSpPr>
        <p:spPr>
          <a:xfrm>
            <a:off x="1228060" y="1047824"/>
            <a:ext cx="7287290" cy="3588074"/>
          </a:xfrm>
        </p:spPr>
        <p:txBody>
          <a:bodyPr>
            <a:normAutofit fontScale="77500" lnSpcReduction="20000"/>
          </a:bodyPr>
          <a:lstStyle/>
          <a:p>
            <a:r>
              <a:rPr lang="nl-BE" dirty="0">
                <a:latin typeface="MuseoSans-900"/>
              </a:rPr>
              <a:t>Een vrouw met bipolaire stoornis staat op Lithium, ook tijdens de zwangerschap werd dit verdergezet in overleg met de behandelende psychiater. Het kind verbleef een week op neonatologie en had enkele bloedonderzoeken, alles was goed met de baby, na een week mocht het kind mee naar huis.</a:t>
            </a:r>
            <a:br>
              <a:rPr lang="nl-BE" dirty="0">
                <a:latin typeface="MuseoSans-900"/>
              </a:rPr>
            </a:br>
            <a:r>
              <a:rPr lang="nl-BE" dirty="0">
                <a:latin typeface="MuseoSans-900"/>
              </a:rPr>
              <a:t>Initieel kreeg het kind flesvoeding, maar bij het huisbezoek ziet u het kind aan de borst gelegd worden.</a:t>
            </a:r>
          </a:p>
          <a:p>
            <a:r>
              <a:rPr lang="nl-BE" dirty="0">
                <a:latin typeface="MuseoSans-900"/>
              </a:rPr>
              <a:t>Veilig: goed voor de moeder-kind-hechting.</a:t>
            </a:r>
          </a:p>
          <a:p>
            <a:pPr marL="0" indent="0">
              <a:buNone/>
            </a:pPr>
            <a:endParaRPr lang="nl-BE" dirty="0">
              <a:latin typeface="MuseoSans-900"/>
            </a:endParaRPr>
          </a:p>
          <a:p>
            <a:r>
              <a:rPr lang="nl-BE" dirty="0">
                <a:latin typeface="MuseoSans-900"/>
              </a:rPr>
              <a:t>Niet veilig: lithium bij borstvoeding houdt risico’s in: ofwel geen borstvoeding ofwel extra monitoring van de baby nodig.</a:t>
            </a:r>
          </a:p>
        </p:txBody>
      </p:sp>
      <p:pic>
        <p:nvPicPr>
          <p:cNvPr id="4" name="Graphic 3" descr="Duim omhoog met effen opvulling">
            <a:extLst>
              <a:ext uri="{FF2B5EF4-FFF2-40B4-BE49-F238E27FC236}">
                <a16:creationId xmlns:a16="http://schemas.microsoft.com/office/drawing/2014/main" id="{9460C609-EEB2-A152-B190-5ADA6E74B5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5750" y="2901876"/>
            <a:ext cx="685800" cy="685800"/>
          </a:xfrm>
          <a:prstGeom prst="rect">
            <a:avLst/>
          </a:prstGeom>
        </p:spPr>
      </p:pic>
      <p:pic>
        <p:nvPicPr>
          <p:cNvPr id="5" name="Graphic 4" descr="Duim omhoog met effen opvulling">
            <a:extLst>
              <a:ext uri="{FF2B5EF4-FFF2-40B4-BE49-F238E27FC236}">
                <a16:creationId xmlns:a16="http://schemas.microsoft.com/office/drawing/2014/main" id="{B55937A0-FE32-8057-E15C-D11E2027EA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285750" y="3815930"/>
            <a:ext cx="685800" cy="685800"/>
          </a:xfrm>
          <a:prstGeom prst="rect">
            <a:avLst/>
          </a:prstGeom>
        </p:spPr>
      </p:pic>
    </p:spTree>
    <p:extLst>
      <p:ext uri="{BB962C8B-B14F-4D97-AF65-F5344CB8AC3E}">
        <p14:creationId xmlns:p14="http://schemas.microsoft.com/office/powerpoint/2010/main" val="768234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2C0A14-3B2B-1651-1312-63D9FF12373E}"/>
              </a:ext>
            </a:extLst>
          </p:cNvPr>
          <p:cNvSpPr>
            <a:spLocks noGrp="1"/>
          </p:cNvSpPr>
          <p:nvPr>
            <p:ph type="title"/>
          </p:nvPr>
        </p:nvSpPr>
        <p:spPr>
          <a:xfrm>
            <a:off x="628650" y="277019"/>
            <a:ext cx="7886700" cy="675112"/>
          </a:xfrm>
        </p:spPr>
        <p:txBody>
          <a:bodyPr/>
          <a:lstStyle/>
          <a:p>
            <a:r>
              <a:rPr lang="nl-BE" dirty="0"/>
              <a:t>Casus 3</a:t>
            </a:r>
          </a:p>
        </p:txBody>
      </p:sp>
      <p:sp>
        <p:nvSpPr>
          <p:cNvPr id="3" name="Tijdelijke aanduiding voor inhoud 2">
            <a:extLst>
              <a:ext uri="{FF2B5EF4-FFF2-40B4-BE49-F238E27FC236}">
                <a16:creationId xmlns:a16="http://schemas.microsoft.com/office/drawing/2014/main" id="{C2692DDD-E533-806C-3CFA-BDD1EA519372}"/>
              </a:ext>
            </a:extLst>
          </p:cNvPr>
          <p:cNvSpPr>
            <a:spLocks noGrp="1"/>
          </p:cNvSpPr>
          <p:nvPr>
            <p:ph idx="1"/>
          </p:nvPr>
        </p:nvSpPr>
        <p:spPr>
          <a:xfrm>
            <a:off x="1228060" y="1047824"/>
            <a:ext cx="7287290" cy="3588074"/>
          </a:xfrm>
        </p:spPr>
        <p:txBody>
          <a:bodyPr>
            <a:normAutofit/>
          </a:bodyPr>
          <a:lstStyle/>
          <a:p>
            <a:r>
              <a:rPr lang="nl-BE" dirty="0">
                <a:latin typeface="MuseoSans-900"/>
              </a:rPr>
              <a:t>U ziet mevrouw X op chronisch controle voor haar astma, ze heeft een baby van 2 maand oud. Haar astmaklachten zijn de laatste tijd niet onder controle, ze moet bijna dagelijks </a:t>
            </a:r>
            <a:r>
              <a:rPr lang="nl-BE" dirty="0" err="1">
                <a:latin typeface="MuseoSans-900"/>
              </a:rPr>
              <a:t>Ventolin</a:t>
            </a:r>
            <a:r>
              <a:rPr lang="nl-BE" dirty="0">
                <a:latin typeface="MuseoSans-900"/>
              </a:rPr>
              <a:t> gebruiken. Bij verder navragen blijkt dat ze haar </a:t>
            </a:r>
            <a:r>
              <a:rPr lang="nl-BE" dirty="0" err="1">
                <a:latin typeface="MuseoSans-900"/>
              </a:rPr>
              <a:t>onderhoudspuff</a:t>
            </a:r>
            <a:r>
              <a:rPr lang="nl-BE" dirty="0">
                <a:latin typeface="MuseoSans-900"/>
              </a:rPr>
              <a:t> niet durft gebruiken omdat daar </a:t>
            </a:r>
            <a:r>
              <a:rPr lang="nl-BE" dirty="0" err="1">
                <a:latin typeface="MuseoSans-900"/>
              </a:rPr>
              <a:t>cortisone</a:t>
            </a:r>
            <a:r>
              <a:rPr lang="nl-BE" dirty="0">
                <a:latin typeface="MuseoSans-900"/>
              </a:rPr>
              <a:t> in zit en ze borstvoeding geeft.</a:t>
            </a:r>
          </a:p>
          <a:p>
            <a:r>
              <a:rPr lang="nl-BE" dirty="0">
                <a:latin typeface="MuseoSans-900"/>
              </a:rPr>
              <a:t>Veilig: medicatie uit </a:t>
            </a:r>
            <a:r>
              <a:rPr lang="nl-BE" dirty="0" err="1">
                <a:latin typeface="MuseoSans-900"/>
              </a:rPr>
              <a:t>puffers</a:t>
            </a:r>
            <a:r>
              <a:rPr lang="nl-BE" dirty="0">
                <a:latin typeface="MuseoSans-900"/>
              </a:rPr>
              <a:t> gaat nauwelijks tot niet door naar de moedermelk.</a:t>
            </a:r>
          </a:p>
          <a:p>
            <a:r>
              <a:rPr lang="nl-BE" dirty="0">
                <a:latin typeface="MuseoSans-900"/>
              </a:rPr>
              <a:t>Niet veilig: </a:t>
            </a:r>
            <a:r>
              <a:rPr lang="nl-BE" dirty="0" err="1">
                <a:latin typeface="MuseoSans-900"/>
              </a:rPr>
              <a:t>cortisone</a:t>
            </a:r>
            <a:r>
              <a:rPr lang="nl-BE" dirty="0">
                <a:latin typeface="MuseoSans-900"/>
              </a:rPr>
              <a:t> is gevaarlijk voor de baby.</a:t>
            </a:r>
          </a:p>
        </p:txBody>
      </p:sp>
      <p:pic>
        <p:nvPicPr>
          <p:cNvPr id="4" name="Graphic 3" descr="Duim omhoog met effen opvulling">
            <a:extLst>
              <a:ext uri="{FF2B5EF4-FFF2-40B4-BE49-F238E27FC236}">
                <a16:creationId xmlns:a16="http://schemas.microsoft.com/office/drawing/2014/main" id="{9460C609-EEB2-A152-B190-5ADA6E74B5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3756" y="2709090"/>
            <a:ext cx="685800" cy="685800"/>
          </a:xfrm>
          <a:prstGeom prst="rect">
            <a:avLst/>
          </a:prstGeom>
        </p:spPr>
      </p:pic>
      <p:pic>
        <p:nvPicPr>
          <p:cNvPr id="5" name="Graphic 4" descr="Duim omhoog met effen opvulling">
            <a:extLst>
              <a:ext uri="{FF2B5EF4-FFF2-40B4-BE49-F238E27FC236}">
                <a16:creationId xmlns:a16="http://schemas.microsoft.com/office/drawing/2014/main" id="{B55937A0-FE32-8057-E15C-D11E2027EA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333756" y="3480615"/>
            <a:ext cx="685800" cy="685800"/>
          </a:xfrm>
          <a:prstGeom prst="rect">
            <a:avLst/>
          </a:prstGeom>
        </p:spPr>
      </p:pic>
    </p:spTree>
    <p:extLst>
      <p:ext uri="{BB962C8B-B14F-4D97-AF65-F5344CB8AC3E}">
        <p14:creationId xmlns:p14="http://schemas.microsoft.com/office/powerpoint/2010/main" val="42894233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B2E39A9-7B8B-FC2B-204D-52E7782A20B9}"/>
              </a:ext>
            </a:extLst>
          </p:cNvPr>
          <p:cNvSpPr>
            <a:spLocks noGrp="1"/>
          </p:cNvSpPr>
          <p:nvPr>
            <p:ph idx="1"/>
          </p:nvPr>
        </p:nvSpPr>
        <p:spPr>
          <a:xfrm>
            <a:off x="720112" y="1990656"/>
            <a:ext cx="7886700" cy="990562"/>
          </a:xfrm>
        </p:spPr>
        <p:txBody>
          <a:bodyPr>
            <a:noAutofit/>
          </a:bodyPr>
          <a:lstStyle/>
          <a:p>
            <a:pPr marL="0" indent="0">
              <a:lnSpc>
                <a:spcPct val="100000"/>
              </a:lnSpc>
              <a:buNone/>
            </a:pPr>
            <a:r>
              <a:rPr lang="nl-BE" sz="1400" dirty="0">
                <a:latin typeface="MuseoSans-900"/>
              </a:rPr>
              <a:t>Het is vaak niet zwart-wit:</a:t>
            </a:r>
            <a:br>
              <a:rPr lang="nl-BE" sz="1400" dirty="0">
                <a:latin typeface="MuseoSans-900"/>
              </a:rPr>
            </a:br>
            <a:r>
              <a:rPr lang="nl-BE" sz="1400" dirty="0">
                <a:latin typeface="MuseoSans-900"/>
              </a:rPr>
              <a:t>Welk(e) medicijn(en)? Welke dosis? Moeders metabolisme? </a:t>
            </a:r>
            <a:r>
              <a:rPr lang="nl-BE" sz="1400" dirty="0" err="1">
                <a:latin typeface="MuseoSans-900"/>
              </a:rPr>
              <a:t>Vetoplosbaar</a:t>
            </a:r>
            <a:r>
              <a:rPr lang="nl-BE" sz="1400" dirty="0">
                <a:latin typeface="MuseoSans-900"/>
              </a:rPr>
              <a:t>?</a:t>
            </a:r>
            <a:br>
              <a:rPr lang="nl-BE" sz="1400" dirty="0">
                <a:latin typeface="MuseoSans-900"/>
              </a:rPr>
            </a:br>
            <a:r>
              <a:rPr lang="nl-BE" sz="1400" dirty="0">
                <a:latin typeface="MuseoSans-900"/>
              </a:rPr>
              <a:t>Hoeveelheid ingenomen moedermelk? Baby’s metabolisme? Leeftijd baby? Toestand baby: prematuur/term, gezond/ziek?...</a:t>
            </a:r>
          </a:p>
        </p:txBody>
      </p:sp>
      <p:pic>
        <p:nvPicPr>
          <p:cNvPr id="2050" name="Picture 2" descr="Can I Breastfeed Even if I Take Medication? - Lactation 911">
            <a:extLst>
              <a:ext uri="{FF2B5EF4-FFF2-40B4-BE49-F238E27FC236}">
                <a16:creationId xmlns:a16="http://schemas.microsoft.com/office/drawing/2014/main" id="{8C398336-3A33-E937-B053-063C5D587EE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843" t="2899"/>
          <a:stretch/>
        </p:blipFill>
        <p:spPr bwMode="auto">
          <a:xfrm>
            <a:off x="760700" y="130766"/>
            <a:ext cx="2275931" cy="1785466"/>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B49C086D-B565-EB05-2ED9-18FA61B1CB82}"/>
              </a:ext>
            </a:extLst>
          </p:cNvPr>
          <p:cNvSpPr txBox="1"/>
          <p:nvPr/>
        </p:nvSpPr>
        <p:spPr>
          <a:xfrm>
            <a:off x="1600200" y="4175125"/>
            <a:ext cx="7947376" cy="646331"/>
          </a:xfrm>
          <a:prstGeom prst="rect">
            <a:avLst/>
          </a:prstGeom>
          <a:noFill/>
        </p:spPr>
        <p:txBody>
          <a:bodyPr wrap="square">
            <a:spAutoFit/>
          </a:bodyPr>
          <a:lstStyle/>
          <a:p>
            <a:r>
              <a:rPr lang="nl-BE" b="1" dirty="0">
                <a:latin typeface="MuseoSans-900"/>
              </a:rPr>
              <a:t>Het is vaak niet zwart-wit:</a:t>
            </a:r>
          </a:p>
          <a:p>
            <a:r>
              <a:rPr lang="nl-BE" dirty="0">
                <a:latin typeface="MuseoSans-900"/>
              </a:rPr>
              <a:t>Nood aan individueel plan, multidisciplinair overleg, shared-</a:t>
            </a:r>
            <a:r>
              <a:rPr lang="nl-BE" dirty="0" err="1">
                <a:latin typeface="MuseoSans-900"/>
              </a:rPr>
              <a:t>decision</a:t>
            </a:r>
            <a:r>
              <a:rPr lang="nl-BE" dirty="0">
                <a:latin typeface="MuseoSans-900"/>
              </a:rPr>
              <a:t> making…</a:t>
            </a:r>
          </a:p>
        </p:txBody>
      </p:sp>
      <p:sp>
        <p:nvSpPr>
          <p:cNvPr id="6" name="Titel 1">
            <a:extLst>
              <a:ext uri="{FF2B5EF4-FFF2-40B4-BE49-F238E27FC236}">
                <a16:creationId xmlns:a16="http://schemas.microsoft.com/office/drawing/2014/main" id="{5CB14E05-82D9-F7EA-8EF1-EC172F2FE40C}"/>
              </a:ext>
            </a:extLst>
          </p:cNvPr>
          <p:cNvSpPr txBox="1">
            <a:spLocks/>
          </p:cNvSpPr>
          <p:nvPr/>
        </p:nvSpPr>
        <p:spPr>
          <a:xfrm>
            <a:off x="3108381" y="164422"/>
            <a:ext cx="5411724" cy="1241822"/>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3600" b="1" spc="-40" dirty="0">
                <a:solidFill>
                  <a:srgbClr val="CC0E7D"/>
                </a:solidFill>
                <a:latin typeface="MuseoSans-900"/>
                <a:cs typeface="+mn-cs"/>
              </a:rPr>
              <a:t>Geneesmiddelengebruik en </a:t>
            </a:r>
            <a:r>
              <a:rPr lang="nl-BE" sz="3700" b="1" spc="-40" dirty="0">
                <a:solidFill>
                  <a:srgbClr val="CC0E7D"/>
                </a:solidFill>
                <a:latin typeface="MuseoSans-900"/>
                <a:cs typeface="+mn-cs"/>
              </a:rPr>
              <a:t>borstvoeding</a:t>
            </a:r>
          </a:p>
        </p:txBody>
      </p:sp>
      <p:sp>
        <p:nvSpPr>
          <p:cNvPr id="5" name="Tekstvak 4">
            <a:extLst>
              <a:ext uri="{FF2B5EF4-FFF2-40B4-BE49-F238E27FC236}">
                <a16:creationId xmlns:a16="http://schemas.microsoft.com/office/drawing/2014/main" id="{611D4E3C-EFB5-E4BF-264D-8FB927272B4A}"/>
              </a:ext>
            </a:extLst>
          </p:cNvPr>
          <p:cNvSpPr txBox="1"/>
          <p:nvPr/>
        </p:nvSpPr>
        <p:spPr>
          <a:xfrm>
            <a:off x="720112" y="2993396"/>
            <a:ext cx="7738087" cy="1169551"/>
          </a:xfrm>
          <a:prstGeom prst="rect">
            <a:avLst/>
          </a:prstGeom>
          <a:noFill/>
        </p:spPr>
        <p:txBody>
          <a:bodyPr wrap="square">
            <a:spAutoFit/>
          </a:bodyPr>
          <a:lstStyle/>
          <a:p>
            <a:r>
              <a:rPr lang="nl-BE" sz="1400" b="1" dirty="0">
                <a:latin typeface="MuseoSans-900"/>
              </a:rPr>
              <a:t>Goede bronnen:</a:t>
            </a:r>
          </a:p>
          <a:p>
            <a:r>
              <a:rPr lang="nl-BE" sz="1400" dirty="0">
                <a:latin typeface="MuseoSans-900"/>
              </a:rPr>
              <a:t>Lareb.nl</a:t>
            </a:r>
          </a:p>
          <a:p>
            <a:r>
              <a:rPr lang="nl-BE" sz="1400" dirty="0" err="1">
                <a:latin typeface="MuseoSans-900"/>
              </a:rPr>
              <a:t>MediMama</a:t>
            </a:r>
            <a:r>
              <a:rPr lang="nl-BE" sz="1400" dirty="0">
                <a:latin typeface="MuseoSans-900"/>
              </a:rPr>
              <a:t> app</a:t>
            </a:r>
          </a:p>
          <a:p>
            <a:r>
              <a:rPr lang="nl-BE" sz="1400" dirty="0" err="1">
                <a:latin typeface="MuseoSans-900"/>
              </a:rPr>
              <a:t>Lactmed</a:t>
            </a:r>
            <a:endParaRPr lang="nl-BE" sz="1400" dirty="0">
              <a:latin typeface="MuseoSans-900"/>
            </a:endParaRPr>
          </a:p>
          <a:p>
            <a:r>
              <a:rPr lang="nl-BE" sz="1400" dirty="0">
                <a:latin typeface="MuseoSans-900"/>
              </a:rPr>
              <a:t>Multidisciplinair overleg</a:t>
            </a:r>
          </a:p>
        </p:txBody>
      </p:sp>
    </p:spTree>
    <p:extLst>
      <p:ext uri="{BB962C8B-B14F-4D97-AF65-F5344CB8AC3E}">
        <p14:creationId xmlns:p14="http://schemas.microsoft.com/office/powerpoint/2010/main" val="41942125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B3391D-9B19-5AFE-B139-E8A1E6AE0A99}"/>
              </a:ext>
            </a:extLst>
          </p:cNvPr>
          <p:cNvSpPr>
            <a:spLocks noGrp="1"/>
          </p:cNvSpPr>
          <p:nvPr>
            <p:ph type="ctrTitle"/>
          </p:nvPr>
        </p:nvSpPr>
        <p:spPr/>
        <p:txBody>
          <a:bodyPr/>
          <a:lstStyle/>
          <a:p>
            <a:r>
              <a:rPr lang="nl-NL" dirty="0"/>
              <a:t>Vitamines bij zuigelingen </a:t>
            </a:r>
            <a:endParaRPr lang="nl-BE" dirty="0"/>
          </a:p>
        </p:txBody>
      </p:sp>
      <p:sp>
        <p:nvSpPr>
          <p:cNvPr id="3" name="Ondertitel 2">
            <a:extLst>
              <a:ext uri="{FF2B5EF4-FFF2-40B4-BE49-F238E27FC236}">
                <a16:creationId xmlns:a16="http://schemas.microsoft.com/office/drawing/2014/main" id="{DE9766B0-4175-1D0D-2BE5-B33ADC3BD9CB}"/>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85668429"/>
      </p:ext>
    </p:extLst>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62946B1-8245-C72F-F72D-1745408DD527}"/>
              </a:ext>
            </a:extLst>
          </p:cNvPr>
          <p:cNvSpPr>
            <a:spLocks noGrp="1"/>
          </p:cNvSpPr>
          <p:nvPr>
            <p:ph idx="1"/>
          </p:nvPr>
        </p:nvSpPr>
        <p:spPr/>
        <p:txBody>
          <a:bodyPr/>
          <a:lstStyle/>
          <a:p>
            <a:endParaRPr lang="nl-BE" dirty="0"/>
          </a:p>
        </p:txBody>
      </p:sp>
      <p:sp>
        <p:nvSpPr>
          <p:cNvPr id="5" name="Tekstvak 4">
            <a:extLst>
              <a:ext uri="{FF2B5EF4-FFF2-40B4-BE49-F238E27FC236}">
                <a16:creationId xmlns:a16="http://schemas.microsoft.com/office/drawing/2014/main" id="{D7C361CA-41EA-9EEB-C734-3C732674A672}"/>
              </a:ext>
            </a:extLst>
          </p:cNvPr>
          <p:cNvSpPr txBox="1"/>
          <p:nvPr/>
        </p:nvSpPr>
        <p:spPr>
          <a:xfrm>
            <a:off x="304800" y="746125"/>
            <a:ext cx="4662236" cy="2503249"/>
          </a:xfrm>
          <a:prstGeom prst="rect">
            <a:avLst/>
          </a:prstGeom>
          <a:noFill/>
        </p:spPr>
        <p:txBody>
          <a:bodyPr wrap="square">
            <a:spAutoFit/>
          </a:bodyPr>
          <a:lstStyle/>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Vitamine D</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endParaRPr lang="nl-NL" sz="2200" spc="-25" dirty="0">
              <a:solidFill>
                <a:srgbClr val="231F20"/>
              </a:solidFill>
              <a:latin typeface="MuseoSans-900"/>
            </a:endParaRP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Vitamine K</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endParaRPr lang="nl-NL" sz="2200" spc="-25" dirty="0">
              <a:solidFill>
                <a:srgbClr val="231F20"/>
              </a:solidFill>
              <a:latin typeface="MuseoSans-900"/>
            </a:endParaRP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Vitamines voor prematuren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endParaRPr lang="nl-NL" sz="2200" spc="-25" dirty="0">
              <a:solidFill>
                <a:srgbClr val="231F20"/>
              </a:solidFill>
              <a:latin typeface="MuseoSans-900"/>
            </a:endParaRP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err="1">
                <a:solidFill>
                  <a:srgbClr val="231F20"/>
                </a:solidFill>
                <a:latin typeface="MuseoSans-900"/>
              </a:rPr>
              <a:t>Ijzer</a:t>
            </a:r>
            <a:r>
              <a:rPr lang="nl-NL" sz="2200" spc="-25" dirty="0">
                <a:solidFill>
                  <a:srgbClr val="231F20"/>
                </a:solidFill>
                <a:latin typeface="MuseoSans-900"/>
              </a:rPr>
              <a:t> suppletie </a:t>
            </a:r>
            <a:endParaRPr lang="nl-BE" sz="2200" spc="-25" dirty="0">
              <a:solidFill>
                <a:srgbClr val="231F20"/>
              </a:solidFill>
              <a:latin typeface="MuseoSans-900"/>
            </a:endParaRPr>
          </a:p>
        </p:txBody>
      </p:sp>
    </p:spTree>
    <p:extLst>
      <p:ext uri="{BB962C8B-B14F-4D97-AF65-F5344CB8AC3E}">
        <p14:creationId xmlns:p14="http://schemas.microsoft.com/office/powerpoint/2010/main" val="2944206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A1C0A0-15C9-0CAA-2262-89C37E45E119}"/>
              </a:ext>
            </a:extLst>
          </p:cNvPr>
          <p:cNvSpPr>
            <a:spLocks noGrp="1"/>
          </p:cNvSpPr>
          <p:nvPr>
            <p:ph type="title"/>
          </p:nvPr>
        </p:nvSpPr>
        <p:spPr/>
        <p:txBody>
          <a:bodyPr/>
          <a:lstStyle/>
          <a:p>
            <a:r>
              <a:rPr lang="nl-NL" dirty="0"/>
              <a:t>Vitamine D</a:t>
            </a:r>
            <a:endParaRPr lang="nl-BE" dirty="0"/>
          </a:p>
        </p:txBody>
      </p:sp>
      <p:sp>
        <p:nvSpPr>
          <p:cNvPr id="3" name="Tijdelijke aanduiding voor inhoud 2">
            <a:extLst>
              <a:ext uri="{FF2B5EF4-FFF2-40B4-BE49-F238E27FC236}">
                <a16:creationId xmlns:a16="http://schemas.microsoft.com/office/drawing/2014/main" id="{B845805E-96AF-00E9-6E90-CDAF0F7AD3A9}"/>
              </a:ext>
            </a:extLst>
          </p:cNvPr>
          <p:cNvSpPr>
            <a:spLocks noGrp="1"/>
          </p:cNvSpPr>
          <p:nvPr>
            <p:ph idx="1"/>
          </p:nvPr>
        </p:nvSpPr>
        <p:spPr/>
        <p:txBody>
          <a:bodyPr/>
          <a:lstStyle/>
          <a:p>
            <a:endParaRPr lang="nl-BE" dirty="0"/>
          </a:p>
        </p:txBody>
      </p:sp>
      <p:sp>
        <p:nvSpPr>
          <p:cNvPr id="5" name="Tekstvak 4">
            <a:extLst>
              <a:ext uri="{FF2B5EF4-FFF2-40B4-BE49-F238E27FC236}">
                <a16:creationId xmlns:a16="http://schemas.microsoft.com/office/drawing/2014/main" id="{41217AAE-3EE0-B746-9A01-8CCEFF247850}"/>
              </a:ext>
            </a:extLst>
          </p:cNvPr>
          <p:cNvSpPr txBox="1"/>
          <p:nvPr/>
        </p:nvSpPr>
        <p:spPr>
          <a:xfrm>
            <a:off x="789305" y="1286208"/>
            <a:ext cx="7565390" cy="1810752"/>
          </a:xfrm>
          <a:prstGeom prst="rect">
            <a:avLst/>
          </a:prstGeom>
          <a:noFill/>
        </p:spPr>
        <p:txBody>
          <a:bodyPr wrap="square">
            <a:spAutoFit/>
          </a:bodyPr>
          <a:lstStyle/>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2200" spc="-25" dirty="0">
                <a:solidFill>
                  <a:srgbClr val="231F20"/>
                </a:solidFill>
                <a:latin typeface="MuseoSans-900"/>
              </a:rPr>
              <a:t>Voor elk kind vanaf geboorte tot de leeftijd van  6 jaar oud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2200" spc="-25" dirty="0">
                <a:solidFill>
                  <a:srgbClr val="231F20"/>
                </a:solidFill>
                <a:latin typeface="MuseoSans-900"/>
              </a:rPr>
              <a:t>400IU ( 600IU voor kinderen met zwarte huidskleur)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2200" spc="-25" dirty="0">
                <a:solidFill>
                  <a:srgbClr val="231F20"/>
                </a:solidFill>
                <a:latin typeface="MuseoSans-900"/>
              </a:rPr>
              <a:t>Functie in botopbouw – maar ook in immuniteit!</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2200" spc="-25" dirty="0">
                <a:solidFill>
                  <a:srgbClr val="231F20"/>
                </a:solidFill>
                <a:latin typeface="MuseoSans-900"/>
              </a:rPr>
              <a:t>D-cure 6/9 </a:t>
            </a:r>
            <a:r>
              <a:rPr lang="nl-BE" sz="2200" spc="-25" dirty="0" err="1">
                <a:solidFill>
                  <a:srgbClr val="231F20"/>
                </a:solidFill>
                <a:latin typeface="MuseoSans-900"/>
              </a:rPr>
              <a:t>dr</a:t>
            </a:r>
            <a:r>
              <a:rPr lang="nl-BE" sz="2200" spc="-25" dirty="0">
                <a:solidFill>
                  <a:srgbClr val="231F20"/>
                </a:solidFill>
                <a:latin typeface="MuseoSans-900"/>
              </a:rPr>
              <a:t> per dag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BE" sz="2200" spc="-25" dirty="0">
                <a:solidFill>
                  <a:srgbClr val="231F20"/>
                </a:solidFill>
                <a:latin typeface="MuseoSans-900"/>
              </a:rPr>
              <a:t>D-</a:t>
            </a:r>
            <a:r>
              <a:rPr lang="nl-BE" sz="2200" spc="-25" dirty="0" err="1">
                <a:solidFill>
                  <a:srgbClr val="231F20"/>
                </a:solidFill>
                <a:latin typeface="MuseoSans-900"/>
              </a:rPr>
              <a:t>ixx</a:t>
            </a:r>
            <a:r>
              <a:rPr lang="nl-BE" sz="2200" spc="-25" dirty="0">
                <a:solidFill>
                  <a:srgbClr val="231F20"/>
                </a:solidFill>
                <a:latin typeface="MuseoSans-900"/>
              </a:rPr>
              <a:t> 2/3 </a:t>
            </a:r>
            <a:r>
              <a:rPr lang="nl-BE" sz="2200" spc="-25" dirty="0" err="1">
                <a:solidFill>
                  <a:srgbClr val="231F20"/>
                </a:solidFill>
                <a:latin typeface="MuseoSans-900"/>
              </a:rPr>
              <a:t>dr</a:t>
            </a:r>
            <a:r>
              <a:rPr lang="nl-BE" sz="2200" spc="-25" dirty="0">
                <a:solidFill>
                  <a:srgbClr val="231F20"/>
                </a:solidFill>
                <a:latin typeface="MuseoSans-900"/>
              </a:rPr>
              <a:t> per dag ( opmerking : vaak </a:t>
            </a:r>
            <a:r>
              <a:rPr lang="nl-BE" sz="2200" spc="-25" dirty="0" err="1">
                <a:solidFill>
                  <a:srgbClr val="231F20"/>
                </a:solidFill>
                <a:latin typeface="MuseoSans-900"/>
              </a:rPr>
              <a:t>overdosage</a:t>
            </a:r>
            <a:r>
              <a:rPr lang="nl-BE" sz="2200" spc="-25" dirty="0">
                <a:solidFill>
                  <a:srgbClr val="231F20"/>
                </a:solidFill>
                <a:latin typeface="MuseoSans-900"/>
              </a:rPr>
              <a:t>  )</a:t>
            </a:r>
          </a:p>
        </p:txBody>
      </p:sp>
    </p:spTree>
    <p:extLst>
      <p:ext uri="{BB962C8B-B14F-4D97-AF65-F5344CB8AC3E}">
        <p14:creationId xmlns:p14="http://schemas.microsoft.com/office/powerpoint/2010/main" val="38781445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8B8D28-801E-0DA3-6964-5CF15ACAF0E3}"/>
              </a:ext>
            </a:extLst>
          </p:cNvPr>
          <p:cNvSpPr>
            <a:spLocks noGrp="1"/>
          </p:cNvSpPr>
          <p:nvPr>
            <p:ph type="title"/>
          </p:nvPr>
        </p:nvSpPr>
        <p:spPr/>
        <p:txBody>
          <a:bodyPr/>
          <a:lstStyle/>
          <a:p>
            <a:r>
              <a:rPr lang="nl-NL" dirty="0"/>
              <a:t>Vitamine K</a:t>
            </a:r>
            <a:endParaRPr lang="nl-BE" dirty="0"/>
          </a:p>
        </p:txBody>
      </p:sp>
      <p:sp>
        <p:nvSpPr>
          <p:cNvPr id="3" name="Tijdelijke aanduiding voor inhoud 2">
            <a:extLst>
              <a:ext uri="{FF2B5EF4-FFF2-40B4-BE49-F238E27FC236}">
                <a16:creationId xmlns:a16="http://schemas.microsoft.com/office/drawing/2014/main" id="{4117CCC6-98EB-5ABC-81B6-84146FC0ADDF}"/>
              </a:ext>
            </a:extLst>
          </p:cNvPr>
          <p:cNvSpPr>
            <a:spLocks noGrp="1"/>
          </p:cNvSpPr>
          <p:nvPr>
            <p:ph idx="1"/>
          </p:nvPr>
        </p:nvSpPr>
        <p:spPr/>
        <p:txBody>
          <a:bodyPr/>
          <a:lstStyle/>
          <a:p>
            <a:pPr lvl="1"/>
            <a:endParaRPr lang="nl-NL" dirty="0"/>
          </a:p>
        </p:txBody>
      </p:sp>
      <p:sp>
        <p:nvSpPr>
          <p:cNvPr id="5" name="Tekstvak 4">
            <a:extLst>
              <a:ext uri="{FF2B5EF4-FFF2-40B4-BE49-F238E27FC236}">
                <a16:creationId xmlns:a16="http://schemas.microsoft.com/office/drawing/2014/main" id="{6EFE7999-C3E5-46D7-3931-9EE2129AE27D}"/>
              </a:ext>
            </a:extLst>
          </p:cNvPr>
          <p:cNvSpPr txBox="1"/>
          <p:nvPr/>
        </p:nvSpPr>
        <p:spPr>
          <a:xfrm>
            <a:off x="789305" y="1355725"/>
            <a:ext cx="7239000" cy="1810752"/>
          </a:xfrm>
          <a:prstGeom prst="rect">
            <a:avLst/>
          </a:prstGeom>
          <a:noFill/>
        </p:spPr>
        <p:txBody>
          <a:bodyPr wrap="square">
            <a:spAutoFit/>
          </a:bodyPr>
          <a:lstStyle/>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Elke boorling is per definitie deficiënt </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Tekort aan vitamine K geeft risico op bloedingen</a:t>
            </a:r>
          </a:p>
          <a:p>
            <a:pPr marL="655955" lvl="2"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Kunnen spontaan optreden </a:t>
            </a:r>
          </a:p>
          <a:p>
            <a:pPr marL="655955" lvl="2"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In diepe organen – en aldus levensgevaarlijk</a:t>
            </a:r>
          </a:p>
          <a:p>
            <a:pPr marL="198755"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Bij weigeren : documenteer dat je de ouders informeerde </a:t>
            </a:r>
          </a:p>
        </p:txBody>
      </p:sp>
    </p:spTree>
    <p:extLst>
      <p:ext uri="{BB962C8B-B14F-4D97-AF65-F5344CB8AC3E}">
        <p14:creationId xmlns:p14="http://schemas.microsoft.com/office/powerpoint/2010/main" val="23318617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3C4378B-1C2A-3E17-F1C4-E52637D2E6D4}"/>
              </a:ext>
            </a:extLst>
          </p:cNvPr>
          <p:cNvSpPr>
            <a:spLocks noGrp="1"/>
          </p:cNvSpPr>
          <p:nvPr>
            <p:ph idx="1"/>
          </p:nvPr>
        </p:nvSpPr>
        <p:spPr/>
        <p:txBody>
          <a:bodyPr>
            <a:normAutofit fontScale="25000" lnSpcReduction="20000"/>
          </a:bodyPr>
          <a:lstStyle/>
          <a:p>
            <a:endParaRPr lang="nl-BE" dirty="0"/>
          </a:p>
        </p:txBody>
      </p:sp>
      <p:pic>
        <p:nvPicPr>
          <p:cNvPr id="1030" name="Picture 6" descr="KONAKION MM paediatric Inj Lös 2 mg/0.2ml Amp 0.2 ml | Online bestellen">
            <a:extLst>
              <a:ext uri="{FF2B5EF4-FFF2-40B4-BE49-F238E27FC236}">
                <a16:creationId xmlns:a16="http://schemas.microsoft.com/office/drawing/2014/main" id="{C6DC4939-C7B2-8A75-7957-83C20C4E67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3654" y="3175"/>
            <a:ext cx="1740877" cy="1601606"/>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ABF96773-4069-50A0-02EF-C286A925A6D0}"/>
              </a:ext>
            </a:extLst>
          </p:cNvPr>
          <p:cNvSpPr txBox="1"/>
          <p:nvPr/>
        </p:nvSpPr>
        <p:spPr>
          <a:xfrm>
            <a:off x="381000" y="989875"/>
            <a:ext cx="8613531" cy="3529171"/>
          </a:xfrm>
          <a:prstGeom prst="rect">
            <a:avLst/>
          </a:prstGeom>
          <a:noFill/>
        </p:spPr>
        <p:txBody>
          <a:bodyPr wrap="square">
            <a:spAutoFit/>
          </a:bodyPr>
          <a:lstStyle/>
          <a:p>
            <a:pPr marL="12065">
              <a:lnSpc>
                <a:spcPts val="2620"/>
              </a:lnSpc>
              <a:spcBef>
                <a:spcPts val="100"/>
              </a:spcBef>
              <a:buClr>
                <a:srgbClr val="CC0E7D"/>
              </a:buClr>
              <a:buSzPct val="120000"/>
              <a:tabLst>
                <a:tab pos="199390" algn="l"/>
              </a:tabLst>
            </a:pPr>
            <a:r>
              <a:rPr lang="nl-NL" sz="2200" spc="-25" dirty="0">
                <a:solidFill>
                  <a:srgbClr val="231F20"/>
                </a:solidFill>
                <a:latin typeface="MuseoSans-900"/>
              </a:rPr>
              <a:t>Gangbaar schema </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1mg </a:t>
            </a:r>
            <a:r>
              <a:rPr lang="nl-NL" sz="2200" spc="-25" dirty="0" err="1">
                <a:solidFill>
                  <a:srgbClr val="231F20"/>
                </a:solidFill>
                <a:latin typeface="MuseoSans-900"/>
              </a:rPr>
              <a:t>konakion</a:t>
            </a:r>
            <a:r>
              <a:rPr lang="nl-NL" sz="2200" spc="-25" dirty="0">
                <a:solidFill>
                  <a:srgbClr val="231F20"/>
                </a:solidFill>
                <a:latin typeface="MuseoSans-900"/>
              </a:rPr>
              <a:t> </a:t>
            </a:r>
            <a:r>
              <a:rPr lang="nl-NL" sz="2200" spc="-25" dirty="0" err="1">
                <a:solidFill>
                  <a:srgbClr val="231F20"/>
                </a:solidFill>
                <a:latin typeface="MuseoSans-900"/>
              </a:rPr>
              <a:t>paediatric</a:t>
            </a:r>
            <a:r>
              <a:rPr lang="nl-NL" sz="2200" spc="-25" dirty="0">
                <a:solidFill>
                  <a:srgbClr val="231F20"/>
                </a:solidFill>
                <a:latin typeface="MuseoSans-900"/>
              </a:rPr>
              <a:t>  IM bij geboorte  - geen herhaling nodig </a:t>
            </a:r>
          </a:p>
          <a:p>
            <a:pPr marL="12065">
              <a:lnSpc>
                <a:spcPts val="2620"/>
              </a:lnSpc>
              <a:spcBef>
                <a:spcPts val="100"/>
              </a:spcBef>
              <a:buClr>
                <a:srgbClr val="CC0E7D"/>
              </a:buClr>
              <a:buSzPct val="120000"/>
              <a:tabLst>
                <a:tab pos="199390" algn="l"/>
              </a:tabLst>
            </a:pPr>
            <a:endParaRPr lang="nl-NL" sz="2200" spc="-25" dirty="0">
              <a:solidFill>
                <a:srgbClr val="231F20"/>
              </a:solidFill>
              <a:latin typeface="MuseoSans-900"/>
            </a:endParaRPr>
          </a:p>
          <a:p>
            <a:pPr marL="12065">
              <a:lnSpc>
                <a:spcPts val="2620"/>
              </a:lnSpc>
              <a:spcBef>
                <a:spcPts val="100"/>
              </a:spcBef>
              <a:buClr>
                <a:srgbClr val="CC0E7D"/>
              </a:buClr>
              <a:buSzPct val="120000"/>
              <a:tabLst>
                <a:tab pos="199390" algn="l"/>
              </a:tabLst>
            </a:pPr>
            <a:r>
              <a:rPr lang="nl-NL" sz="2200" spc="-25" dirty="0">
                <a:solidFill>
                  <a:srgbClr val="231F20"/>
                </a:solidFill>
                <a:latin typeface="MuseoSans-900"/>
              </a:rPr>
              <a:t>Alternatief </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2 mg po bij geboorte </a:t>
            </a:r>
            <a:r>
              <a:rPr lang="nl-NL" sz="2200" spc="-25" dirty="0" err="1">
                <a:solidFill>
                  <a:srgbClr val="231F20"/>
                </a:solidFill>
                <a:latin typeface="MuseoSans-900"/>
              </a:rPr>
              <a:t>konakion</a:t>
            </a:r>
            <a:r>
              <a:rPr lang="nl-NL" sz="2200" spc="-25" dirty="0">
                <a:solidFill>
                  <a:srgbClr val="231F20"/>
                </a:solidFill>
                <a:latin typeface="MuseoSans-900"/>
              </a:rPr>
              <a:t> </a:t>
            </a:r>
            <a:r>
              <a:rPr lang="nl-NL" sz="2200" spc="-25" dirty="0" err="1">
                <a:solidFill>
                  <a:srgbClr val="231F20"/>
                </a:solidFill>
                <a:latin typeface="MuseoSans-900"/>
              </a:rPr>
              <a:t>paediatric</a:t>
            </a:r>
            <a:endParaRPr lang="nl-NL" sz="2200" spc="-25" dirty="0">
              <a:solidFill>
                <a:srgbClr val="231F20"/>
              </a:solidFill>
              <a:latin typeface="MuseoSans-900"/>
            </a:endParaRP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Verder zetten bij de kinderen die &gt; helft borstvoeding krijgen</a:t>
            </a:r>
          </a:p>
          <a:p>
            <a:pPr marL="1113155" lvl="4"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wekelijks </a:t>
            </a:r>
            <a:r>
              <a:rPr lang="nl-NL" sz="2200" spc="-25" dirty="0" err="1">
                <a:solidFill>
                  <a:srgbClr val="231F20"/>
                </a:solidFill>
                <a:latin typeface="MuseoSans-900"/>
              </a:rPr>
              <a:t>ampulle</a:t>
            </a:r>
            <a:r>
              <a:rPr lang="nl-NL" sz="2200" spc="-25" dirty="0">
                <a:solidFill>
                  <a:srgbClr val="231F20"/>
                </a:solidFill>
                <a:latin typeface="MuseoSans-900"/>
              </a:rPr>
              <a:t> </a:t>
            </a:r>
            <a:r>
              <a:rPr lang="nl-NL" sz="2200" spc="-25" dirty="0" err="1">
                <a:solidFill>
                  <a:srgbClr val="231F20"/>
                </a:solidFill>
                <a:latin typeface="MuseoSans-900"/>
              </a:rPr>
              <a:t>konakion</a:t>
            </a:r>
            <a:r>
              <a:rPr lang="nl-NL" sz="2200" spc="-25" dirty="0">
                <a:solidFill>
                  <a:srgbClr val="231F20"/>
                </a:solidFill>
                <a:latin typeface="MuseoSans-900"/>
              </a:rPr>
              <a:t> </a:t>
            </a:r>
            <a:r>
              <a:rPr lang="nl-NL" sz="2200" spc="-25" dirty="0" err="1">
                <a:solidFill>
                  <a:srgbClr val="231F20"/>
                </a:solidFill>
                <a:latin typeface="MuseoSans-900"/>
              </a:rPr>
              <a:t>pediatric</a:t>
            </a:r>
            <a:r>
              <a:rPr lang="nl-NL" sz="2200" spc="-25" dirty="0">
                <a:solidFill>
                  <a:srgbClr val="231F20"/>
                </a:solidFill>
                <a:latin typeface="MuseoSans-900"/>
              </a:rPr>
              <a:t> gedurende 10  weken</a:t>
            </a:r>
          </a:p>
          <a:p>
            <a:pPr marL="1113155" lvl="4"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dagelijks </a:t>
            </a:r>
            <a:r>
              <a:rPr lang="nl-NL" sz="2200" spc="-25" dirty="0" err="1">
                <a:solidFill>
                  <a:srgbClr val="231F20"/>
                </a:solidFill>
                <a:latin typeface="MuseoSans-900"/>
              </a:rPr>
              <a:t>vitamon</a:t>
            </a:r>
            <a:r>
              <a:rPr lang="nl-NL" sz="2200" spc="-25" dirty="0">
                <a:solidFill>
                  <a:srgbClr val="231F20"/>
                </a:solidFill>
                <a:latin typeface="MuseoSans-900"/>
              </a:rPr>
              <a:t> K 5dr tot  3 maand oud </a:t>
            </a:r>
          </a:p>
          <a:p>
            <a:pPr marL="198755" lvl="1" indent="-186690">
              <a:lnSpc>
                <a:spcPts val="2620"/>
              </a:lnSpc>
              <a:spcBef>
                <a:spcPts val="100"/>
              </a:spcBef>
              <a:buClr>
                <a:srgbClr val="CC0E7D"/>
              </a:buClr>
              <a:buSzPct val="120000"/>
              <a:buFont typeface="Arial" panose="020B0604020202020204" pitchFamily="34" charset="0"/>
              <a:buChar char="•"/>
              <a:tabLst>
                <a:tab pos="199390" algn="l"/>
              </a:tabLst>
            </a:pPr>
            <a:r>
              <a:rPr lang="nl-NL" sz="2200" spc="-25" dirty="0">
                <a:solidFill>
                  <a:srgbClr val="231F20"/>
                </a:solidFill>
                <a:latin typeface="MuseoSans-900"/>
              </a:rPr>
              <a:t>(in Nederland is trial bezig met vit K po bij geboorte en een herhaling door professionals na 4à6 dagen en na 4à6 weken )</a:t>
            </a:r>
            <a:endParaRPr lang="nl-BE" sz="2200" spc="-25" dirty="0">
              <a:solidFill>
                <a:srgbClr val="231F20"/>
              </a:solidFill>
              <a:latin typeface="MuseoSans-900"/>
            </a:endParaRPr>
          </a:p>
        </p:txBody>
      </p:sp>
    </p:spTree>
    <p:extLst>
      <p:ext uri="{BB962C8B-B14F-4D97-AF65-F5344CB8AC3E}">
        <p14:creationId xmlns:p14="http://schemas.microsoft.com/office/powerpoint/2010/main" val="7088693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1A768A-153C-E216-B96B-3E26FA67FC8B}"/>
              </a:ext>
            </a:extLst>
          </p:cNvPr>
          <p:cNvSpPr>
            <a:spLocks noGrp="1"/>
          </p:cNvSpPr>
          <p:nvPr>
            <p:ph type="title"/>
          </p:nvPr>
        </p:nvSpPr>
        <p:spPr/>
        <p:txBody>
          <a:bodyPr/>
          <a:lstStyle/>
          <a:p>
            <a:r>
              <a:rPr lang="nl-NL" dirty="0"/>
              <a:t>Vitamines voor prematuren</a:t>
            </a:r>
            <a:endParaRPr lang="nl-BE" dirty="0"/>
          </a:p>
        </p:txBody>
      </p:sp>
      <p:sp>
        <p:nvSpPr>
          <p:cNvPr id="3" name="Tijdelijke aanduiding voor inhoud 2">
            <a:extLst>
              <a:ext uri="{FF2B5EF4-FFF2-40B4-BE49-F238E27FC236}">
                <a16:creationId xmlns:a16="http://schemas.microsoft.com/office/drawing/2014/main" id="{ED5778A0-3128-7662-230A-874764DCA4DE}"/>
              </a:ext>
            </a:extLst>
          </p:cNvPr>
          <p:cNvSpPr>
            <a:spLocks noGrp="1"/>
          </p:cNvSpPr>
          <p:nvPr>
            <p:ph idx="1"/>
          </p:nvPr>
        </p:nvSpPr>
        <p:spPr/>
        <p:txBody>
          <a:bodyPr>
            <a:normAutofit fontScale="25000" lnSpcReduction="20000"/>
          </a:bodyPr>
          <a:lstStyle/>
          <a:p>
            <a:endParaRPr lang="nl-BE" dirty="0"/>
          </a:p>
          <a:p>
            <a:endParaRPr lang="nl-BE" dirty="0"/>
          </a:p>
          <a:p>
            <a:endParaRPr lang="nl-BE" dirty="0"/>
          </a:p>
        </p:txBody>
      </p:sp>
      <p:sp>
        <p:nvSpPr>
          <p:cNvPr id="5" name="Tekstvak 4">
            <a:extLst>
              <a:ext uri="{FF2B5EF4-FFF2-40B4-BE49-F238E27FC236}">
                <a16:creationId xmlns:a16="http://schemas.microsoft.com/office/drawing/2014/main" id="{EEC999D8-08FC-B236-E0D6-81D97494DA25}"/>
              </a:ext>
            </a:extLst>
          </p:cNvPr>
          <p:cNvSpPr txBox="1"/>
          <p:nvPr/>
        </p:nvSpPr>
        <p:spPr>
          <a:xfrm>
            <a:off x="753211" y="1250113"/>
            <a:ext cx="3209190" cy="2139047"/>
          </a:xfrm>
          <a:prstGeom prst="rect">
            <a:avLst/>
          </a:prstGeom>
          <a:noFill/>
        </p:spPr>
        <p:txBody>
          <a:bodyPr wrap="square">
            <a:spAutoFit/>
          </a:bodyPr>
          <a:lstStyle/>
          <a:p>
            <a:pPr marL="12065">
              <a:spcBef>
                <a:spcPts val="100"/>
              </a:spcBef>
              <a:buClr>
                <a:srgbClr val="CC0E7D"/>
              </a:buClr>
              <a:buSzPct val="120000"/>
              <a:tabLst>
                <a:tab pos="199390" algn="l"/>
              </a:tabLst>
            </a:pPr>
            <a:r>
              <a:rPr lang="nl-BE" sz="1600" b="1" spc="-25" dirty="0">
                <a:solidFill>
                  <a:srgbClr val="231F20"/>
                </a:solidFill>
                <a:latin typeface="MuseoSans-900"/>
              </a:rPr>
              <a:t>Geboren &lt; 32 weken </a:t>
            </a:r>
          </a:p>
          <a:p>
            <a:pPr marL="198755" lvl="1" indent="-18669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extra vitamine C en E, foliumzuur</a:t>
            </a:r>
          </a:p>
          <a:p>
            <a:pPr marL="198755" lvl="1" indent="-18669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vanaf dag14 tot PCL 40wkn of 3kg</a:t>
            </a:r>
          </a:p>
          <a:p>
            <a:pPr marL="198755" lvl="1" indent="-18669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Magistrale </a:t>
            </a:r>
            <a:r>
              <a:rPr lang="nl-BE" sz="1600" spc="-25" dirty="0" err="1">
                <a:solidFill>
                  <a:srgbClr val="231F20"/>
                </a:solidFill>
                <a:latin typeface="MuseoSans-900"/>
              </a:rPr>
              <a:t>gelule</a:t>
            </a:r>
            <a:r>
              <a:rPr lang="nl-BE" sz="1600" spc="-25" dirty="0">
                <a:solidFill>
                  <a:srgbClr val="231F20"/>
                </a:solidFill>
                <a:latin typeface="MuseoSans-900"/>
              </a:rPr>
              <a:t> = 5mg vit E+10 mg Vit C +50mcg Foliumzuur</a:t>
            </a:r>
          </a:p>
          <a:p>
            <a:pPr marL="655955" lvl="3" indent="-18669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&lt;1,5 kg 1 </a:t>
            </a:r>
            <a:r>
              <a:rPr lang="nl-BE" sz="1600" spc="-25" dirty="0" err="1">
                <a:solidFill>
                  <a:srgbClr val="231F20"/>
                </a:solidFill>
                <a:latin typeface="MuseoSans-900"/>
              </a:rPr>
              <a:t>gelule</a:t>
            </a:r>
            <a:r>
              <a:rPr lang="nl-BE" sz="1600" spc="-25" dirty="0">
                <a:solidFill>
                  <a:srgbClr val="231F20"/>
                </a:solidFill>
                <a:latin typeface="MuseoSans-900"/>
              </a:rPr>
              <a:t> per dag </a:t>
            </a:r>
          </a:p>
          <a:p>
            <a:pPr marL="655955" lvl="3" indent="-18669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1,5-3 kg 2 </a:t>
            </a:r>
            <a:r>
              <a:rPr lang="nl-BE" sz="1600" spc="-25" dirty="0" err="1">
                <a:solidFill>
                  <a:srgbClr val="231F20"/>
                </a:solidFill>
                <a:latin typeface="MuseoSans-900"/>
              </a:rPr>
              <a:t>gelules</a:t>
            </a:r>
            <a:r>
              <a:rPr lang="nl-BE" sz="1600" spc="-25" dirty="0">
                <a:solidFill>
                  <a:srgbClr val="231F20"/>
                </a:solidFill>
                <a:latin typeface="MuseoSans-900"/>
              </a:rPr>
              <a:t> per dag </a:t>
            </a:r>
          </a:p>
          <a:p>
            <a:pPr marL="12065" lvl="2">
              <a:spcBef>
                <a:spcPts val="100"/>
              </a:spcBef>
              <a:buClr>
                <a:srgbClr val="CC0E7D"/>
              </a:buClr>
              <a:buSzPct val="120000"/>
              <a:tabLst>
                <a:tab pos="199390" algn="l"/>
              </a:tabLst>
            </a:pPr>
            <a:endParaRPr lang="nl-BE" sz="1600" spc="-25" dirty="0">
              <a:solidFill>
                <a:srgbClr val="231F20"/>
              </a:solidFill>
              <a:latin typeface="MuseoSans-900"/>
            </a:endParaRPr>
          </a:p>
        </p:txBody>
      </p:sp>
      <p:sp>
        <p:nvSpPr>
          <p:cNvPr id="4" name="Tekstvak 3">
            <a:extLst>
              <a:ext uri="{FF2B5EF4-FFF2-40B4-BE49-F238E27FC236}">
                <a16:creationId xmlns:a16="http://schemas.microsoft.com/office/drawing/2014/main" id="{918ADBCF-D790-877E-91C9-7E7BDB1A9A1F}"/>
              </a:ext>
            </a:extLst>
          </p:cNvPr>
          <p:cNvSpPr txBox="1"/>
          <p:nvPr/>
        </p:nvSpPr>
        <p:spPr>
          <a:xfrm>
            <a:off x="4682249" y="1250113"/>
            <a:ext cx="3209190" cy="1880002"/>
          </a:xfrm>
          <a:prstGeom prst="rect">
            <a:avLst/>
          </a:prstGeom>
          <a:noFill/>
        </p:spPr>
        <p:txBody>
          <a:bodyPr wrap="square">
            <a:spAutoFit/>
          </a:bodyPr>
          <a:lstStyle/>
          <a:p>
            <a:pPr marL="12065" lvl="2">
              <a:spcBef>
                <a:spcPts val="100"/>
              </a:spcBef>
              <a:buClr>
                <a:srgbClr val="CC0E7D"/>
              </a:buClr>
              <a:buSzPct val="120000"/>
              <a:tabLst>
                <a:tab pos="199390" algn="l"/>
              </a:tabLst>
            </a:pPr>
            <a:r>
              <a:rPr lang="nl-BE" sz="1600" b="1" spc="-25" dirty="0">
                <a:solidFill>
                  <a:srgbClr val="231F20"/>
                </a:solidFill>
                <a:latin typeface="MuseoSans-900"/>
              </a:rPr>
              <a:t>Geboren &lt; 36wkn </a:t>
            </a:r>
          </a:p>
          <a:p>
            <a:pPr marL="198755" lvl="1" indent="-18669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AD-cure </a:t>
            </a:r>
          </a:p>
          <a:p>
            <a:pPr marL="297815" lvl="1" indent="-28575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Vanaf geboorte tot PCL 40wkn of 3kg</a:t>
            </a:r>
          </a:p>
          <a:p>
            <a:pPr marL="755015" lvl="2" indent="-28575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&lt; 1kg: 2dr </a:t>
            </a:r>
            <a:r>
              <a:rPr lang="nl-BE" sz="1600" spc="-25" dirty="0" err="1">
                <a:solidFill>
                  <a:srgbClr val="231F20"/>
                </a:solidFill>
                <a:latin typeface="MuseoSans-900"/>
              </a:rPr>
              <a:t>dd</a:t>
            </a:r>
            <a:endParaRPr lang="nl-BE" sz="1600" spc="-25" dirty="0">
              <a:solidFill>
                <a:srgbClr val="231F20"/>
              </a:solidFill>
              <a:latin typeface="MuseoSans-900"/>
            </a:endParaRPr>
          </a:p>
          <a:p>
            <a:pPr marL="755015" lvl="2" indent="-28575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1kg -1.5kg: 4dr </a:t>
            </a:r>
            <a:r>
              <a:rPr lang="nl-BE" sz="1600" spc="-25" dirty="0" err="1">
                <a:solidFill>
                  <a:srgbClr val="231F20"/>
                </a:solidFill>
                <a:latin typeface="MuseoSans-900"/>
              </a:rPr>
              <a:t>dd</a:t>
            </a:r>
            <a:endParaRPr lang="nl-BE" sz="1600" spc="-25" dirty="0">
              <a:solidFill>
                <a:srgbClr val="231F20"/>
              </a:solidFill>
              <a:latin typeface="MuseoSans-900"/>
            </a:endParaRPr>
          </a:p>
          <a:p>
            <a:pPr marL="755015" lvl="2" indent="-285750">
              <a:spcBef>
                <a:spcPts val="100"/>
              </a:spcBef>
              <a:buClr>
                <a:srgbClr val="CC0E7D"/>
              </a:buClr>
              <a:buSzPct val="120000"/>
              <a:buFont typeface="Arial" panose="020B0604020202020204" pitchFamily="34" charset="0"/>
              <a:buChar char="•"/>
              <a:tabLst>
                <a:tab pos="199390" algn="l"/>
              </a:tabLst>
            </a:pPr>
            <a:r>
              <a:rPr lang="nl-BE" sz="1600" spc="-25" dirty="0">
                <a:solidFill>
                  <a:srgbClr val="231F20"/>
                </a:solidFill>
                <a:latin typeface="MuseoSans-900"/>
              </a:rPr>
              <a:t>Tussen 1.5kg en 3kg: 5 </a:t>
            </a:r>
            <a:r>
              <a:rPr lang="nl-BE" sz="1600" spc="-25" dirty="0" err="1">
                <a:solidFill>
                  <a:srgbClr val="231F20"/>
                </a:solidFill>
                <a:latin typeface="MuseoSans-900"/>
              </a:rPr>
              <a:t>dr</a:t>
            </a:r>
            <a:r>
              <a:rPr lang="nl-BE" sz="1600" spc="-25" dirty="0">
                <a:solidFill>
                  <a:srgbClr val="231F20"/>
                </a:solidFill>
                <a:latin typeface="MuseoSans-900"/>
              </a:rPr>
              <a:t> </a:t>
            </a:r>
            <a:r>
              <a:rPr lang="nl-BE" sz="1600" spc="-25" dirty="0" err="1">
                <a:solidFill>
                  <a:srgbClr val="231F20"/>
                </a:solidFill>
                <a:latin typeface="MuseoSans-900"/>
              </a:rPr>
              <a:t>dd</a:t>
            </a:r>
            <a:endParaRPr lang="nl-BE" sz="1600" spc="-25" dirty="0">
              <a:solidFill>
                <a:srgbClr val="231F20"/>
              </a:solidFill>
              <a:latin typeface="MuseoSans-900"/>
            </a:endParaRPr>
          </a:p>
        </p:txBody>
      </p:sp>
    </p:spTree>
    <p:extLst>
      <p:ext uri="{BB962C8B-B14F-4D97-AF65-F5344CB8AC3E}">
        <p14:creationId xmlns:p14="http://schemas.microsoft.com/office/powerpoint/2010/main" val="3191251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4AE771-6FA4-D202-B31B-4B70488DDBE2}"/>
              </a:ext>
            </a:extLst>
          </p:cNvPr>
          <p:cNvSpPr>
            <a:spLocks noGrp="1"/>
          </p:cNvSpPr>
          <p:nvPr>
            <p:ph type="title"/>
          </p:nvPr>
        </p:nvSpPr>
        <p:spPr>
          <a:xfrm>
            <a:off x="561474" y="437481"/>
            <a:ext cx="7886700" cy="828675"/>
          </a:xfrm>
        </p:spPr>
        <p:txBody>
          <a:bodyPr/>
          <a:lstStyle/>
          <a:p>
            <a:r>
              <a:rPr lang="nl-NL" dirty="0" err="1"/>
              <a:t>Ijzersuppletie</a:t>
            </a:r>
            <a:r>
              <a:rPr lang="nl-NL" dirty="0"/>
              <a:t> </a:t>
            </a:r>
            <a:endParaRPr lang="nl-BE" dirty="0"/>
          </a:p>
        </p:txBody>
      </p:sp>
      <p:sp>
        <p:nvSpPr>
          <p:cNvPr id="3" name="Tijdelijke aanduiding voor inhoud 2">
            <a:extLst>
              <a:ext uri="{FF2B5EF4-FFF2-40B4-BE49-F238E27FC236}">
                <a16:creationId xmlns:a16="http://schemas.microsoft.com/office/drawing/2014/main" id="{B32B8E38-FBD7-99D7-AEBA-E9F614503EE7}"/>
              </a:ext>
            </a:extLst>
          </p:cNvPr>
          <p:cNvSpPr>
            <a:spLocks noGrp="1"/>
          </p:cNvSpPr>
          <p:nvPr>
            <p:ph idx="1"/>
          </p:nvPr>
        </p:nvSpPr>
        <p:spPr/>
        <p:txBody>
          <a:bodyPr/>
          <a:lstStyle/>
          <a:p>
            <a:endParaRPr lang="nl-BE" dirty="0"/>
          </a:p>
        </p:txBody>
      </p:sp>
      <p:sp>
        <p:nvSpPr>
          <p:cNvPr id="4" name="Tijdelijke aanduiding voor inhoud 2">
            <a:extLst>
              <a:ext uri="{FF2B5EF4-FFF2-40B4-BE49-F238E27FC236}">
                <a16:creationId xmlns:a16="http://schemas.microsoft.com/office/drawing/2014/main" id="{EE0625E9-6124-43C4-47DB-3512C6AF4929}"/>
              </a:ext>
            </a:extLst>
          </p:cNvPr>
          <p:cNvSpPr txBox="1">
            <a:spLocks/>
          </p:cNvSpPr>
          <p:nvPr/>
        </p:nvSpPr>
        <p:spPr>
          <a:xfrm>
            <a:off x="533400" y="1266156"/>
            <a:ext cx="8458200" cy="2451769"/>
          </a:xfrm>
        </p:spPr>
        <p:txBody>
          <a:bodyPr/>
          <a:lstStyle>
            <a:lvl1pPr marL="198755" indent="-186690" algn="l" defTabSz="914400" rtl="0" eaLnBrk="1" latinLnBrk="0" hangingPunct="1">
              <a:lnSpc>
                <a:spcPts val="2620"/>
              </a:lnSpc>
              <a:spcBef>
                <a:spcPts val="100"/>
              </a:spcBef>
              <a:buClr>
                <a:srgbClr val="CC0E7D"/>
              </a:buClr>
              <a:buSzPct val="120000"/>
              <a:buFont typeface="Arial" panose="020B0604020202020204" pitchFamily="34" charset="0"/>
              <a:buChar char="•"/>
              <a:tabLst>
                <a:tab pos="199390" algn="l"/>
              </a:tabLst>
              <a:defRPr lang="en-GB" sz="2200" b="0" i="0" kern="1200" spc="-25" smtClean="0">
                <a:solidFill>
                  <a:srgbClr val="231F20"/>
                </a:solidFill>
                <a:latin typeface="Museo Sans 500" panose="02000000000000000000" pitchFamily="2" charset="77"/>
                <a:ea typeface="+mn-ea"/>
                <a:cs typeface="+mn-cs"/>
              </a:defRPr>
            </a:lvl1pPr>
            <a:lvl2pPr marL="685800" indent="-228600" algn="l" defTabSz="914400" rtl="0" eaLnBrk="1" latinLnBrk="0" hangingPunct="1">
              <a:lnSpc>
                <a:spcPct val="90000"/>
              </a:lnSpc>
              <a:spcBef>
                <a:spcPts val="500"/>
              </a:spcBef>
              <a:buClr>
                <a:srgbClr val="CC0E7D"/>
              </a:buClr>
              <a:buSzPct val="120000"/>
              <a:buFont typeface="Arial" panose="020B0604020202020204" pitchFamily="34" charset="0"/>
              <a:buChar char="•"/>
              <a:defRPr sz="2000" b="0" i="0" kern="1200">
                <a:solidFill>
                  <a:schemeClr val="tx1"/>
                </a:solidFill>
                <a:latin typeface="Museo Sans 500" panose="02000000000000000000" pitchFamily="2" charset="77"/>
                <a:ea typeface="+mn-ea"/>
                <a:cs typeface="+mn-cs"/>
              </a:defRPr>
            </a:lvl2pPr>
            <a:lvl3pPr marL="1143000" indent="-228600" algn="l" defTabSz="914400" rtl="0" eaLnBrk="1" latinLnBrk="0" hangingPunct="1">
              <a:lnSpc>
                <a:spcPct val="90000"/>
              </a:lnSpc>
              <a:spcBef>
                <a:spcPts val="500"/>
              </a:spcBef>
              <a:buClr>
                <a:srgbClr val="CC0E7D"/>
              </a:buClr>
              <a:buSzPct val="120000"/>
              <a:buFont typeface="Arial" panose="020B0604020202020204" pitchFamily="34" charset="0"/>
              <a:buChar char="•"/>
              <a:defRPr sz="1800" b="0" i="0" kern="1200">
                <a:solidFill>
                  <a:schemeClr val="tx1"/>
                </a:solidFill>
                <a:latin typeface="Museo Sans 500" panose="02000000000000000000" pitchFamily="2" charset="77"/>
                <a:ea typeface="+mn-ea"/>
                <a:cs typeface="+mn-cs"/>
              </a:defRPr>
            </a:lvl3pPr>
            <a:lvl4pPr marL="1600200" indent="-228600" algn="l" defTabSz="914400" rtl="0" eaLnBrk="1" latinLnBrk="0" hangingPunct="1">
              <a:lnSpc>
                <a:spcPct val="90000"/>
              </a:lnSpc>
              <a:spcBef>
                <a:spcPts val="500"/>
              </a:spcBef>
              <a:buClr>
                <a:srgbClr val="CC0E7D"/>
              </a:buClr>
              <a:buSzPct val="120000"/>
              <a:buFont typeface="Arial" panose="020B0604020202020204" pitchFamily="34" charset="0"/>
              <a:buChar char="•"/>
              <a:defRPr sz="1600" b="0" i="0" kern="1200">
                <a:solidFill>
                  <a:schemeClr val="tx1"/>
                </a:solidFill>
                <a:latin typeface="Museo Sans 500" panose="02000000000000000000" pitchFamily="2" charset="77"/>
                <a:ea typeface="+mn-ea"/>
                <a:cs typeface="+mn-cs"/>
              </a:defRPr>
            </a:lvl4pPr>
            <a:lvl5pPr marL="2057400" indent="-228600" algn="l" defTabSz="914400" rtl="0" eaLnBrk="1" latinLnBrk="0" hangingPunct="1">
              <a:lnSpc>
                <a:spcPct val="90000"/>
              </a:lnSpc>
              <a:spcBef>
                <a:spcPts val="500"/>
              </a:spcBef>
              <a:buClr>
                <a:srgbClr val="CC0E7D"/>
              </a:buClr>
              <a:buSzPct val="120000"/>
              <a:buFont typeface="Arial" panose="020B0604020202020204" pitchFamily="34" charset="0"/>
              <a:buChar char="•"/>
              <a:defRPr sz="1400" b="0" i="0" kern="1200">
                <a:solidFill>
                  <a:schemeClr val="tx1"/>
                </a:solidFill>
                <a:latin typeface="Museo Sans 500" panose="02000000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latin typeface="MuseoSans-900"/>
              </a:rPr>
              <a:t>Niet noodzakelijk bij elk kind </a:t>
            </a:r>
          </a:p>
          <a:p>
            <a:r>
              <a:rPr lang="nl-NL" dirty="0">
                <a:latin typeface="MuseoSans-900"/>
              </a:rPr>
              <a:t>Progressieve diversificatie van voeding 4-6 maand ( ten laatste  6 maand) is hier cruciaal </a:t>
            </a:r>
          </a:p>
          <a:p>
            <a:r>
              <a:rPr lang="nl-NL" dirty="0">
                <a:latin typeface="MuseoSans-900"/>
              </a:rPr>
              <a:t>Screenen bij indicatie </a:t>
            </a:r>
          </a:p>
          <a:p>
            <a:r>
              <a:rPr lang="nl-NL" dirty="0">
                <a:latin typeface="MuseoSans-900"/>
              </a:rPr>
              <a:t>Premature baby’s krijgen ijzersuppletie op geleide van bloedbepaling met </a:t>
            </a:r>
            <a:r>
              <a:rPr lang="nl-NL" dirty="0" err="1">
                <a:latin typeface="MuseoSans-900"/>
              </a:rPr>
              <a:t>ferritine</a:t>
            </a:r>
            <a:r>
              <a:rPr lang="nl-NL" dirty="0">
                <a:latin typeface="MuseoSans-900"/>
              </a:rPr>
              <a:t> op dag 28</a:t>
            </a:r>
          </a:p>
          <a:p>
            <a:r>
              <a:rPr lang="nl-NL" dirty="0" err="1">
                <a:latin typeface="MuseoSans-900"/>
              </a:rPr>
              <a:t>Ferricure</a:t>
            </a:r>
            <a:r>
              <a:rPr lang="nl-NL" dirty="0">
                <a:latin typeface="MuseoSans-900"/>
              </a:rPr>
              <a:t> oplossing </a:t>
            </a:r>
            <a:endParaRPr lang="nl-BE" dirty="0">
              <a:latin typeface="MuseoSans-900"/>
            </a:endParaRPr>
          </a:p>
        </p:txBody>
      </p:sp>
    </p:spTree>
    <p:extLst>
      <p:ext uri="{BB962C8B-B14F-4D97-AF65-F5344CB8AC3E}">
        <p14:creationId xmlns:p14="http://schemas.microsoft.com/office/powerpoint/2010/main" val="27470901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Shape 83"/>
        <p:cNvGrpSpPr/>
        <p:nvPr/>
      </p:nvGrpSpPr>
      <p:grpSpPr>
        <a:xfrm>
          <a:off x="0" y="0"/>
          <a:ext cx="0" cy="0"/>
          <a:chOff x="0" y="0"/>
          <a:chExt cx="0" cy="0"/>
        </a:xfrm>
      </p:grpSpPr>
      <p:sp>
        <p:nvSpPr>
          <p:cNvPr id="86" name="Google Shape;86;p1"/>
          <p:cNvSpPr txBox="1">
            <a:spLocks noGrp="1"/>
          </p:cNvSpPr>
          <p:nvPr>
            <p:ph type="ctrTitle"/>
          </p:nvPr>
        </p:nvSpPr>
        <p:spPr>
          <a:xfrm>
            <a:off x="-1" y="1163798"/>
            <a:ext cx="4483579" cy="1411127"/>
          </a:xfrm>
          <a:prstGeom prst="rect">
            <a:avLst/>
          </a:prstGeom>
          <a:noFill/>
          <a:ln>
            <a:noFill/>
          </a:ln>
        </p:spPr>
        <p:txBody>
          <a:bodyPr spcFirstLastPara="1" vert="horz" wrap="square" lIns="68569" tIns="34275" rIns="68569" bIns="34275" rtlCol="0" anchor="b" anchorCtr="0">
            <a:normAutofit/>
          </a:bodyPr>
          <a:lstStyle/>
          <a:p>
            <a:pPr marL="0">
              <a:lnSpc>
                <a:spcPct val="90000"/>
              </a:lnSpc>
              <a:spcBef>
                <a:spcPts val="0"/>
              </a:spcBef>
              <a:buClr>
                <a:schemeClr val="lt1"/>
              </a:buClr>
              <a:buSzPts val="6000"/>
            </a:pPr>
            <a:r>
              <a:rPr lang="nl-BE" b="1">
                <a:solidFill>
                  <a:schemeClr val="lt1"/>
                </a:solidFill>
              </a:rPr>
              <a:t>RSV preventie</a:t>
            </a:r>
            <a:br>
              <a:rPr lang="nl-BE" b="1">
                <a:solidFill>
                  <a:schemeClr val="lt1"/>
                </a:solidFill>
              </a:rPr>
            </a:br>
            <a:endParaRPr b="1">
              <a:solidFill>
                <a:schemeClr val="lt1"/>
              </a:solidFill>
            </a:endParaRPr>
          </a:p>
        </p:txBody>
      </p:sp>
    </p:spTree>
  </p:cSld>
  <p:clrMapOvr>
    <a:overrideClrMapping bg1="lt1" tx1="dk1" bg2="lt2" tx2="dk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a:bodyPr>
          <a:lstStyle/>
          <a:p>
            <a:pPr marL="0">
              <a:lnSpc>
                <a:spcPct val="90000"/>
              </a:lnSpc>
              <a:spcBef>
                <a:spcPts val="0"/>
              </a:spcBef>
              <a:buClr>
                <a:schemeClr val="dk1"/>
              </a:buClr>
              <a:buSzPts val="4400"/>
            </a:pPr>
            <a:endParaRPr/>
          </a:p>
        </p:txBody>
      </p:sp>
      <p:sp>
        <p:nvSpPr>
          <p:cNvPr id="92" name="Google Shape;92;p2"/>
          <p:cNvSpPr txBox="1">
            <a:spLocks noGrp="1"/>
          </p:cNvSpPr>
          <p:nvPr>
            <p:ph type="body" idx="1"/>
          </p:nvPr>
        </p:nvSpPr>
        <p:spPr>
          <a:xfrm>
            <a:off x="628650" y="1372394"/>
            <a:ext cx="7886700" cy="3263504"/>
          </a:xfrm>
          <a:prstGeom prst="rect">
            <a:avLst/>
          </a:prstGeom>
          <a:noFill/>
          <a:ln>
            <a:noFill/>
          </a:ln>
        </p:spPr>
        <p:txBody>
          <a:bodyPr spcFirstLastPara="1" wrap="square" lIns="68569" tIns="34275" rIns="68569" bIns="34275" anchor="t" anchorCtr="0">
            <a:normAutofit/>
          </a:bodyPr>
          <a:lstStyle/>
          <a:p>
            <a:pPr marL="171450" indent="-171450">
              <a:lnSpc>
                <a:spcPct val="90000"/>
              </a:lnSpc>
              <a:spcBef>
                <a:spcPts val="0"/>
              </a:spcBef>
              <a:buClr>
                <a:schemeClr val="dk1"/>
              </a:buClr>
              <a:buSzPts val="2800"/>
            </a:pPr>
            <a:r>
              <a:rPr lang="nl-BE" dirty="0"/>
              <a:t>Wat is RSV ?</a:t>
            </a:r>
            <a:endParaRPr dirty="0"/>
          </a:p>
          <a:p>
            <a:pPr marL="171450" indent="-38100">
              <a:lnSpc>
                <a:spcPct val="90000"/>
              </a:lnSpc>
              <a:spcBef>
                <a:spcPts val="750"/>
              </a:spcBef>
              <a:buClr>
                <a:schemeClr val="dk1"/>
              </a:buClr>
              <a:buSzPts val="2800"/>
              <a:buNone/>
            </a:pPr>
            <a:endParaRPr dirty="0"/>
          </a:p>
          <a:p>
            <a:pPr marL="171450" indent="-171450">
              <a:lnSpc>
                <a:spcPct val="90000"/>
              </a:lnSpc>
              <a:spcBef>
                <a:spcPts val="750"/>
              </a:spcBef>
              <a:buClr>
                <a:schemeClr val="dk1"/>
              </a:buClr>
              <a:buSzPts val="2800"/>
            </a:pPr>
            <a:r>
              <a:rPr lang="nl-BE" dirty="0"/>
              <a:t>Verschil vaccinatie in zwangerschap vs. antilichaam aan baby ?</a:t>
            </a:r>
            <a:endParaRPr dirty="0"/>
          </a:p>
          <a:p>
            <a:pPr marL="171450" indent="-38100">
              <a:lnSpc>
                <a:spcPct val="90000"/>
              </a:lnSpc>
              <a:spcBef>
                <a:spcPts val="750"/>
              </a:spcBef>
              <a:buClr>
                <a:schemeClr val="dk1"/>
              </a:buClr>
              <a:buSzPts val="2800"/>
              <a:buNone/>
            </a:pPr>
            <a:endParaRPr dirty="0"/>
          </a:p>
          <a:p>
            <a:pPr>
              <a:buClr>
                <a:schemeClr val="dk1"/>
              </a:buClr>
              <a:buSzPts val="2800"/>
            </a:pPr>
            <a:r>
              <a:rPr lang="nl-BE" dirty="0"/>
              <a:t>Effect van BEYFORTUS winter 2024-2025 (versus jaar ervoor)? </a:t>
            </a:r>
          </a:p>
          <a:p>
            <a:pPr>
              <a:buClr>
                <a:schemeClr val="dk1"/>
              </a:buClr>
              <a:buSzPts val="2800"/>
            </a:pPr>
            <a:endParaRPr lang="nl-BE" dirty="0"/>
          </a:p>
          <a:p>
            <a:pPr>
              <a:buClr>
                <a:schemeClr val="dk1"/>
              </a:buClr>
              <a:buSzPts val="2800"/>
            </a:pPr>
            <a:r>
              <a:rPr lang="nl-BE" dirty="0"/>
              <a:t>Praktische organisatie BEYFORTUS?</a:t>
            </a:r>
          </a:p>
          <a:p>
            <a:pPr>
              <a:buClr>
                <a:schemeClr val="dk1"/>
              </a:buClr>
              <a:buSzPts val="2800"/>
            </a:pPr>
            <a:endParaRPr lang="nl-BE" dirty="0"/>
          </a:p>
          <a:p>
            <a:pPr marL="171450" indent="-171450">
              <a:lnSpc>
                <a:spcPct val="90000"/>
              </a:lnSpc>
              <a:spcBef>
                <a:spcPts val="750"/>
              </a:spcBef>
              <a:buClr>
                <a:schemeClr val="dk1"/>
              </a:buClr>
              <a:buSzPts val="2800"/>
            </a:pPr>
            <a:endParaRPr dirty="0"/>
          </a:p>
          <a:p>
            <a:pPr marL="171450" indent="-38100">
              <a:lnSpc>
                <a:spcPct val="90000"/>
              </a:lnSpc>
              <a:spcBef>
                <a:spcPts val="750"/>
              </a:spcBef>
              <a:buClr>
                <a:schemeClr val="dk1"/>
              </a:buClr>
              <a:buSzPts val="2800"/>
              <a:buNone/>
            </a:pPr>
            <a:endParaRP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3"/>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a:bodyPr>
          <a:lstStyle/>
          <a:p>
            <a:pPr marL="0">
              <a:lnSpc>
                <a:spcPct val="90000"/>
              </a:lnSpc>
              <a:spcBef>
                <a:spcPts val="0"/>
              </a:spcBef>
              <a:buClr>
                <a:schemeClr val="dk1"/>
              </a:buClr>
              <a:buSzPts val="4400"/>
            </a:pPr>
            <a:endParaRPr/>
          </a:p>
        </p:txBody>
      </p:sp>
      <p:sp>
        <p:nvSpPr>
          <p:cNvPr id="98" name="Google Shape;98;p3"/>
          <p:cNvSpPr txBox="1">
            <a:spLocks noGrp="1"/>
          </p:cNvSpPr>
          <p:nvPr>
            <p:ph type="body" idx="1"/>
          </p:nvPr>
        </p:nvSpPr>
        <p:spPr>
          <a:xfrm>
            <a:off x="628650" y="1372394"/>
            <a:ext cx="7886700" cy="3263504"/>
          </a:xfrm>
          <a:prstGeom prst="rect">
            <a:avLst/>
          </a:prstGeom>
          <a:noFill/>
          <a:ln>
            <a:noFill/>
          </a:ln>
        </p:spPr>
        <p:txBody>
          <a:bodyPr spcFirstLastPara="1" wrap="square" lIns="68569" tIns="34275" rIns="68569" bIns="34275" anchor="t" anchorCtr="0">
            <a:normAutofit/>
          </a:bodyPr>
          <a:lstStyle/>
          <a:p>
            <a:pPr marL="171450" indent="-38100">
              <a:lnSpc>
                <a:spcPct val="90000"/>
              </a:lnSpc>
              <a:spcBef>
                <a:spcPts val="0"/>
              </a:spcBef>
              <a:buClr>
                <a:schemeClr val="dk1"/>
              </a:buClr>
              <a:buSzPts val="2800"/>
              <a:buNone/>
            </a:pPr>
            <a:endParaRPr/>
          </a:p>
        </p:txBody>
      </p:sp>
      <p:pic>
        <p:nvPicPr>
          <p:cNvPr id="99" name="Google Shape;99;p3"/>
          <p:cNvPicPr preferRelativeResize="0"/>
          <p:nvPr/>
        </p:nvPicPr>
        <p:blipFill rotWithShape="1">
          <a:blip r:embed="rId3">
            <a:alphaModFix/>
          </a:blip>
          <a:srcRect/>
          <a:stretch/>
        </p:blipFill>
        <p:spPr>
          <a:xfrm>
            <a:off x="0" y="11748"/>
            <a:ext cx="9144000" cy="512635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4"/>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a:bodyPr>
          <a:lstStyle/>
          <a:p>
            <a:pPr marL="0">
              <a:lnSpc>
                <a:spcPct val="90000"/>
              </a:lnSpc>
              <a:spcBef>
                <a:spcPts val="0"/>
              </a:spcBef>
              <a:buClr>
                <a:schemeClr val="dk1"/>
              </a:buClr>
              <a:buSzPts val="4400"/>
            </a:pPr>
            <a:endParaRPr/>
          </a:p>
        </p:txBody>
      </p:sp>
      <p:sp>
        <p:nvSpPr>
          <p:cNvPr id="105" name="Google Shape;105;p4"/>
          <p:cNvSpPr txBox="1">
            <a:spLocks noGrp="1"/>
          </p:cNvSpPr>
          <p:nvPr>
            <p:ph type="body" idx="1"/>
          </p:nvPr>
        </p:nvSpPr>
        <p:spPr>
          <a:xfrm>
            <a:off x="628650" y="1372394"/>
            <a:ext cx="7886700" cy="3263504"/>
          </a:xfrm>
          <a:prstGeom prst="rect">
            <a:avLst/>
          </a:prstGeom>
          <a:noFill/>
          <a:ln>
            <a:noFill/>
          </a:ln>
        </p:spPr>
        <p:txBody>
          <a:bodyPr spcFirstLastPara="1" wrap="square" lIns="68569" tIns="34275" rIns="68569" bIns="34275" anchor="t" anchorCtr="0">
            <a:normAutofit/>
          </a:bodyPr>
          <a:lstStyle/>
          <a:p>
            <a:pPr marL="171450" indent="-38100">
              <a:lnSpc>
                <a:spcPct val="90000"/>
              </a:lnSpc>
              <a:spcBef>
                <a:spcPts val="0"/>
              </a:spcBef>
              <a:buClr>
                <a:schemeClr val="dk1"/>
              </a:buClr>
              <a:buSzPts val="2800"/>
              <a:buNone/>
            </a:pPr>
            <a:endParaRPr/>
          </a:p>
        </p:txBody>
      </p:sp>
      <p:pic>
        <p:nvPicPr>
          <p:cNvPr id="106" name="Google Shape;106;p4"/>
          <p:cNvPicPr preferRelativeResize="0"/>
          <p:nvPr/>
        </p:nvPicPr>
        <p:blipFill rotWithShape="1">
          <a:blip r:embed="rId3">
            <a:alphaModFix/>
          </a:blip>
          <a:srcRect/>
          <a:stretch/>
        </p:blipFill>
        <p:spPr>
          <a:xfrm>
            <a:off x="271732" y="3176"/>
            <a:ext cx="7578306" cy="4160288"/>
          </a:xfrm>
          <a:prstGeom prst="rect">
            <a:avLst/>
          </a:prstGeom>
          <a:noFill/>
          <a:ln>
            <a:noFill/>
          </a:ln>
        </p:spPr>
      </p:pic>
      <p:sp>
        <p:nvSpPr>
          <p:cNvPr id="3" name="Tekstvak 2">
            <a:extLst>
              <a:ext uri="{FF2B5EF4-FFF2-40B4-BE49-F238E27FC236}">
                <a16:creationId xmlns:a16="http://schemas.microsoft.com/office/drawing/2014/main" id="{63950927-8FE2-2B18-07AF-A451ECB8BFA5}"/>
              </a:ext>
            </a:extLst>
          </p:cNvPr>
          <p:cNvSpPr txBox="1"/>
          <p:nvPr/>
        </p:nvSpPr>
        <p:spPr>
          <a:xfrm>
            <a:off x="628650" y="4041119"/>
            <a:ext cx="7578306" cy="1061829"/>
          </a:xfrm>
          <a:prstGeom prst="rect">
            <a:avLst/>
          </a:prstGeom>
          <a:solidFill>
            <a:schemeClr val="accent2">
              <a:lumMod val="40000"/>
              <a:lumOff val="60000"/>
            </a:schemeClr>
          </a:solidFill>
          <a:ln>
            <a:solidFill>
              <a:schemeClr val="tx1"/>
            </a:solidFill>
          </a:ln>
        </p:spPr>
        <p:txBody>
          <a:bodyPr wrap="square">
            <a:spAutoFit/>
          </a:bodyPr>
          <a:lstStyle/>
          <a:p>
            <a:pPr algn="ctr"/>
            <a:r>
              <a:rPr lang="nl-BE" sz="2100" dirty="0" err="1"/>
              <a:t>Seizoensverloop</a:t>
            </a:r>
            <a:r>
              <a:rPr lang="nl-BE" sz="2100" dirty="0"/>
              <a:t> (</a:t>
            </a:r>
            <a:r>
              <a:rPr lang="nl-BE" sz="2100" dirty="0" err="1"/>
              <a:t>Sciensano</a:t>
            </a:r>
            <a:r>
              <a:rPr lang="nl-BE" sz="2100" dirty="0"/>
              <a:t>)</a:t>
            </a:r>
          </a:p>
          <a:p>
            <a:r>
              <a:rPr lang="nl-BE" sz="2100" dirty="0"/>
              <a:t>Het RSV seizoen 2025-2026 eindigde officieel op 15/03/2026</a:t>
            </a:r>
          </a:p>
          <a:p>
            <a:r>
              <a:rPr lang="nl-BE" sz="2100" dirty="0"/>
              <a:t>Het RSV seizoen 2026-2027 start officieel op 01/10/2026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5"/>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a:bodyPr>
          <a:lstStyle/>
          <a:p>
            <a:pPr marL="0">
              <a:lnSpc>
                <a:spcPct val="90000"/>
              </a:lnSpc>
              <a:spcBef>
                <a:spcPts val="0"/>
              </a:spcBef>
              <a:buClr>
                <a:schemeClr val="dk1"/>
              </a:buClr>
              <a:buSzPts val="4400"/>
            </a:pPr>
            <a:endParaRPr/>
          </a:p>
        </p:txBody>
      </p:sp>
      <p:sp>
        <p:nvSpPr>
          <p:cNvPr id="112" name="Google Shape;112;p5"/>
          <p:cNvSpPr txBox="1">
            <a:spLocks noGrp="1"/>
          </p:cNvSpPr>
          <p:nvPr>
            <p:ph type="body" idx="1"/>
          </p:nvPr>
        </p:nvSpPr>
        <p:spPr>
          <a:xfrm>
            <a:off x="628650" y="3759687"/>
            <a:ext cx="8066777" cy="1296411"/>
          </a:xfrm>
          <a:prstGeom prst="rect">
            <a:avLst/>
          </a:prstGeom>
          <a:solidFill>
            <a:srgbClr val="FFFF00"/>
          </a:solidFill>
          <a:ln>
            <a:solidFill>
              <a:schemeClr val="tx1"/>
            </a:solidFill>
          </a:ln>
        </p:spPr>
        <p:txBody>
          <a:bodyPr spcFirstLastPara="1" wrap="square" lIns="68569" tIns="34275" rIns="68569" bIns="34275" anchor="t" anchorCtr="0">
            <a:normAutofit fontScale="85000" lnSpcReduction="20000"/>
          </a:bodyPr>
          <a:lstStyle/>
          <a:p>
            <a:pPr marL="171450" indent="-38100" algn="ctr">
              <a:lnSpc>
                <a:spcPct val="90000"/>
              </a:lnSpc>
              <a:spcBef>
                <a:spcPts val="0"/>
              </a:spcBef>
              <a:buClr>
                <a:schemeClr val="dk1"/>
              </a:buClr>
              <a:buSzPts val="2800"/>
              <a:buNone/>
            </a:pPr>
            <a:r>
              <a:rPr lang="nl-BE" dirty="0"/>
              <a:t>Jaarlijks in België</a:t>
            </a:r>
          </a:p>
          <a:p>
            <a:pPr marL="171450" indent="-38100" algn="ctr">
              <a:lnSpc>
                <a:spcPct val="90000"/>
              </a:lnSpc>
              <a:spcBef>
                <a:spcPts val="0"/>
              </a:spcBef>
              <a:buClr>
                <a:schemeClr val="dk1"/>
              </a:buClr>
              <a:buSzPts val="2800"/>
              <a:buNone/>
            </a:pPr>
            <a:endParaRPr lang="nl-BE" dirty="0"/>
          </a:p>
          <a:p>
            <a:pPr marL="171450" indent="-38100">
              <a:lnSpc>
                <a:spcPct val="90000"/>
              </a:lnSpc>
              <a:spcBef>
                <a:spcPts val="0"/>
              </a:spcBef>
              <a:buClr>
                <a:schemeClr val="dk1"/>
              </a:buClr>
              <a:buSzPts val="2800"/>
              <a:buNone/>
            </a:pPr>
            <a:r>
              <a:rPr lang="nl-BE" dirty="0"/>
              <a:t>		&gt;10.000 kinderen &lt;5 jaar opgenomen = 2% leeftijdsgroep</a:t>
            </a:r>
          </a:p>
          <a:p>
            <a:pPr marL="171450" indent="-38100">
              <a:lnSpc>
                <a:spcPct val="90000"/>
              </a:lnSpc>
              <a:spcBef>
                <a:spcPts val="0"/>
              </a:spcBef>
              <a:buClr>
                <a:schemeClr val="dk1"/>
              </a:buClr>
              <a:buSzPts val="2800"/>
              <a:buNone/>
            </a:pPr>
            <a:r>
              <a:rPr lang="nl-BE" dirty="0"/>
              <a:t>		7000 onder 1 jaar opgenomen</a:t>
            </a:r>
          </a:p>
          <a:p>
            <a:pPr marL="171450" indent="-38100">
              <a:lnSpc>
                <a:spcPct val="90000"/>
              </a:lnSpc>
              <a:spcBef>
                <a:spcPts val="0"/>
              </a:spcBef>
              <a:buClr>
                <a:schemeClr val="dk1"/>
              </a:buClr>
              <a:buSzPts val="2800"/>
              <a:buNone/>
            </a:pPr>
            <a:r>
              <a:rPr lang="nl-BE" dirty="0"/>
              <a:t>		400 naar PICU </a:t>
            </a:r>
          </a:p>
          <a:p>
            <a:pPr marL="171450" indent="-38100">
              <a:lnSpc>
                <a:spcPct val="90000"/>
              </a:lnSpc>
              <a:spcBef>
                <a:spcPts val="0"/>
              </a:spcBef>
              <a:buClr>
                <a:schemeClr val="dk1"/>
              </a:buClr>
              <a:buSzPts val="2800"/>
              <a:buNone/>
            </a:pPr>
            <a:r>
              <a:rPr lang="nl-BE" dirty="0"/>
              <a:t>		Totale kost = 43 miljoen euro (direct + indirect)</a:t>
            </a:r>
            <a:endParaRPr dirty="0"/>
          </a:p>
        </p:txBody>
      </p:sp>
      <p:pic>
        <p:nvPicPr>
          <p:cNvPr id="113" name="Google Shape;113;p5"/>
          <p:cNvPicPr preferRelativeResize="0"/>
          <p:nvPr/>
        </p:nvPicPr>
        <p:blipFill rotWithShape="1">
          <a:blip r:embed="rId3">
            <a:alphaModFix/>
          </a:blip>
          <a:srcRect/>
          <a:stretch/>
        </p:blipFill>
        <p:spPr>
          <a:xfrm>
            <a:off x="1420123" y="3175"/>
            <a:ext cx="6303753" cy="3635837"/>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A8533A-C24E-131B-B2AB-DAB2CBA78686}"/>
              </a:ext>
            </a:extLst>
          </p:cNvPr>
          <p:cNvSpPr>
            <a:spLocks noGrp="1"/>
          </p:cNvSpPr>
          <p:nvPr>
            <p:ph type="title"/>
          </p:nvPr>
        </p:nvSpPr>
        <p:spPr/>
        <p:txBody>
          <a:bodyPr/>
          <a:lstStyle/>
          <a:p>
            <a:r>
              <a:rPr lang="nl-BE" dirty="0"/>
              <a:t>Advies Hoge Gezondheidsraad 6/12/2023</a:t>
            </a:r>
          </a:p>
        </p:txBody>
      </p:sp>
      <p:sp>
        <p:nvSpPr>
          <p:cNvPr id="3" name="Tijdelijke aanduiding voor inhoud 2">
            <a:extLst>
              <a:ext uri="{FF2B5EF4-FFF2-40B4-BE49-F238E27FC236}">
                <a16:creationId xmlns:a16="http://schemas.microsoft.com/office/drawing/2014/main" id="{78EDA5AA-86A3-3A89-32FB-2AAFFCE7B64B}"/>
              </a:ext>
            </a:extLst>
          </p:cNvPr>
          <p:cNvSpPr>
            <a:spLocks noGrp="1"/>
          </p:cNvSpPr>
          <p:nvPr>
            <p:ph idx="1"/>
          </p:nvPr>
        </p:nvSpPr>
        <p:spPr>
          <a:xfrm>
            <a:off x="628650" y="1372393"/>
            <a:ext cx="8361441" cy="3607924"/>
          </a:xfrm>
        </p:spPr>
        <p:txBody>
          <a:bodyPr>
            <a:normAutofit fontScale="77500" lnSpcReduction="20000"/>
          </a:bodyPr>
          <a:lstStyle/>
          <a:p>
            <a:r>
              <a:rPr lang="nl-BE" dirty="0"/>
              <a:t>Vanwege de enorme ziektelast bij zuigelingen in termen van frequentie en ernst van infectie, ondersteunt de HGR de preventie van RSV voor </a:t>
            </a:r>
            <a:r>
              <a:rPr lang="nl-BE" dirty="0">
                <a:highlight>
                  <a:srgbClr val="FFFF00"/>
                </a:highlight>
              </a:rPr>
              <a:t>elke zuigeling </a:t>
            </a:r>
            <a:r>
              <a:rPr lang="nl-BE" dirty="0"/>
              <a:t>&lt; 1 jaar die zijn eerste RSV-seizoen ingaat, ongeacht de aanwezigheid van </a:t>
            </a:r>
            <a:r>
              <a:rPr lang="nl-BE" dirty="0" err="1"/>
              <a:t>comorbiditeiten</a:t>
            </a:r>
            <a:r>
              <a:rPr lang="nl-BE" dirty="0"/>
              <a:t>. </a:t>
            </a:r>
          </a:p>
          <a:p>
            <a:endParaRPr lang="nl-BE" dirty="0"/>
          </a:p>
          <a:p>
            <a:r>
              <a:rPr lang="nl-BE" dirty="0"/>
              <a:t>Bovendien is de preventie ook geïndiceerd voor kinderen tussen 1 en 2 jaar tijdens hun </a:t>
            </a:r>
            <a:r>
              <a:rPr lang="nl-BE" b="1" u="sng" dirty="0"/>
              <a:t>tweede RSV-seizoen </a:t>
            </a:r>
            <a:r>
              <a:rPr lang="nl-BE" dirty="0"/>
              <a:t>in geval van </a:t>
            </a:r>
            <a:r>
              <a:rPr lang="nl-BE" b="1" u="sng" dirty="0"/>
              <a:t>risicofactoren</a:t>
            </a:r>
            <a:r>
              <a:rPr lang="nl-BE" dirty="0"/>
              <a:t> voor ernstige infecties</a:t>
            </a:r>
          </a:p>
          <a:p>
            <a:endParaRPr lang="nl-BE" dirty="0"/>
          </a:p>
          <a:p>
            <a:r>
              <a:rPr lang="nl-BE" dirty="0"/>
              <a:t>De HGR adviseert het volgende gebruik van preventieve RSV-hulpmiddelen:</a:t>
            </a:r>
          </a:p>
          <a:p>
            <a:pPr lvl="2"/>
            <a:r>
              <a:rPr lang="nl-BE" dirty="0"/>
              <a:t>Ofwel het maternale vaccin (</a:t>
            </a:r>
            <a:r>
              <a:rPr lang="nl-BE" dirty="0" err="1">
                <a:highlight>
                  <a:srgbClr val="FFFF00"/>
                </a:highlight>
              </a:rPr>
              <a:t>Abrysvo</a:t>
            </a:r>
            <a:r>
              <a:rPr lang="nl-BE" dirty="0"/>
              <a:t>)</a:t>
            </a:r>
          </a:p>
          <a:p>
            <a:pPr lvl="2"/>
            <a:r>
              <a:rPr lang="nl-BE" dirty="0"/>
              <a:t>Of </a:t>
            </a:r>
            <a:r>
              <a:rPr lang="nl-BE" dirty="0" err="1"/>
              <a:t>nirsevimab</a:t>
            </a:r>
            <a:r>
              <a:rPr lang="nl-BE" dirty="0"/>
              <a:t> (</a:t>
            </a:r>
            <a:r>
              <a:rPr lang="nl-BE" dirty="0" err="1">
                <a:highlight>
                  <a:srgbClr val="FFFF00"/>
                </a:highlight>
              </a:rPr>
              <a:t>Beyfortus</a:t>
            </a:r>
            <a:r>
              <a:rPr lang="nl-BE" dirty="0"/>
              <a:t>) voor baby's</a:t>
            </a:r>
          </a:p>
        </p:txBody>
      </p:sp>
    </p:spTree>
    <p:extLst>
      <p:ext uri="{BB962C8B-B14F-4D97-AF65-F5344CB8AC3E}">
        <p14:creationId xmlns:p14="http://schemas.microsoft.com/office/powerpoint/2010/main" val="285917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50F2195-E9BC-3D6E-14B5-A38C4C823208}"/>
              </a:ext>
            </a:extLst>
          </p:cNvPr>
          <p:cNvSpPr>
            <a:spLocks noGrp="1"/>
          </p:cNvSpPr>
          <p:nvPr>
            <p:ph idx="1"/>
          </p:nvPr>
        </p:nvSpPr>
        <p:spPr>
          <a:xfrm>
            <a:off x="628650" y="274906"/>
            <a:ext cx="7886700" cy="4740246"/>
          </a:xfrm>
        </p:spPr>
        <p:txBody>
          <a:bodyPr>
            <a:normAutofit fontScale="47500" lnSpcReduction="20000"/>
          </a:bodyPr>
          <a:lstStyle/>
          <a:p>
            <a:pPr marL="0" indent="0" algn="ctr">
              <a:buNone/>
            </a:pPr>
            <a:r>
              <a:rPr lang="nl-BE" sz="3300" dirty="0"/>
              <a:t>2 beschermende middelen beschikbaar tegen het RSV</a:t>
            </a:r>
          </a:p>
          <a:p>
            <a:endParaRPr lang="nl-BE" dirty="0"/>
          </a:p>
          <a:p>
            <a:pPr marL="0" indent="0" algn="ctr">
              <a:buNone/>
            </a:pPr>
            <a:r>
              <a:rPr lang="nl-BE" sz="3300" b="1" dirty="0" err="1">
                <a:solidFill>
                  <a:srgbClr val="FF0000"/>
                </a:solidFill>
              </a:rPr>
              <a:t>Nirsevimab</a:t>
            </a:r>
            <a:r>
              <a:rPr lang="nl-BE" sz="3300" b="1" dirty="0">
                <a:solidFill>
                  <a:srgbClr val="FF0000"/>
                </a:solidFill>
              </a:rPr>
              <a:t> (</a:t>
            </a:r>
            <a:r>
              <a:rPr lang="nl-BE" sz="3300" b="1" dirty="0" err="1">
                <a:solidFill>
                  <a:srgbClr val="FF0000"/>
                </a:solidFill>
              </a:rPr>
              <a:t>Beyfortus</a:t>
            </a:r>
            <a:r>
              <a:rPr lang="nl-BE" sz="3300" b="1" dirty="0">
                <a:solidFill>
                  <a:srgbClr val="FF0000"/>
                </a:solidFill>
              </a:rPr>
              <a:t>)</a:t>
            </a:r>
          </a:p>
          <a:p>
            <a:r>
              <a:rPr lang="nl-BE" dirty="0"/>
              <a:t>Alle zuigelingen </a:t>
            </a:r>
            <a:r>
              <a:rPr lang="nl-BE" dirty="0">
                <a:highlight>
                  <a:srgbClr val="FFFF00"/>
                </a:highlight>
              </a:rPr>
              <a:t>geboren tijdens het RSV seizoen </a:t>
            </a:r>
            <a:r>
              <a:rPr lang="nl-BE" dirty="0"/>
              <a:t>komen in aanmerking voor terugbetaling van </a:t>
            </a:r>
            <a:r>
              <a:rPr lang="nl-BE" dirty="0" err="1"/>
              <a:t>Beyfortus</a:t>
            </a:r>
            <a:r>
              <a:rPr lang="nl-BE" dirty="0"/>
              <a:t>. </a:t>
            </a:r>
          </a:p>
          <a:p>
            <a:pPr lvl="1"/>
            <a:r>
              <a:rPr lang="nl-BE" b="1" u="sng" dirty="0"/>
              <a:t>vanaf 1/10/2026</a:t>
            </a:r>
            <a:r>
              <a:rPr lang="nl-BE" dirty="0"/>
              <a:t>, vanaf daags na de geboorte en nog voor het ontslag uit de materniteit</a:t>
            </a:r>
          </a:p>
          <a:p>
            <a:endParaRPr lang="nl-BE" dirty="0"/>
          </a:p>
          <a:p>
            <a:r>
              <a:rPr lang="nl-BE" dirty="0">
                <a:highlight>
                  <a:srgbClr val="FFFF00"/>
                </a:highlight>
              </a:rPr>
              <a:t>Catch-up groep </a:t>
            </a:r>
            <a:r>
              <a:rPr lang="nl-BE" dirty="0"/>
              <a:t>(kinderen geboren tussen 16 maart 2026 en 30 september 2026)</a:t>
            </a:r>
          </a:p>
          <a:p>
            <a:pPr lvl="1"/>
            <a:r>
              <a:rPr lang="nl-BE" dirty="0"/>
              <a:t>De aanbeveling is: voor het begin van het RSV seizoen of kort na de start ervan. </a:t>
            </a:r>
          </a:p>
          <a:p>
            <a:pPr lvl="1"/>
            <a:r>
              <a:rPr lang="nl-BE" dirty="0"/>
              <a:t>Toediening start </a:t>
            </a:r>
            <a:r>
              <a:rPr lang="nl-BE" b="1" u="sng" dirty="0"/>
              <a:t>vanaf einde september tem einde oktober 2026</a:t>
            </a:r>
            <a:endParaRPr lang="nl-BE" dirty="0"/>
          </a:p>
          <a:p>
            <a:endParaRPr lang="nl-BE" dirty="0"/>
          </a:p>
          <a:p>
            <a:r>
              <a:rPr lang="nl-BE" dirty="0">
                <a:highlight>
                  <a:srgbClr val="FFFF00"/>
                </a:highlight>
              </a:rPr>
              <a:t>Prematuren verblijvende op de NICU </a:t>
            </a:r>
            <a:r>
              <a:rPr lang="nl-BE" dirty="0"/>
              <a:t>(&lt; 13 maanden oud en geboren voor 16 maart 2026) die nog geen immunisatie met </a:t>
            </a:r>
            <a:r>
              <a:rPr lang="nl-BE" dirty="0" err="1"/>
              <a:t>nirsevimab</a:t>
            </a:r>
            <a:r>
              <a:rPr lang="nl-BE" dirty="0"/>
              <a:t> kregen tijdens het 1ste levensjaar zijn in lijn met de bepalingen van de vergoedingsvoorwaarden </a:t>
            </a:r>
            <a:r>
              <a:rPr lang="nl-BE" b="1" u="sng" dirty="0"/>
              <a:t>als catch-up populatie. </a:t>
            </a:r>
          </a:p>
          <a:p>
            <a:pPr lvl="1"/>
            <a:r>
              <a:rPr lang="nl-BE" dirty="0"/>
              <a:t>Aangezien deze prematuren tijdens het RSV-seizoen van 2025-2026 meest waarschijnlijk niet in aanraking kwamen met het RSV-virus, wordt 2026-2027 als hun eerste ‘echte’ RSV-seizoen aanzien. (</a:t>
            </a:r>
            <a:r>
              <a:rPr lang="nl-BE" dirty="0" err="1"/>
              <a:t>cfr</a:t>
            </a:r>
            <a:r>
              <a:rPr lang="nl-BE" dirty="0"/>
              <a:t> akkoord RIZIV/INAMI)</a:t>
            </a:r>
          </a:p>
          <a:p>
            <a:pPr lvl="1"/>
            <a:r>
              <a:rPr lang="nl-BE" dirty="0"/>
              <a:t>Timing = bij catch-up groep OF 48 uur voor ontslag naar huis bij ontslag tijdens het RSV-seizoen of in de maand daarvoor</a:t>
            </a:r>
          </a:p>
        </p:txBody>
      </p:sp>
      <p:pic>
        <p:nvPicPr>
          <p:cNvPr id="2" name="Google Shape;125;p7">
            <a:extLst>
              <a:ext uri="{FF2B5EF4-FFF2-40B4-BE49-F238E27FC236}">
                <a16:creationId xmlns:a16="http://schemas.microsoft.com/office/drawing/2014/main" id="{45103CF7-2721-7502-4F42-34573E9F0352}"/>
              </a:ext>
            </a:extLst>
          </p:cNvPr>
          <p:cNvPicPr preferRelativeResize="0"/>
          <p:nvPr/>
        </p:nvPicPr>
        <p:blipFill rotWithShape="1">
          <a:blip r:embed="rId2">
            <a:alphaModFix/>
          </a:blip>
          <a:srcRect/>
          <a:stretch/>
        </p:blipFill>
        <p:spPr>
          <a:xfrm>
            <a:off x="6684202" y="679582"/>
            <a:ext cx="2088617" cy="751562"/>
          </a:xfrm>
          <a:prstGeom prst="rect">
            <a:avLst/>
          </a:prstGeom>
          <a:noFill/>
          <a:ln>
            <a:noFill/>
          </a:ln>
        </p:spPr>
      </p:pic>
    </p:spTree>
    <p:extLst>
      <p:ext uri="{BB962C8B-B14F-4D97-AF65-F5344CB8AC3E}">
        <p14:creationId xmlns:p14="http://schemas.microsoft.com/office/powerpoint/2010/main" val="150749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50F2195-E9BC-3D6E-14B5-A38C4C823208}"/>
              </a:ext>
            </a:extLst>
          </p:cNvPr>
          <p:cNvSpPr>
            <a:spLocks noGrp="1"/>
          </p:cNvSpPr>
          <p:nvPr>
            <p:ph idx="1"/>
          </p:nvPr>
        </p:nvSpPr>
        <p:spPr>
          <a:xfrm>
            <a:off x="628650" y="274907"/>
            <a:ext cx="7886700" cy="4360991"/>
          </a:xfrm>
        </p:spPr>
        <p:txBody>
          <a:bodyPr>
            <a:normAutofit fontScale="85000" lnSpcReduction="10000"/>
          </a:bodyPr>
          <a:lstStyle/>
          <a:p>
            <a:pPr marL="0" indent="0" algn="ctr">
              <a:buNone/>
            </a:pPr>
            <a:r>
              <a:rPr lang="nl-BE" sz="2325" dirty="0"/>
              <a:t>2 beschermende middelen beschikbaar tegen het RSV</a:t>
            </a:r>
          </a:p>
          <a:p>
            <a:endParaRPr lang="nl-BE" dirty="0"/>
          </a:p>
          <a:p>
            <a:pPr marL="0" indent="0" algn="ctr">
              <a:buNone/>
            </a:pPr>
            <a:r>
              <a:rPr lang="nl-BE" sz="2325" b="1" dirty="0" err="1">
                <a:solidFill>
                  <a:srgbClr val="FF0000"/>
                </a:solidFill>
              </a:rPr>
              <a:t>Maternele</a:t>
            </a:r>
            <a:r>
              <a:rPr lang="nl-BE" sz="2325" b="1" dirty="0">
                <a:solidFill>
                  <a:srgbClr val="FF0000"/>
                </a:solidFill>
              </a:rPr>
              <a:t> vaccinatie (</a:t>
            </a:r>
            <a:r>
              <a:rPr lang="nl-BE" sz="2325" b="1" dirty="0" err="1">
                <a:solidFill>
                  <a:srgbClr val="FF0000"/>
                </a:solidFill>
              </a:rPr>
              <a:t>Abrysvo</a:t>
            </a:r>
            <a:r>
              <a:rPr lang="nl-BE" sz="2325" b="1" dirty="0">
                <a:solidFill>
                  <a:srgbClr val="FF0000"/>
                </a:solidFill>
              </a:rPr>
              <a:t>)</a:t>
            </a:r>
          </a:p>
          <a:p>
            <a:pPr marL="0" indent="0">
              <a:buNone/>
            </a:pPr>
            <a:endParaRPr lang="nl-BE" b="0" i="0" dirty="0">
              <a:solidFill>
                <a:srgbClr val="282828"/>
              </a:solidFill>
              <a:effectLst/>
            </a:endParaRPr>
          </a:p>
          <a:p>
            <a:pPr algn="l"/>
            <a:r>
              <a:rPr lang="nl-BE" sz="1800" dirty="0">
                <a:solidFill>
                  <a:srgbClr val="282828"/>
                </a:solidFill>
              </a:rPr>
              <a:t>Vaccinatie tussen de 28ste en 36ste zwangerschapsweek én bij een vermoedelijke bevallingsdatum tijdens het RSV seizoen 2026-2027.</a:t>
            </a:r>
          </a:p>
          <a:p>
            <a:pPr lvl="1"/>
            <a:r>
              <a:rPr lang="nl-BE" dirty="0">
                <a:solidFill>
                  <a:srgbClr val="17433E"/>
                </a:solidFill>
                <a:effectLst/>
              </a:rPr>
              <a:t>Vanwege de bezorgdheid </a:t>
            </a:r>
            <a:r>
              <a:rPr lang="nl-BE" dirty="0" err="1">
                <a:solidFill>
                  <a:srgbClr val="17433E"/>
                </a:solidFill>
                <a:effectLst/>
              </a:rPr>
              <a:t>ivm</a:t>
            </a:r>
            <a:r>
              <a:rPr lang="nl-BE" dirty="0">
                <a:solidFill>
                  <a:srgbClr val="17433E"/>
                </a:solidFill>
                <a:effectLst/>
              </a:rPr>
              <a:t> een mogelijk verhoogd risico op </a:t>
            </a:r>
            <a:r>
              <a:rPr lang="nl-BE" dirty="0" err="1">
                <a:solidFill>
                  <a:srgbClr val="17433E"/>
                </a:solidFill>
                <a:effectLst/>
              </a:rPr>
              <a:t>prematuritas</a:t>
            </a:r>
            <a:r>
              <a:rPr lang="nl-BE" dirty="0">
                <a:solidFill>
                  <a:srgbClr val="17433E"/>
                </a:solidFill>
                <a:effectLst/>
              </a:rPr>
              <a:t>, is de tendens </a:t>
            </a:r>
            <a:r>
              <a:rPr lang="nl-BE" dirty="0">
                <a:solidFill>
                  <a:srgbClr val="17433E"/>
                </a:solidFill>
                <a:effectLst/>
                <a:highlight>
                  <a:srgbClr val="FFFF00"/>
                </a:highlight>
              </a:rPr>
              <a:t>eerder pas vanaf 32 weken </a:t>
            </a:r>
            <a:r>
              <a:rPr lang="nl-BE" dirty="0">
                <a:solidFill>
                  <a:srgbClr val="17433E"/>
                </a:solidFill>
                <a:effectLst/>
              </a:rPr>
              <a:t>te vaccineren</a:t>
            </a:r>
          </a:p>
          <a:p>
            <a:endParaRPr lang="nl-BE" sz="1800" i="1" dirty="0">
              <a:solidFill>
                <a:srgbClr val="17433E"/>
              </a:solidFill>
              <a:latin typeface="Figtree"/>
            </a:endParaRPr>
          </a:p>
          <a:p>
            <a:r>
              <a:rPr lang="nl-BE" sz="1800" dirty="0">
                <a:solidFill>
                  <a:srgbClr val="17433E"/>
                </a:solidFill>
                <a:latin typeface="Figtree"/>
              </a:rPr>
              <a:t>Gelijktijdige toediening?</a:t>
            </a:r>
          </a:p>
          <a:p>
            <a:pPr lvl="1"/>
            <a:r>
              <a:rPr lang="nl-BE" b="1" u="sng" dirty="0">
                <a:solidFill>
                  <a:srgbClr val="17433E"/>
                </a:solidFill>
                <a:effectLst/>
                <a:latin typeface="Figtree"/>
              </a:rPr>
              <a:t>Kinkhoestvaccinatie</a:t>
            </a:r>
            <a:r>
              <a:rPr lang="nl-BE" b="0" dirty="0">
                <a:solidFill>
                  <a:srgbClr val="17433E"/>
                </a:solidFill>
                <a:effectLst/>
                <a:latin typeface="Figtree"/>
              </a:rPr>
              <a:t>: immunologische respons op kinkhoestvaccinatie vermindert, een 2 week interval tussen beide wordt aanbevolen</a:t>
            </a:r>
          </a:p>
          <a:p>
            <a:pPr lvl="1"/>
            <a:r>
              <a:rPr lang="nl-BE" b="1" u="sng" dirty="0">
                <a:solidFill>
                  <a:srgbClr val="17433E"/>
                </a:solidFill>
                <a:effectLst/>
                <a:latin typeface="Figtree"/>
              </a:rPr>
              <a:t>Griep en SARS-CoV-2 </a:t>
            </a:r>
            <a:r>
              <a:rPr lang="nl-BE" b="0" dirty="0">
                <a:solidFill>
                  <a:srgbClr val="17433E"/>
                </a:solidFill>
                <a:effectLst/>
                <a:latin typeface="Figtree"/>
              </a:rPr>
              <a:t>kunnen wel gelijktijdig toegediend worden met het RSV vaccin</a:t>
            </a:r>
            <a:endParaRPr lang="nl-BE" dirty="0">
              <a:solidFill>
                <a:srgbClr val="17433E"/>
              </a:solidFill>
              <a:effectLst/>
            </a:endParaRPr>
          </a:p>
          <a:p>
            <a:pPr algn="l"/>
            <a:endParaRPr lang="nl-BE" sz="1800" dirty="0">
              <a:solidFill>
                <a:srgbClr val="282828"/>
              </a:solidFill>
            </a:endParaRPr>
          </a:p>
          <a:p>
            <a:pPr lvl="1"/>
            <a:endParaRPr lang="nl-BE" b="0" i="0" dirty="0">
              <a:solidFill>
                <a:srgbClr val="282828"/>
              </a:solidFill>
              <a:effectLst/>
              <a:latin typeface="Roboto Flex"/>
            </a:endParaRPr>
          </a:p>
        </p:txBody>
      </p:sp>
      <p:pic>
        <p:nvPicPr>
          <p:cNvPr id="2" name="Google Shape;126;p7">
            <a:extLst>
              <a:ext uri="{FF2B5EF4-FFF2-40B4-BE49-F238E27FC236}">
                <a16:creationId xmlns:a16="http://schemas.microsoft.com/office/drawing/2014/main" id="{51314DDA-66AF-7929-500E-D9C5593210BC}"/>
              </a:ext>
            </a:extLst>
          </p:cNvPr>
          <p:cNvPicPr preferRelativeResize="0"/>
          <p:nvPr/>
        </p:nvPicPr>
        <p:blipFill rotWithShape="1">
          <a:blip r:embed="rId2">
            <a:alphaModFix/>
          </a:blip>
          <a:srcRect/>
          <a:stretch/>
        </p:blipFill>
        <p:spPr>
          <a:xfrm>
            <a:off x="272441" y="646700"/>
            <a:ext cx="1694294" cy="1077831"/>
          </a:xfrm>
          <a:prstGeom prst="rect">
            <a:avLst/>
          </a:prstGeom>
          <a:noFill/>
          <a:ln>
            <a:noFill/>
          </a:ln>
        </p:spPr>
      </p:pic>
    </p:spTree>
    <p:extLst>
      <p:ext uri="{BB962C8B-B14F-4D97-AF65-F5344CB8AC3E}">
        <p14:creationId xmlns:p14="http://schemas.microsoft.com/office/powerpoint/2010/main" val="395189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a:bodyPr>
          <a:lstStyle/>
          <a:p>
            <a:pPr marL="0">
              <a:lnSpc>
                <a:spcPct val="90000"/>
              </a:lnSpc>
              <a:spcBef>
                <a:spcPts val="0"/>
              </a:spcBef>
              <a:buClr>
                <a:schemeClr val="dk1"/>
              </a:buClr>
              <a:buSzPts val="4400"/>
            </a:pPr>
            <a:endParaRPr/>
          </a:p>
        </p:txBody>
      </p:sp>
      <p:sp>
        <p:nvSpPr>
          <p:cNvPr id="92" name="Google Shape;92;p2"/>
          <p:cNvSpPr txBox="1">
            <a:spLocks noGrp="1"/>
          </p:cNvSpPr>
          <p:nvPr>
            <p:ph type="body" idx="1"/>
          </p:nvPr>
        </p:nvSpPr>
        <p:spPr>
          <a:xfrm>
            <a:off x="628650" y="1372394"/>
            <a:ext cx="7886700" cy="3263504"/>
          </a:xfrm>
          <a:prstGeom prst="rect">
            <a:avLst/>
          </a:prstGeom>
          <a:noFill/>
          <a:ln>
            <a:noFill/>
          </a:ln>
        </p:spPr>
        <p:txBody>
          <a:bodyPr spcFirstLastPara="1" wrap="square" lIns="68569" tIns="34275" rIns="68569" bIns="34275" anchor="t" anchorCtr="0">
            <a:normAutofit/>
          </a:bodyPr>
          <a:lstStyle/>
          <a:p>
            <a:pPr marL="171450" indent="-171450">
              <a:lnSpc>
                <a:spcPct val="90000"/>
              </a:lnSpc>
              <a:spcBef>
                <a:spcPts val="0"/>
              </a:spcBef>
              <a:buClr>
                <a:schemeClr val="dk1"/>
              </a:buClr>
              <a:buSzPts val="2800"/>
            </a:pPr>
            <a:r>
              <a:rPr lang="nl-BE" dirty="0">
                <a:solidFill>
                  <a:schemeClr val="bg2">
                    <a:lumMod val="90000"/>
                  </a:schemeClr>
                </a:solidFill>
              </a:rPr>
              <a:t>Wat is RSV ?</a:t>
            </a:r>
            <a:endParaRPr dirty="0">
              <a:solidFill>
                <a:schemeClr val="bg2">
                  <a:lumMod val="90000"/>
                </a:schemeClr>
              </a:solidFill>
            </a:endParaRPr>
          </a:p>
          <a:p>
            <a:pPr marL="171450" indent="-38100">
              <a:lnSpc>
                <a:spcPct val="90000"/>
              </a:lnSpc>
              <a:spcBef>
                <a:spcPts val="750"/>
              </a:spcBef>
              <a:buClr>
                <a:schemeClr val="dk1"/>
              </a:buClr>
              <a:buSzPts val="2800"/>
              <a:buNone/>
            </a:pPr>
            <a:endParaRPr dirty="0"/>
          </a:p>
          <a:p>
            <a:pPr marL="171450" indent="-171450">
              <a:lnSpc>
                <a:spcPct val="90000"/>
              </a:lnSpc>
              <a:spcBef>
                <a:spcPts val="750"/>
              </a:spcBef>
              <a:buClr>
                <a:schemeClr val="dk1"/>
              </a:buClr>
              <a:buSzPts val="2800"/>
            </a:pPr>
            <a:r>
              <a:rPr lang="nl-BE" dirty="0"/>
              <a:t>Verschil vaccinatie in zwangerschap vs. antilichaam aan baby ?</a:t>
            </a:r>
            <a:endParaRPr dirty="0"/>
          </a:p>
          <a:p>
            <a:pPr marL="171450" indent="-38100">
              <a:lnSpc>
                <a:spcPct val="90000"/>
              </a:lnSpc>
              <a:spcBef>
                <a:spcPts val="750"/>
              </a:spcBef>
              <a:buClr>
                <a:schemeClr val="dk1"/>
              </a:buClr>
              <a:buSzPts val="2800"/>
              <a:buNone/>
            </a:pPr>
            <a:endParaRPr dirty="0"/>
          </a:p>
          <a:p>
            <a:pPr>
              <a:buClr>
                <a:schemeClr val="dk1"/>
              </a:buClr>
              <a:buSzPts val="2800"/>
            </a:pPr>
            <a:r>
              <a:rPr lang="nl-BE" dirty="0">
                <a:solidFill>
                  <a:schemeClr val="bg2">
                    <a:lumMod val="90000"/>
                  </a:schemeClr>
                </a:solidFill>
              </a:rPr>
              <a:t>Effect van BEYFORTUS winter 2024-2025 (versus jaar ervoor) in België? </a:t>
            </a:r>
          </a:p>
          <a:p>
            <a:pPr>
              <a:buClr>
                <a:schemeClr val="dk1"/>
              </a:buClr>
              <a:buSzPts val="2800"/>
            </a:pPr>
            <a:endParaRPr lang="nl-BE" dirty="0">
              <a:solidFill>
                <a:schemeClr val="bg2">
                  <a:lumMod val="90000"/>
                </a:schemeClr>
              </a:solidFill>
            </a:endParaRPr>
          </a:p>
          <a:p>
            <a:pPr>
              <a:buClr>
                <a:schemeClr val="dk1"/>
              </a:buClr>
              <a:buSzPts val="2800"/>
            </a:pPr>
            <a:r>
              <a:rPr lang="nl-BE" dirty="0">
                <a:solidFill>
                  <a:schemeClr val="bg2">
                    <a:lumMod val="90000"/>
                  </a:schemeClr>
                </a:solidFill>
              </a:rPr>
              <a:t>Praktische organisatie BEYFORTUS?</a:t>
            </a:r>
          </a:p>
          <a:p>
            <a:pPr>
              <a:buClr>
                <a:schemeClr val="dk1"/>
              </a:buClr>
              <a:buSzPts val="2800"/>
            </a:pPr>
            <a:endParaRPr lang="nl-BE" dirty="0">
              <a:solidFill>
                <a:schemeClr val="bg2">
                  <a:lumMod val="90000"/>
                </a:schemeClr>
              </a:solidFill>
            </a:endParaRPr>
          </a:p>
          <a:p>
            <a:pPr marL="171450" indent="-171450">
              <a:lnSpc>
                <a:spcPct val="90000"/>
              </a:lnSpc>
              <a:spcBef>
                <a:spcPts val="750"/>
              </a:spcBef>
              <a:buClr>
                <a:schemeClr val="dk1"/>
              </a:buClr>
              <a:buSzPts val="2800"/>
            </a:pPr>
            <a:endParaRPr dirty="0"/>
          </a:p>
          <a:p>
            <a:pPr marL="171450" indent="-38100">
              <a:lnSpc>
                <a:spcPct val="90000"/>
              </a:lnSpc>
              <a:spcBef>
                <a:spcPts val="750"/>
              </a:spcBef>
              <a:buClr>
                <a:schemeClr val="dk1"/>
              </a:buClr>
              <a:buSzPts val="2800"/>
              <a:buNone/>
            </a:pPr>
            <a:endParaRPr dirty="0"/>
          </a:p>
        </p:txBody>
      </p:sp>
    </p:spTree>
    <p:extLst>
      <p:ext uri="{BB962C8B-B14F-4D97-AF65-F5344CB8AC3E}">
        <p14:creationId xmlns:p14="http://schemas.microsoft.com/office/powerpoint/2010/main" val="34805298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22C71D1-9436-4416-48A8-186EDBB9A17E}"/>
              </a:ext>
            </a:extLst>
          </p:cNvPr>
          <p:cNvSpPr>
            <a:spLocks noGrp="1"/>
          </p:cNvSpPr>
          <p:nvPr>
            <p:ph idx="1"/>
          </p:nvPr>
        </p:nvSpPr>
        <p:spPr>
          <a:xfrm>
            <a:off x="628650" y="404304"/>
            <a:ext cx="7886700" cy="4231594"/>
          </a:xfrm>
        </p:spPr>
        <p:txBody>
          <a:bodyPr>
            <a:normAutofit/>
          </a:bodyPr>
          <a:lstStyle/>
          <a:p>
            <a:pPr marL="0" indent="0">
              <a:buNone/>
            </a:pPr>
            <a:r>
              <a:rPr lang="nl-BE" sz="2400" dirty="0"/>
              <a:t>Een zwangere vrouw vraagt of ze zich moet vaccineren tegen RSV (</a:t>
            </a:r>
            <a:r>
              <a:rPr lang="nl-BE" sz="2400" dirty="0" err="1"/>
              <a:t>Abrysvo</a:t>
            </a:r>
            <a:r>
              <a:rPr lang="nl-BE" sz="2400" dirty="0"/>
              <a:t>) tijdens zwangerschap, of moet ze </a:t>
            </a:r>
            <a:r>
              <a:rPr lang="nl-BE" sz="2400" dirty="0" err="1"/>
              <a:t>nirsevimab</a:t>
            </a:r>
            <a:r>
              <a:rPr lang="nl-BE" sz="2400" dirty="0"/>
              <a:t> (</a:t>
            </a:r>
            <a:r>
              <a:rPr lang="nl-BE" sz="2400" dirty="0" err="1"/>
              <a:t>Beyfortus</a:t>
            </a:r>
            <a:r>
              <a:rPr lang="nl-BE" sz="2400" dirty="0"/>
              <a:t>) laten toedienen aan baby kort na geboorte ?</a:t>
            </a:r>
          </a:p>
          <a:p>
            <a:pPr marL="0" indent="0">
              <a:buNone/>
            </a:pPr>
            <a:endParaRPr lang="nl-BE" sz="2400" dirty="0"/>
          </a:p>
          <a:p>
            <a:pPr marL="0" indent="0" algn="ctr">
              <a:buNone/>
            </a:pPr>
            <a:r>
              <a:rPr lang="nl-BE" sz="3600" b="1" dirty="0"/>
              <a:t>Wat moet je doen ?</a:t>
            </a:r>
            <a:endParaRPr lang="nl-BE" sz="2400" b="1" dirty="0"/>
          </a:p>
        </p:txBody>
      </p:sp>
      <p:pic>
        <p:nvPicPr>
          <p:cNvPr id="4" name="Google Shape;125;p7">
            <a:extLst>
              <a:ext uri="{FF2B5EF4-FFF2-40B4-BE49-F238E27FC236}">
                <a16:creationId xmlns:a16="http://schemas.microsoft.com/office/drawing/2014/main" id="{AEC4B66E-80B9-4628-9B4D-373EAD944FB2}"/>
              </a:ext>
            </a:extLst>
          </p:cNvPr>
          <p:cNvPicPr preferRelativeResize="0"/>
          <p:nvPr/>
        </p:nvPicPr>
        <p:blipFill rotWithShape="1">
          <a:blip r:embed="rId2">
            <a:alphaModFix/>
          </a:blip>
          <a:srcRect/>
          <a:stretch/>
        </p:blipFill>
        <p:spPr>
          <a:xfrm>
            <a:off x="4465470" y="3049434"/>
            <a:ext cx="4377809" cy="1586464"/>
          </a:xfrm>
          <a:prstGeom prst="rect">
            <a:avLst/>
          </a:prstGeom>
          <a:noFill/>
          <a:ln>
            <a:noFill/>
          </a:ln>
        </p:spPr>
      </p:pic>
      <p:pic>
        <p:nvPicPr>
          <p:cNvPr id="5" name="Google Shape;126;p7">
            <a:extLst>
              <a:ext uri="{FF2B5EF4-FFF2-40B4-BE49-F238E27FC236}">
                <a16:creationId xmlns:a16="http://schemas.microsoft.com/office/drawing/2014/main" id="{03F75A16-D833-56F8-D189-57D3AC94B19A}"/>
              </a:ext>
            </a:extLst>
          </p:cNvPr>
          <p:cNvPicPr preferRelativeResize="0"/>
          <p:nvPr/>
        </p:nvPicPr>
        <p:blipFill rotWithShape="1">
          <a:blip r:embed="rId3">
            <a:alphaModFix/>
          </a:blip>
          <a:srcRect/>
          <a:stretch/>
        </p:blipFill>
        <p:spPr>
          <a:xfrm>
            <a:off x="452887" y="2998697"/>
            <a:ext cx="2490878" cy="1586465"/>
          </a:xfrm>
          <a:prstGeom prst="rect">
            <a:avLst/>
          </a:prstGeom>
          <a:noFill/>
          <a:ln>
            <a:noFill/>
          </a:ln>
        </p:spPr>
      </p:pic>
    </p:spTree>
    <p:extLst>
      <p:ext uri="{BB962C8B-B14F-4D97-AF65-F5344CB8AC3E}">
        <p14:creationId xmlns:p14="http://schemas.microsoft.com/office/powerpoint/2010/main" val="3835995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31"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Shape 124"/>
        <p:cNvGrpSpPr/>
        <p:nvPr/>
      </p:nvGrpSpPr>
      <p:grpSpPr>
        <a:xfrm>
          <a:off x="0" y="0"/>
          <a:ext cx="0" cy="0"/>
          <a:chOff x="0" y="0"/>
          <a:chExt cx="0" cy="0"/>
        </a:xfrm>
      </p:grpSpPr>
      <p:pic>
        <p:nvPicPr>
          <p:cNvPr id="125" name="Google Shape;125;p7"/>
          <p:cNvPicPr preferRelativeResize="0"/>
          <p:nvPr/>
        </p:nvPicPr>
        <p:blipFill rotWithShape="1">
          <a:blip r:embed="rId3">
            <a:alphaModFix/>
          </a:blip>
          <a:srcRect/>
          <a:stretch/>
        </p:blipFill>
        <p:spPr>
          <a:xfrm>
            <a:off x="4467033" y="776345"/>
            <a:ext cx="4633738" cy="2111540"/>
          </a:xfrm>
          <a:prstGeom prst="rect">
            <a:avLst/>
          </a:prstGeom>
          <a:noFill/>
          <a:ln>
            <a:noFill/>
          </a:ln>
        </p:spPr>
      </p:pic>
      <p:pic>
        <p:nvPicPr>
          <p:cNvPr id="126" name="Google Shape;126;p7"/>
          <p:cNvPicPr preferRelativeResize="0"/>
          <p:nvPr/>
        </p:nvPicPr>
        <p:blipFill rotWithShape="1">
          <a:blip r:embed="rId4">
            <a:alphaModFix/>
          </a:blip>
          <a:srcRect/>
          <a:stretch/>
        </p:blipFill>
        <p:spPr>
          <a:xfrm>
            <a:off x="292794" y="771937"/>
            <a:ext cx="3246457" cy="2162141"/>
          </a:xfrm>
          <a:prstGeom prst="rect">
            <a:avLst/>
          </a:prstGeom>
          <a:noFill/>
          <a:ln>
            <a:noFill/>
          </a:ln>
        </p:spPr>
      </p:pic>
      <p:sp>
        <p:nvSpPr>
          <p:cNvPr id="127" name="Google Shape;127;p7"/>
          <p:cNvSpPr txBox="1"/>
          <p:nvPr/>
        </p:nvSpPr>
        <p:spPr>
          <a:xfrm>
            <a:off x="4329921" y="161181"/>
            <a:ext cx="4570922" cy="392385"/>
          </a:xfrm>
          <a:prstGeom prst="rect">
            <a:avLst/>
          </a:prstGeom>
          <a:noFill/>
          <a:ln>
            <a:noFill/>
          </a:ln>
        </p:spPr>
        <p:txBody>
          <a:bodyPr spcFirstLastPara="1" wrap="square" lIns="68569" tIns="34275" rIns="68569" bIns="34275" anchor="t" anchorCtr="0">
            <a:spAutoFit/>
          </a:bodyPr>
          <a:lstStyle/>
          <a:p>
            <a:pPr>
              <a:buClr>
                <a:schemeClr val="dk1"/>
              </a:buClr>
              <a:buSzPts val="2800"/>
            </a:pPr>
            <a:r>
              <a:rPr lang="nl-BE" sz="2100" b="1" dirty="0">
                <a:solidFill>
                  <a:schemeClr val="dk1"/>
                </a:solidFill>
                <a:latin typeface="Calibri"/>
                <a:ea typeface="Calibri"/>
                <a:cs typeface="Calibri"/>
                <a:sym typeface="Calibri"/>
              </a:rPr>
              <a:t>Antilichamen toedienen aan je baby</a:t>
            </a:r>
            <a:endParaRPr sz="1350" dirty="0"/>
          </a:p>
        </p:txBody>
      </p:sp>
      <p:sp>
        <p:nvSpPr>
          <p:cNvPr id="129" name="Google Shape;129;p7"/>
          <p:cNvSpPr txBox="1"/>
          <p:nvPr/>
        </p:nvSpPr>
        <p:spPr>
          <a:xfrm>
            <a:off x="292794" y="161181"/>
            <a:ext cx="3804116" cy="392385"/>
          </a:xfrm>
          <a:prstGeom prst="rect">
            <a:avLst/>
          </a:prstGeom>
          <a:noFill/>
          <a:ln>
            <a:noFill/>
          </a:ln>
        </p:spPr>
        <p:txBody>
          <a:bodyPr spcFirstLastPara="1" wrap="square" lIns="68569" tIns="34275" rIns="68569" bIns="34275" anchor="t" anchorCtr="0">
            <a:spAutoFit/>
          </a:bodyPr>
          <a:lstStyle/>
          <a:p>
            <a:r>
              <a:rPr lang="nl-BE" sz="2100" b="1" dirty="0">
                <a:solidFill>
                  <a:schemeClr val="dk1"/>
                </a:solidFill>
                <a:latin typeface="Calibri"/>
                <a:ea typeface="Calibri"/>
                <a:cs typeface="Calibri"/>
                <a:sym typeface="Calibri"/>
              </a:rPr>
              <a:t>Vaccinatie tijdens zwangerschap</a:t>
            </a:r>
            <a:endParaRPr sz="2100" dirty="0">
              <a:solidFill>
                <a:schemeClr val="dk1"/>
              </a:solidFill>
              <a:latin typeface="Calibri"/>
              <a:ea typeface="Calibri"/>
              <a:cs typeface="Calibri"/>
              <a:sym typeface="Calibri"/>
            </a:endParaRPr>
          </a:p>
        </p:txBody>
      </p:sp>
      <p:sp>
        <p:nvSpPr>
          <p:cNvPr id="131" name="Google Shape;131;p7"/>
          <p:cNvSpPr txBox="1"/>
          <p:nvPr/>
        </p:nvSpPr>
        <p:spPr>
          <a:xfrm>
            <a:off x="4467033" y="2887885"/>
            <a:ext cx="4502405" cy="2038989"/>
          </a:xfrm>
          <a:prstGeom prst="rect">
            <a:avLst/>
          </a:prstGeom>
          <a:noFill/>
          <a:ln>
            <a:noFill/>
          </a:ln>
        </p:spPr>
        <p:txBody>
          <a:bodyPr spcFirstLastPara="1" wrap="square" lIns="68569" tIns="34275" rIns="68569" bIns="34275" anchor="t" anchorCtr="0">
            <a:spAutoFit/>
          </a:bodyPr>
          <a:lstStyle/>
          <a:p>
            <a:pPr marL="214313" indent="-214313">
              <a:spcBef>
                <a:spcPts val="750"/>
              </a:spcBef>
              <a:buClr>
                <a:schemeClr val="dk1"/>
              </a:buClr>
              <a:buSzPct val="100000"/>
              <a:buFont typeface="Arial" panose="020B0604020202020204" pitchFamily="34" charset="0"/>
              <a:buChar char="•"/>
            </a:pPr>
            <a:r>
              <a:rPr lang="nl-BE" sz="1350" dirty="0">
                <a:latin typeface="Aptos" panose="020B0004020202020204" pitchFamily="34" charset="0"/>
              </a:rPr>
              <a:t>Timing </a:t>
            </a:r>
          </a:p>
          <a:p>
            <a:pPr marL="557213" lvl="1" indent="-214313">
              <a:spcBef>
                <a:spcPts val="750"/>
              </a:spcBef>
              <a:buClr>
                <a:schemeClr val="dk1"/>
              </a:buClr>
              <a:buSzPct val="100000"/>
              <a:buFont typeface="Arial" panose="020B0604020202020204" pitchFamily="34" charset="0"/>
              <a:buChar char="•"/>
            </a:pPr>
            <a:r>
              <a:rPr lang="nl-BE" sz="1350" dirty="0">
                <a:latin typeface="Aptos" panose="020B0004020202020204" pitchFamily="34" charset="0"/>
              </a:rPr>
              <a:t>Materniteit: vlak na de geboorte als je bevalt in het RSV-seizoen (oktober - maart).</a:t>
            </a:r>
          </a:p>
          <a:p>
            <a:pPr marL="557213" lvl="1" indent="-214313">
              <a:spcBef>
                <a:spcPts val="750"/>
              </a:spcBef>
              <a:buClr>
                <a:schemeClr val="dk1"/>
              </a:buClr>
              <a:buSzPct val="100000"/>
              <a:buFont typeface="Arial" panose="020B0604020202020204" pitchFamily="34" charset="0"/>
              <a:buChar char="•"/>
            </a:pPr>
            <a:r>
              <a:rPr lang="nl-BE" sz="1350" dirty="0">
                <a:latin typeface="Aptos" panose="020B0004020202020204" pitchFamily="34" charset="0"/>
              </a:rPr>
              <a:t>Catch-up: Vlak voor de start van het RSV-seizoen in oktober. </a:t>
            </a:r>
          </a:p>
          <a:p>
            <a:pPr marL="214313" indent="-214313">
              <a:buFont typeface="Arial" panose="020B0604020202020204" pitchFamily="34" charset="0"/>
              <a:buChar char="•"/>
            </a:pPr>
            <a:r>
              <a:rPr lang="nl-BE" sz="1350" dirty="0">
                <a:solidFill>
                  <a:schemeClr val="dk1"/>
                </a:solidFill>
                <a:latin typeface="Aptos" panose="020B0004020202020204" pitchFamily="34" charset="0"/>
                <a:ea typeface="Calibri"/>
                <a:cs typeface="Calibri"/>
                <a:sym typeface="Calibri"/>
              </a:rPr>
              <a:t>1 prik = bescherming van ongeveer 5 maanden</a:t>
            </a:r>
            <a:endParaRPr sz="1350" dirty="0">
              <a:latin typeface="Aptos" panose="020B0004020202020204" pitchFamily="34" charset="0"/>
            </a:endParaRPr>
          </a:p>
          <a:p>
            <a:pPr marL="214313" indent="-214313">
              <a:buFont typeface="Arial" panose="020B0604020202020204" pitchFamily="34" charset="0"/>
              <a:buChar char="•"/>
            </a:pPr>
            <a:r>
              <a:rPr lang="nl-BE" sz="1350" dirty="0">
                <a:solidFill>
                  <a:schemeClr val="dk1"/>
                </a:solidFill>
                <a:latin typeface="Aptos" panose="020B0004020202020204" pitchFamily="34" charset="0"/>
                <a:ea typeface="Calibri"/>
                <a:cs typeface="Calibri"/>
                <a:sym typeface="Calibri"/>
              </a:rPr>
              <a:t>Risico op RSV-infectie met 75% verlagen en het risico op ziekenhuisopname met 79%. </a:t>
            </a:r>
            <a:endParaRPr sz="1350" dirty="0">
              <a:latin typeface="Aptos" panose="020B0004020202020204" pitchFamily="34" charset="0"/>
            </a:endParaRPr>
          </a:p>
        </p:txBody>
      </p:sp>
      <p:sp>
        <p:nvSpPr>
          <p:cNvPr id="132" name="Google Shape;132;p7"/>
          <p:cNvSpPr txBox="1"/>
          <p:nvPr/>
        </p:nvSpPr>
        <p:spPr>
          <a:xfrm>
            <a:off x="74692" y="2934078"/>
            <a:ext cx="4255229" cy="1708130"/>
          </a:xfrm>
          <a:prstGeom prst="rect">
            <a:avLst/>
          </a:prstGeom>
          <a:noFill/>
          <a:ln>
            <a:noFill/>
          </a:ln>
        </p:spPr>
        <p:txBody>
          <a:bodyPr spcFirstLastPara="1" wrap="square" lIns="68569" tIns="34275" rIns="68569" bIns="34275" anchor="t" anchorCtr="0">
            <a:spAutoFit/>
          </a:bodyPr>
          <a:lstStyle/>
          <a:p>
            <a:pPr marL="214313" indent="-214313">
              <a:buFont typeface="Arial" panose="020B0604020202020204" pitchFamily="34" charset="0"/>
              <a:buChar char="•"/>
            </a:pPr>
            <a:r>
              <a:rPr lang="nl-BE" sz="1350" dirty="0">
                <a:solidFill>
                  <a:schemeClr val="dk1"/>
                </a:solidFill>
                <a:latin typeface="+mj-lt"/>
                <a:ea typeface="Calibri"/>
                <a:cs typeface="Calibri"/>
                <a:sym typeface="Calibri"/>
              </a:rPr>
              <a:t>Enkel als bevalling tijdens het RSV-seizoen </a:t>
            </a:r>
            <a:br>
              <a:rPr lang="nl-BE" sz="1350" dirty="0">
                <a:solidFill>
                  <a:schemeClr val="dk1"/>
                </a:solidFill>
                <a:latin typeface="+mj-lt"/>
                <a:ea typeface="Calibri"/>
                <a:cs typeface="Calibri"/>
                <a:sym typeface="Calibri"/>
              </a:rPr>
            </a:br>
            <a:r>
              <a:rPr lang="nl-BE" sz="1350" dirty="0">
                <a:solidFill>
                  <a:schemeClr val="dk1"/>
                </a:solidFill>
                <a:latin typeface="+mj-lt"/>
                <a:ea typeface="Calibri"/>
                <a:cs typeface="Calibri"/>
                <a:sym typeface="Calibri"/>
              </a:rPr>
              <a:t>(</a:t>
            </a:r>
            <a:r>
              <a:rPr lang="nl-BE" sz="1350" b="1" u="sng" dirty="0"/>
              <a:t>begin september - eind maart)</a:t>
            </a:r>
            <a:endParaRPr lang="nl-BE" sz="1350" dirty="0">
              <a:solidFill>
                <a:schemeClr val="dk1"/>
              </a:solidFill>
              <a:latin typeface="+mj-lt"/>
              <a:ea typeface="Calibri"/>
              <a:cs typeface="Calibri"/>
              <a:sym typeface="Calibri"/>
            </a:endParaRPr>
          </a:p>
          <a:p>
            <a:pPr marL="214313" indent="-214313">
              <a:buFont typeface="Arial" panose="020B0604020202020204" pitchFamily="34" charset="0"/>
              <a:buChar char="•"/>
            </a:pPr>
            <a:r>
              <a:rPr lang="nl-BE" sz="1350" dirty="0">
                <a:solidFill>
                  <a:schemeClr val="dk1"/>
                </a:solidFill>
                <a:latin typeface="+mj-lt"/>
                <a:ea typeface="Calibri"/>
                <a:cs typeface="Calibri"/>
                <a:sym typeface="Calibri"/>
              </a:rPr>
              <a:t>Timing = Week 28-36</a:t>
            </a:r>
          </a:p>
          <a:p>
            <a:r>
              <a:rPr lang="nl-BE" sz="1200" i="1" dirty="0">
                <a:solidFill>
                  <a:schemeClr val="dk1"/>
                </a:solidFill>
                <a:latin typeface="+mj-lt"/>
                <a:ea typeface="Calibri"/>
                <a:cs typeface="Calibri"/>
                <a:sym typeface="Calibri"/>
              </a:rPr>
              <a:t>(</a:t>
            </a:r>
            <a:r>
              <a:rPr lang="nl-BE" sz="1200" i="1" dirty="0">
                <a:latin typeface="+mj-lt"/>
              </a:rPr>
              <a:t>Interval van minstens 2 weken </a:t>
            </a:r>
            <a:r>
              <a:rPr lang="nl-BE" sz="1200" i="1" dirty="0" err="1">
                <a:latin typeface="+mj-lt"/>
              </a:rPr>
              <a:t>tss</a:t>
            </a:r>
            <a:r>
              <a:rPr lang="nl-BE" sz="1200" i="1" dirty="0">
                <a:latin typeface="+mj-lt"/>
              </a:rPr>
              <a:t> kinkhoestvaccin en RSV-vaccin)</a:t>
            </a:r>
            <a:endParaRPr lang="nl-BE" sz="1200" i="1" dirty="0">
              <a:solidFill>
                <a:schemeClr val="dk1"/>
              </a:solidFill>
              <a:latin typeface="+mj-lt"/>
              <a:ea typeface="Calibri"/>
              <a:cs typeface="Calibri"/>
              <a:sym typeface="Calibri"/>
            </a:endParaRPr>
          </a:p>
          <a:p>
            <a:pPr marL="214313" indent="-214313">
              <a:buFont typeface="Arial" panose="020B0604020202020204" pitchFamily="34" charset="0"/>
              <a:buChar char="•"/>
            </a:pPr>
            <a:r>
              <a:rPr lang="nl-BE" sz="1350" dirty="0">
                <a:solidFill>
                  <a:schemeClr val="dk1"/>
                </a:solidFill>
                <a:latin typeface="+mj-lt"/>
                <a:ea typeface="Calibri"/>
                <a:cs typeface="Calibri"/>
                <a:sym typeface="Calibri"/>
              </a:rPr>
              <a:t>1 prik = bescherming vanaf de geboorte tot een leeftijd van 6 maanden</a:t>
            </a:r>
            <a:endParaRPr lang="nl-BE" sz="1350" dirty="0">
              <a:latin typeface="+mj-lt"/>
            </a:endParaRPr>
          </a:p>
          <a:p>
            <a:pPr marL="214313" indent="-214313">
              <a:buFont typeface="Arial" panose="020B0604020202020204" pitchFamily="34" charset="0"/>
              <a:buChar char="•"/>
            </a:pPr>
            <a:r>
              <a:rPr lang="nl-BE" sz="1350" dirty="0">
                <a:solidFill>
                  <a:schemeClr val="dk1"/>
                </a:solidFill>
                <a:latin typeface="+mj-lt"/>
                <a:ea typeface="Calibri"/>
                <a:cs typeface="Calibri"/>
                <a:sym typeface="Calibri"/>
              </a:rPr>
              <a:t>Risico op ernstige RSV-infectie met 69% verlagen en het risico op ziekenhuisopnames met 67%.</a:t>
            </a:r>
            <a:endParaRPr sz="1350" dirty="0">
              <a:latin typeface="+mj-lt"/>
            </a:endParaRPr>
          </a:p>
        </p:txBody>
      </p:sp>
      <p:sp>
        <p:nvSpPr>
          <p:cNvPr id="133" name="Google Shape;133;p7"/>
          <p:cNvSpPr txBox="1"/>
          <p:nvPr/>
        </p:nvSpPr>
        <p:spPr>
          <a:xfrm>
            <a:off x="1078" y="4840973"/>
            <a:ext cx="4570922" cy="276969"/>
          </a:xfrm>
          <a:prstGeom prst="rect">
            <a:avLst/>
          </a:prstGeom>
          <a:noFill/>
          <a:ln>
            <a:noFill/>
          </a:ln>
        </p:spPr>
        <p:txBody>
          <a:bodyPr spcFirstLastPara="1" wrap="square" lIns="68569" tIns="34275" rIns="68569" bIns="34275" anchor="t" anchorCtr="0">
            <a:spAutoFit/>
          </a:bodyPr>
          <a:lstStyle/>
          <a:p>
            <a:r>
              <a:rPr lang="nl-BE" sz="1350" dirty="0">
                <a:solidFill>
                  <a:schemeClr val="dk1"/>
                </a:solidFill>
                <a:latin typeface="Calibri"/>
                <a:ea typeface="Calibri"/>
                <a:cs typeface="Calibri"/>
                <a:sym typeface="Calibri"/>
              </a:rPr>
              <a:t>www.hgr-css.be</a:t>
            </a:r>
            <a:endParaRPr sz="13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1000"/>
                                        <p:tgtEl>
                                          <p:spTgt spid="127"/>
                                        </p:tgtEl>
                                      </p:cBhvr>
                                    </p:animEffect>
                                  </p:childTnLst>
                                </p:cTn>
                              </p:par>
                              <p:par>
                                <p:cTn id="8" presetID="10" presetClass="entr" presetSubtype="0" fill="hold" nodeType="withEffect">
                                  <p:stCondLst>
                                    <p:cond delay="0"/>
                                  </p:stCondLst>
                                  <p:childTnLst>
                                    <p:set>
                                      <p:cBhvr>
                                        <p:cTn id="9" dur="1" fill="hold">
                                          <p:stCondLst>
                                            <p:cond delay="0"/>
                                          </p:stCondLst>
                                        </p:cTn>
                                        <p:tgtEl>
                                          <p:spTgt spid="125"/>
                                        </p:tgtEl>
                                        <p:attrNameLst>
                                          <p:attrName>style.visibility</p:attrName>
                                        </p:attrNameLst>
                                      </p:cBhvr>
                                      <p:to>
                                        <p:strVal val="visible"/>
                                      </p:to>
                                    </p:set>
                                    <p:animEffect transition="in" filter="fade">
                                      <p:cBhvr>
                                        <p:cTn id="10" dur="1000"/>
                                        <p:tgtEl>
                                          <p:spTgt spid="125"/>
                                        </p:tgtEl>
                                      </p:cBhvr>
                                    </p:animEffect>
                                  </p:childTnLst>
                                </p:cTn>
                              </p:par>
                              <p:par>
                                <p:cTn id="11" presetID="10" presetClass="entr" presetSubtype="0"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10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2F85EA7-0204-2EAD-AB0F-9E2589368279}"/>
              </a:ext>
            </a:extLst>
          </p:cNvPr>
          <p:cNvSpPr>
            <a:spLocks noGrp="1"/>
          </p:cNvSpPr>
          <p:nvPr>
            <p:ph idx="1"/>
          </p:nvPr>
        </p:nvSpPr>
        <p:spPr>
          <a:xfrm>
            <a:off x="533400" y="173005"/>
            <a:ext cx="8252800" cy="5000908"/>
          </a:xfrm>
        </p:spPr>
        <p:txBody>
          <a:bodyPr>
            <a:noAutofit/>
          </a:bodyPr>
          <a:lstStyle/>
          <a:p>
            <a:pPr marL="0" indent="0">
              <a:lnSpc>
                <a:spcPct val="150000"/>
              </a:lnSpc>
              <a:buNone/>
            </a:pPr>
            <a:r>
              <a:rPr lang="nl-BE" sz="1100" b="1" u="sng" dirty="0"/>
              <a:t>Terugbetaling ?</a:t>
            </a:r>
          </a:p>
          <a:p>
            <a:pPr>
              <a:lnSpc>
                <a:spcPct val="150000"/>
              </a:lnSpc>
            </a:pPr>
            <a:r>
              <a:rPr lang="nl-BE" sz="1000" dirty="0"/>
              <a:t>Sinds 01/10/2024 : monoklonaal antilichaam </a:t>
            </a:r>
            <a:r>
              <a:rPr lang="nl-BE" sz="1000" dirty="0" err="1"/>
              <a:t>nirsevimab</a:t>
            </a:r>
            <a:r>
              <a:rPr lang="nl-BE" sz="1000" dirty="0"/>
              <a:t> (</a:t>
            </a:r>
            <a:r>
              <a:rPr lang="nl-BE" sz="1000" dirty="0" err="1"/>
              <a:t>Beyfortus</a:t>
            </a:r>
            <a:r>
              <a:rPr lang="nl-BE" sz="1000" dirty="0"/>
              <a:t>®) </a:t>
            </a:r>
          </a:p>
          <a:p>
            <a:pPr>
              <a:lnSpc>
                <a:spcPct val="150000"/>
              </a:lnSpc>
            </a:pPr>
            <a:r>
              <a:rPr lang="nl-BE" sz="1000" dirty="0"/>
              <a:t>Sinds 01/01/2025 : RSV-vaccin (</a:t>
            </a:r>
            <a:r>
              <a:rPr lang="nl-BE" sz="1000" dirty="0" err="1"/>
              <a:t>Abrysvo</a:t>
            </a:r>
            <a:r>
              <a:rPr lang="nl-BE" sz="1000" dirty="0"/>
              <a:t>®) </a:t>
            </a:r>
          </a:p>
          <a:p>
            <a:pPr>
              <a:lnSpc>
                <a:spcPct val="150000"/>
              </a:lnSpc>
            </a:pPr>
            <a:r>
              <a:rPr lang="nl-BE" sz="1000" dirty="0"/>
              <a:t>!!! Als een patiënte kiest voor maternale vaccinatie, is er geen terugbetaling voor </a:t>
            </a:r>
            <a:r>
              <a:rPr lang="nl-BE" sz="1000" dirty="0" err="1"/>
              <a:t>Beyfortus</a:t>
            </a:r>
            <a:r>
              <a:rPr lang="nl-BE" sz="1000" dirty="0"/>
              <a:t>® voorzien, behalve </a:t>
            </a:r>
            <a:r>
              <a:rPr lang="nl-BE" sz="1000" dirty="0">
                <a:highlight>
                  <a:srgbClr val="FFFF00"/>
                </a:highlight>
              </a:rPr>
              <a:t>in enkele uitzonderingen </a:t>
            </a:r>
            <a:r>
              <a:rPr lang="nl-BE" sz="1000" dirty="0"/>
              <a:t>(HGR advies 9760).</a:t>
            </a:r>
          </a:p>
          <a:p>
            <a:pPr marL="0" indent="0">
              <a:lnSpc>
                <a:spcPct val="150000"/>
              </a:lnSpc>
              <a:buNone/>
            </a:pPr>
            <a:r>
              <a:rPr lang="nl-BE" sz="1100" b="1" u="sng" dirty="0"/>
              <a:t>Verschil in werking ?</a:t>
            </a:r>
          </a:p>
          <a:p>
            <a:pPr marL="0" indent="0">
              <a:lnSpc>
                <a:spcPct val="150000"/>
              </a:lnSpc>
              <a:buNone/>
            </a:pPr>
            <a:r>
              <a:rPr lang="nl-BE" sz="1000" dirty="0"/>
              <a:t>NEE: maternale vaccinatie is een </a:t>
            </a:r>
            <a:r>
              <a:rPr lang="nl-BE" sz="1000" dirty="0">
                <a:highlight>
                  <a:srgbClr val="FFFF00"/>
                </a:highlight>
              </a:rPr>
              <a:t>evenwaardig</a:t>
            </a:r>
            <a:r>
              <a:rPr lang="nl-BE" sz="1000" dirty="0"/>
              <a:t> alternatief voor de monoklonale antilichamen, zowel qua veiligheid als qua beschermingsduur (70-80% minder opnames)</a:t>
            </a:r>
          </a:p>
          <a:p>
            <a:pPr marL="0" indent="0">
              <a:lnSpc>
                <a:spcPct val="150000"/>
              </a:lnSpc>
              <a:buNone/>
            </a:pPr>
            <a:r>
              <a:rPr lang="nl-BE" sz="1100" b="1" u="sng" dirty="0"/>
              <a:t>Verschil in prijs ?</a:t>
            </a:r>
          </a:p>
          <a:p>
            <a:pPr marL="0" indent="0">
              <a:lnSpc>
                <a:spcPct val="150000"/>
              </a:lnSpc>
              <a:buNone/>
            </a:pPr>
            <a:r>
              <a:rPr lang="nl-BE" sz="1000" dirty="0"/>
              <a:t>NEE: remgeld bedraagt </a:t>
            </a:r>
            <a:r>
              <a:rPr lang="nl-BE" sz="1000" dirty="0">
                <a:highlight>
                  <a:srgbClr val="FFFF00"/>
                </a:highlight>
              </a:rPr>
              <a:t>€12</a:t>
            </a:r>
            <a:r>
              <a:rPr lang="nl-BE" sz="1000" dirty="0"/>
              <a:t>, of €8 in geval van een verhoogde tegemoetkoming.</a:t>
            </a:r>
          </a:p>
          <a:p>
            <a:pPr marL="0" indent="0">
              <a:lnSpc>
                <a:spcPct val="150000"/>
              </a:lnSpc>
              <a:buNone/>
            </a:pPr>
            <a:r>
              <a:rPr lang="nl-BE" sz="1100" b="1" u="sng" dirty="0"/>
              <a:t>Wat moeten we dan kiezen ?</a:t>
            </a:r>
          </a:p>
          <a:p>
            <a:pPr>
              <a:lnSpc>
                <a:spcPct val="150000"/>
              </a:lnSpc>
            </a:pPr>
            <a:r>
              <a:rPr lang="nl-BE" sz="1000" dirty="0"/>
              <a:t>Seizoen 2024-2025 = </a:t>
            </a:r>
            <a:r>
              <a:rPr lang="nl-BE" sz="1000" dirty="0" err="1"/>
              <a:t>beyfortus</a:t>
            </a:r>
            <a:r>
              <a:rPr lang="nl-BE" sz="1000" dirty="0"/>
              <a:t> &gt; </a:t>
            </a:r>
            <a:r>
              <a:rPr lang="nl-BE" sz="1000" dirty="0" err="1"/>
              <a:t>abrysvo</a:t>
            </a:r>
            <a:r>
              <a:rPr lang="nl-BE" sz="1000" dirty="0"/>
              <a:t> </a:t>
            </a:r>
            <a:r>
              <a:rPr lang="nl-BE" sz="1000" dirty="0" err="1"/>
              <a:t>owv</a:t>
            </a:r>
            <a:r>
              <a:rPr lang="nl-BE" sz="1000" dirty="0"/>
              <a:t> timing terugbetaling</a:t>
            </a:r>
          </a:p>
          <a:p>
            <a:pPr>
              <a:lnSpc>
                <a:spcPct val="150000"/>
              </a:lnSpc>
            </a:pPr>
            <a:r>
              <a:rPr lang="nl-BE" sz="1000" dirty="0"/>
              <a:t>Seizoen 2025-2026 = afgesproken om dit seizoen niet van strategie te veranderen. Dit wil zeggen dat voor de patiënt beide alternatieven beschikbaar zijn, maar dat </a:t>
            </a:r>
            <a:r>
              <a:rPr lang="nl-BE" sz="1000" dirty="0">
                <a:highlight>
                  <a:srgbClr val="FFFF00"/>
                </a:highlight>
              </a:rPr>
              <a:t>de maternale vaccinatie niet actief wordt aanbevolen. </a:t>
            </a:r>
          </a:p>
          <a:p>
            <a:pPr>
              <a:lnSpc>
                <a:spcPct val="150000"/>
              </a:lnSpc>
            </a:pPr>
            <a:r>
              <a:rPr lang="nl-BE" sz="1000" dirty="0">
                <a:solidFill>
                  <a:srgbClr val="282828"/>
                </a:solidFill>
              </a:rPr>
              <a:t>Standpunt van de</a:t>
            </a:r>
            <a:r>
              <a:rPr lang="nl-BE" sz="1000" dirty="0">
                <a:solidFill>
                  <a:srgbClr val="282828"/>
                </a:solidFill>
                <a:hlinkClick r:id="rId2"/>
              </a:rPr>
              <a:t> Vlaamse  gynaecologen (VVOG</a:t>
            </a:r>
            <a:r>
              <a:rPr lang="nl-BE" sz="1000" dirty="0">
                <a:solidFill>
                  <a:srgbClr val="282828"/>
                </a:solidFill>
              </a:rPr>
              <a:t>) 13/06/2025</a:t>
            </a:r>
            <a:br>
              <a:rPr lang="nl-BE" sz="1000" dirty="0">
                <a:solidFill>
                  <a:srgbClr val="282828"/>
                </a:solidFill>
              </a:rPr>
            </a:br>
            <a:r>
              <a:rPr lang="nl-BE" sz="1000" dirty="0">
                <a:solidFill>
                  <a:srgbClr val="17433E"/>
                </a:solidFill>
              </a:rPr>
              <a:t>Voor dit seizoen zouden we eerder de voorkeur geven aan het voorzetten van de </a:t>
            </a:r>
            <a:r>
              <a:rPr lang="nl-BE" sz="1000" dirty="0">
                <a:solidFill>
                  <a:srgbClr val="17433E"/>
                </a:solidFill>
                <a:highlight>
                  <a:srgbClr val="FFFF00"/>
                </a:highlight>
              </a:rPr>
              <a:t>immunisatie van de pasgeborene</a:t>
            </a:r>
            <a:r>
              <a:rPr lang="nl-BE" sz="1000" dirty="0">
                <a:solidFill>
                  <a:srgbClr val="17433E"/>
                </a:solidFill>
              </a:rPr>
              <a:t>. </a:t>
            </a:r>
            <a:endParaRPr lang="nl-BE" sz="1000" dirty="0">
              <a:highlight>
                <a:srgbClr val="FFFF00"/>
              </a:highlight>
            </a:endParaRPr>
          </a:p>
          <a:p>
            <a:pPr>
              <a:lnSpc>
                <a:spcPct val="150000"/>
              </a:lnSpc>
            </a:pPr>
            <a:r>
              <a:rPr lang="nl-BE" sz="1000" dirty="0"/>
              <a:t>Nu = Praktische redenen – vaccin weigering tijdens zwangerschap </a:t>
            </a:r>
            <a:r>
              <a:rPr lang="nl-BE" sz="1000" dirty="0">
                <a:sym typeface="Wingdings" panose="05000000000000000000" pitchFamily="2" charset="2"/>
              </a:rPr>
              <a:t> voorkeur aan </a:t>
            </a:r>
            <a:r>
              <a:rPr lang="nl-BE" sz="1000" b="1" u="sng" dirty="0">
                <a:highlight>
                  <a:srgbClr val="FFFF00"/>
                </a:highlight>
                <a:sym typeface="Wingdings" panose="05000000000000000000" pitchFamily="2" charset="2"/>
              </a:rPr>
              <a:t>BEYFORTUS</a:t>
            </a:r>
            <a:endParaRPr lang="nl-BE" sz="1000" b="1" u="sng" dirty="0">
              <a:highlight>
                <a:srgbClr val="FFFF00"/>
              </a:highlight>
            </a:endParaRPr>
          </a:p>
        </p:txBody>
      </p:sp>
    </p:spTree>
    <p:extLst>
      <p:ext uri="{BB962C8B-B14F-4D97-AF65-F5344CB8AC3E}">
        <p14:creationId xmlns:p14="http://schemas.microsoft.com/office/powerpoint/2010/main" val="379666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wipe(down)">
                                      <p:cBhvr>
                                        <p:cTn id="21" dur="500"/>
                                        <p:tgtEl>
                                          <p:spTgt spid="3">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barn(inVertical)">
                                      <p:cBhvr>
                                        <p:cTn id="26" dur="500"/>
                                        <p:tgtEl>
                                          <p:spTgt spid="3">
                                            <p:txEl>
                                              <p:pRg st="9" end="9"/>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barn(inVertical)">
                                      <p:cBhvr>
                                        <p:cTn id="31" dur="500"/>
                                        <p:tgtEl>
                                          <p:spTgt spid="3">
                                            <p:txEl>
                                              <p:pRg st="10" end="10"/>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barn(inVertical)">
                                      <p:cBhvr>
                                        <p:cTn id="34" dur="500"/>
                                        <p:tgtEl>
                                          <p:spTgt spid="3">
                                            <p:txEl>
                                              <p:pRg st="11" end="1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barn(inVertical)">
                                      <p:cBhvr>
                                        <p:cTn id="39"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42AA5F-C4DE-FB0E-E985-6E7E1E453EBB}"/>
              </a:ext>
            </a:extLst>
          </p:cNvPr>
          <p:cNvSpPr>
            <a:spLocks noGrp="1"/>
          </p:cNvSpPr>
          <p:nvPr>
            <p:ph type="title"/>
          </p:nvPr>
        </p:nvSpPr>
        <p:spPr/>
        <p:txBody>
          <a:bodyPr/>
          <a:lstStyle/>
          <a:p>
            <a:r>
              <a:rPr lang="nl-BE" dirty="0"/>
              <a:t>Enkele speciale gevallen …</a:t>
            </a:r>
          </a:p>
        </p:txBody>
      </p:sp>
      <p:sp>
        <p:nvSpPr>
          <p:cNvPr id="3" name="Tijdelijke aanduiding voor inhoud 2">
            <a:extLst>
              <a:ext uri="{FF2B5EF4-FFF2-40B4-BE49-F238E27FC236}">
                <a16:creationId xmlns:a16="http://schemas.microsoft.com/office/drawing/2014/main" id="{5ECB0448-9BA8-B999-C190-110ACF729F16}"/>
              </a:ext>
            </a:extLst>
          </p:cNvPr>
          <p:cNvSpPr>
            <a:spLocks noGrp="1"/>
          </p:cNvSpPr>
          <p:nvPr>
            <p:ph idx="1"/>
          </p:nvPr>
        </p:nvSpPr>
        <p:spPr/>
        <p:txBody>
          <a:bodyPr>
            <a:normAutofit fontScale="25000" lnSpcReduction="20000"/>
          </a:bodyPr>
          <a:lstStyle/>
          <a:p>
            <a:pPr lvl="1"/>
            <a:endParaRPr lang="nl-BE" dirty="0"/>
          </a:p>
          <a:p>
            <a:pPr marL="685800" lvl="2" indent="0">
              <a:buNone/>
            </a:pPr>
            <a:endParaRPr lang="nl-BE" dirty="0"/>
          </a:p>
        </p:txBody>
      </p:sp>
      <p:sp>
        <p:nvSpPr>
          <p:cNvPr id="5" name="Tekstvak 4">
            <a:extLst>
              <a:ext uri="{FF2B5EF4-FFF2-40B4-BE49-F238E27FC236}">
                <a16:creationId xmlns:a16="http://schemas.microsoft.com/office/drawing/2014/main" id="{A1171145-2990-8F2D-DAF6-FD23775B4799}"/>
              </a:ext>
            </a:extLst>
          </p:cNvPr>
          <p:cNvSpPr txBox="1"/>
          <p:nvPr/>
        </p:nvSpPr>
        <p:spPr>
          <a:xfrm>
            <a:off x="723900" y="1203325"/>
            <a:ext cx="7696200" cy="3323987"/>
          </a:xfrm>
          <a:prstGeom prst="rect">
            <a:avLst/>
          </a:prstGeom>
          <a:noFill/>
        </p:spPr>
        <p:txBody>
          <a:bodyPr wrap="square">
            <a:spAutoFit/>
          </a:bodyPr>
          <a:lstStyle/>
          <a:p>
            <a:pPr marL="171450" indent="-171450">
              <a:buFont typeface="Arial" panose="020B0604020202020204" pitchFamily="34" charset="0"/>
              <a:buChar char="•"/>
            </a:pPr>
            <a:r>
              <a:rPr lang="nl-BE" sz="1400" dirty="0" err="1"/>
              <a:t>Nirsevimab</a:t>
            </a:r>
            <a:r>
              <a:rPr lang="nl-BE" sz="1400" dirty="0"/>
              <a:t> (</a:t>
            </a:r>
            <a:r>
              <a:rPr lang="nl-BE" sz="1400" dirty="0" err="1"/>
              <a:t>Beyfortus</a:t>
            </a:r>
            <a:r>
              <a:rPr lang="nl-BE" sz="1400" dirty="0"/>
              <a:t>) voor </a:t>
            </a:r>
            <a:r>
              <a:rPr lang="nl-BE" sz="1400" b="1" u="sng" dirty="0"/>
              <a:t>alle</a:t>
            </a:r>
            <a:r>
              <a:rPr lang="nl-BE" sz="1400" dirty="0"/>
              <a:t> baby's die worden geboren </a:t>
            </a:r>
          </a:p>
          <a:p>
            <a:pPr lvl="1"/>
            <a:r>
              <a:rPr lang="nl-BE" sz="1400" dirty="0"/>
              <a:t>uit niet gevaccineerde moeders </a:t>
            </a:r>
          </a:p>
          <a:p>
            <a:pPr lvl="1"/>
            <a:r>
              <a:rPr lang="nl-BE" sz="1400" dirty="0"/>
              <a:t>of die te vroeg (&lt; 30 weken zwangerschap) </a:t>
            </a:r>
          </a:p>
          <a:p>
            <a:pPr lvl="1"/>
            <a:r>
              <a:rPr lang="nl-BE" sz="1400" dirty="0"/>
              <a:t>of binnen twee weken na toediening van </a:t>
            </a:r>
            <a:r>
              <a:rPr lang="nl-BE" sz="1400" dirty="0" err="1"/>
              <a:t>Abrysvo</a:t>
            </a:r>
            <a:r>
              <a:rPr lang="nl-BE" sz="1400" dirty="0"/>
              <a:t> worden geboren</a:t>
            </a:r>
          </a:p>
          <a:p>
            <a:pPr lvl="1"/>
            <a:endParaRPr lang="nl-BE" sz="1400" dirty="0">
              <a:sym typeface="Wingdings" panose="05000000000000000000" pitchFamily="2" charset="2"/>
            </a:endParaRPr>
          </a:p>
          <a:p>
            <a:pPr marL="171450" indent="-171450">
              <a:buFont typeface="Arial" panose="020B0604020202020204" pitchFamily="34" charset="0"/>
              <a:buChar char="•"/>
            </a:pPr>
            <a:r>
              <a:rPr lang="nl-BE" sz="1400" dirty="0">
                <a:sym typeface="Wingdings" panose="05000000000000000000" pitchFamily="2" charset="2"/>
              </a:rPr>
              <a:t>Per seizoen wordt slechts </a:t>
            </a:r>
            <a:r>
              <a:rPr lang="nl-BE" sz="1400" b="1" u="sng" dirty="0">
                <a:sym typeface="Wingdings" panose="05000000000000000000" pitchFamily="2" charset="2"/>
              </a:rPr>
              <a:t>één</a:t>
            </a:r>
            <a:r>
              <a:rPr lang="nl-BE" sz="1400" dirty="0">
                <a:sym typeface="Wingdings" panose="05000000000000000000" pitchFamily="2" charset="2"/>
              </a:rPr>
              <a:t> toediening van </a:t>
            </a:r>
            <a:r>
              <a:rPr lang="nl-BE" sz="1400" dirty="0" err="1">
                <a:sym typeface="Wingdings" panose="05000000000000000000" pitchFamily="2" charset="2"/>
              </a:rPr>
              <a:t>nirsevimab</a:t>
            </a:r>
            <a:r>
              <a:rPr lang="nl-BE" sz="1400" dirty="0">
                <a:sym typeface="Wingdings" panose="05000000000000000000" pitchFamily="2" charset="2"/>
              </a:rPr>
              <a:t> aanbevolen</a:t>
            </a:r>
          </a:p>
          <a:p>
            <a:endParaRPr lang="nl-BE" sz="1400" dirty="0"/>
          </a:p>
          <a:p>
            <a:pPr marL="171450" indent="-171450">
              <a:buFont typeface="Arial" panose="020B0604020202020204" pitchFamily="34" charset="0"/>
              <a:buChar char="•"/>
            </a:pPr>
            <a:r>
              <a:rPr lang="nl-BE" sz="1400" dirty="0"/>
              <a:t>Soms EXTRA </a:t>
            </a:r>
            <a:r>
              <a:rPr lang="nl-BE" sz="1400" dirty="0" err="1"/>
              <a:t>Beyfortus</a:t>
            </a:r>
            <a:r>
              <a:rPr lang="nl-BE" sz="1400" dirty="0"/>
              <a:t> als mama al </a:t>
            </a:r>
            <a:r>
              <a:rPr lang="nl-BE" sz="1400" dirty="0" err="1"/>
              <a:t>Abrysvo</a:t>
            </a:r>
            <a:r>
              <a:rPr lang="nl-BE" sz="1400" dirty="0"/>
              <a:t> heeft gehad</a:t>
            </a:r>
          </a:p>
          <a:p>
            <a:pPr marL="914400" lvl="1" indent="-457200">
              <a:buFont typeface="+mj-lt"/>
              <a:buAutoNum type="arabicPeriod"/>
            </a:pPr>
            <a:r>
              <a:rPr lang="nl-BE" sz="1400" dirty="0"/>
              <a:t>Zuigelingen van gevaccineerde moeders die geboren zijn binnen </a:t>
            </a:r>
            <a:r>
              <a:rPr lang="nl-BE" sz="1400" dirty="0">
                <a:highlight>
                  <a:srgbClr val="FFFF00"/>
                </a:highlight>
              </a:rPr>
              <a:t>twee weken </a:t>
            </a:r>
            <a:r>
              <a:rPr lang="nl-BE" sz="1400" dirty="0"/>
              <a:t>na toediening van het vaccin tijdens de zwangerschap. </a:t>
            </a:r>
          </a:p>
          <a:p>
            <a:pPr marL="914400" lvl="1" indent="-457200">
              <a:buFont typeface="+mj-lt"/>
              <a:buAutoNum type="arabicPeriod"/>
            </a:pPr>
            <a:r>
              <a:rPr lang="nl-BE" sz="1400" dirty="0"/>
              <a:t>Zwangere vrouwen van wie wordt verwacht dat ze een </a:t>
            </a:r>
            <a:r>
              <a:rPr lang="nl-BE" sz="1400" dirty="0">
                <a:highlight>
                  <a:srgbClr val="FFFF00"/>
                </a:highlight>
              </a:rPr>
              <a:t>inadequate immuunrespons </a:t>
            </a:r>
            <a:r>
              <a:rPr lang="nl-BE" sz="1400" dirty="0"/>
              <a:t>op vaccinatie hebben (</a:t>
            </a:r>
            <a:r>
              <a:rPr lang="nl-BE" sz="1400" dirty="0" err="1"/>
              <a:t>immuungecompromitteerde</a:t>
            </a:r>
            <a:r>
              <a:rPr lang="nl-BE" sz="1400" dirty="0"/>
              <a:t> status) of een verminderde </a:t>
            </a:r>
            <a:r>
              <a:rPr lang="nl-BE" sz="1400" dirty="0" err="1"/>
              <a:t>transplacentaire</a:t>
            </a:r>
            <a:r>
              <a:rPr lang="nl-BE" sz="1400" dirty="0"/>
              <a:t> antilichaamoverdracht (mensen met HIV infectie of membraanziekten). </a:t>
            </a:r>
          </a:p>
          <a:p>
            <a:pPr marL="914400" lvl="1" indent="-457200">
              <a:buFont typeface="+mj-lt"/>
              <a:buAutoNum type="arabicPeriod"/>
            </a:pPr>
            <a:r>
              <a:rPr lang="nl-BE" sz="1400" dirty="0"/>
              <a:t>Zuigelingen die een </a:t>
            </a:r>
            <a:r>
              <a:rPr lang="nl-BE" sz="1400" dirty="0">
                <a:highlight>
                  <a:srgbClr val="FFFF00"/>
                </a:highlight>
              </a:rPr>
              <a:t>cardiopulmonaire bypass of neonatale bloeduitwisseling </a:t>
            </a:r>
            <a:r>
              <a:rPr lang="nl-BE" sz="1400" dirty="0"/>
              <a:t>hebben ondergaan, waardoor de maternale antilichamen verloren zijn gegaan.</a:t>
            </a:r>
          </a:p>
        </p:txBody>
      </p:sp>
    </p:spTree>
    <p:extLst>
      <p:ext uri="{BB962C8B-B14F-4D97-AF65-F5344CB8AC3E}">
        <p14:creationId xmlns:p14="http://schemas.microsoft.com/office/powerpoint/2010/main" val="28036260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49D61BC-8637-C4B2-4868-0F19E1B7902E}"/>
              </a:ext>
            </a:extLst>
          </p:cNvPr>
          <p:cNvSpPr>
            <a:spLocks noGrp="1"/>
          </p:cNvSpPr>
          <p:nvPr>
            <p:ph idx="1"/>
          </p:nvPr>
        </p:nvSpPr>
        <p:spPr>
          <a:xfrm>
            <a:off x="155275" y="176236"/>
            <a:ext cx="8747185" cy="3272057"/>
          </a:xfrm>
        </p:spPr>
        <p:txBody>
          <a:bodyPr>
            <a:normAutofit fontScale="47500" lnSpcReduction="20000"/>
          </a:bodyPr>
          <a:lstStyle/>
          <a:p>
            <a:r>
              <a:rPr lang="nl-BE" dirty="0"/>
              <a:t>Soms EXTRA </a:t>
            </a:r>
            <a:r>
              <a:rPr lang="nl-BE" dirty="0" err="1"/>
              <a:t>Beyfortus</a:t>
            </a:r>
            <a:r>
              <a:rPr lang="nl-BE" dirty="0"/>
              <a:t> als mama al </a:t>
            </a:r>
            <a:r>
              <a:rPr lang="nl-BE" dirty="0" err="1"/>
              <a:t>Abrysvo</a:t>
            </a:r>
            <a:r>
              <a:rPr lang="nl-BE" dirty="0"/>
              <a:t> heeft gehad</a:t>
            </a:r>
          </a:p>
          <a:p>
            <a:pPr marL="685800" lvl="2" indent="0">
              <a:buNone/>
            </a:pPr>
            <a:endParaRPr lang="nl-BE" dirty="0"/>
          </a:p>
          <a:p>
            <a:pPr marL="1028700" lvl="2" indent="-342900">
              <a:buAutoNum type="arabicPeriod" startAt="4"/>
            </a:pPr>
            <a:r>
              <a:rPr lang="nl-BE" sz="1725" dirty="0"/>
              <a:t>Zuigelingen met </a:t>
            </a:r>
            <a:r>
              <a:rPr lang="nl-BE" sz="1725" dirty="0">
                <a:highlight>
                  <a:srgbClr val="FFFF00"/>
                </a:highlight>
              </a:rPr>
              <a:t>verhoogd risico </a:t>
            </a:r>
            <a:r>
              <a:rPr lang="nl-BE" sz="1725" dirty="0"/>
              <a:t>op een ernstige vorm van RSV (zie tabel) én moeders die </a:t>
            </a:r>
            <a:r>
              <a:rPr lang="nl-BE" sz="1725" b="1" u="sng" dirty="0"/>
              <a:t>aan het einde van het seizoen </a:t>
            </a:r>
            <a:r>
              <a:rPr lang="nl-BE" sz="1725" dirty="0"/>
              <a:t>(tussen januari en maart) zijn gevaccineerd</a:t>
            </a:r>
          </a:p>
          <a:p>
            <a:pPr marL="685800" lvl="2" indent="0">
              <a:buNone/>
            </a:pPr>
            <a:r>
              <a:rPr lang="nl-BE" sz="1725" dirty="0">
                <a:sym typeface="Wingdings" panose="05000000000000000000" pitchFamily="2" charset="2"/>
              </a:rPr>
              <a:t>	 recht op </a:t>
            </a:r>
            <a:r>
              <a:rPr lang="nl-BE" sz="1725" dirty="0" err="1">
                <a:sym typeface="Wingdings" panose="05000000000000000000" pitchFamily="2" charset="2"/>
              </a:rPr>
              <a:t>beyfortus</a:t>
            </a:r>
            <a:r>
              <a:rPr lang="nl-BE" sz="1725" dirty="0">
                <a:sym typeface="Wingdings" panose="05000000000000000000" pitchFamily="2" charset="2"/>
              </a:rPr>
              <a:t> in </a:t>
            </a:r>
            <a:r>
              <a:rPr lang="nl-BE" sz="1725" b="1" u="sng" dirty="0">
                <a:highlight>
                  <a:srgbClr val="00FF00"/>
                </a:highlight>
                <a:sym typeface="Wingdings" panose="05000000000000000000" pitchFamily="2" charset="2"/>
              </a:rPr>
              <a:t>hun</a:t>
            </a:r>
            <a:r>
              <a:rPr lang="nl-BE" sz="1725" dirty="0">
                <a:sym typeface="Wingdings" panose="05000000000000000000" pitchFamily="2" charset="2"/>
              </a:rPr>
              <a:t> </a:t>
            </a:r>
            <a:r>
              <a:rPr lang="nl-BE" sz="1725" b="1" u="sng" dirty="0">
                <a:highlight>
                  <a:srgbClr val="00FF00"/>
                </a:highlight>
                <a:sym typeface="Wingdings" panose="05000000000000000000" pitchFamily="2" charset="2"/>
              </a:rPr>
              <a:t>eerste</a:t>
            </a:r>
            <a:r>
              <a:rPr lang="nl-BE" sz="1725" dirty="0">
                <a:sym typeface="Wingdings" panose="05000000000000000000" pitchFamily="2" charset="2"/>
              </a:rPr>
              <a:t> RSV-seizoen</a:t>
            </a:r>
            <a:endParaRPr lang="nl-BE" sz="1725" dirty="0"/>
          </a:p>
          <a:p>
            <a:pPr marL="342900" lvl="1" indent="0">
              <a:buNone/>
            </a:pPr>
            <a:endParaRPr lang="nl-BE" sz="1950" dirty="0">
              <a:sym typeface="Wingdings" panose="05000000000000000000" pitchFamily="2" charset="2"/>
            </a:endParaRPr>
          </a:p>
          <a:p>
            <a:pPr lvl="1"/>
            <a:r>
              <a:rPr lang="nl-BE" sz="1725" dirty="0" err="1">
                <a:sym typeface="Wingdings" panose="05000000000000000000" pitchFamily="2" charset="2"/>
              </a:rPr>
              <a:t>Beyfortus</a:t>
            </a:r>
            <a:r>
              <a:rPr lang="nl-BE" sz="1725" dirty="0">
                <a:sym typeface="Wingdings" panose="05000000000000000000" pitchFamily="2" charset="2"/>
              </a:rPr>
              <a:t> bij kind met </a:t>
            </a:r>
            <a:r>
              <a:rPr lang="nl-BE" sz="1725" dirty="0">
                <a:highlight>
                  <a:srgbClr val="FFFF00"/>
                </a:highlight>
              </a:rPr>
              <a:t>verhoogd risico : </a:t>
            </a:r>
            <a:r>
              <a:rPr lang="nl-BE" sz="1725" dirty="0">
                <a:sym typeface="Wingdings" panose="05000000000000000000" pitchFamily="2" charset="2"/>
              </a:rPr>
              <a:t>wordt ook aanbevolen tijdens </a:t>
            </a:r>
            <a:r>
              <a:rPr lang="nl-BE" sz="1725" b="1" u="sng" dirty="0">
                <a:highlight>
                  <a:srgbClr val="FF0000"/>
                </a:highlight>
                <a:sym typeface="Wingdings" panose="05000000000000000000" pitchFamily="2" charset="2"/>
              </a:rPr>
              <a:t>hun</a:t>
            </a:r>
            <a:r>
              <a:rPr lang="nl-BE" sz="1725" dirty="0">
                <a:sym typeface="Wingdings" panose="05000000000000000000" pitchFamily="2" charset="2"/>
              </a:rPr>
              <a:t> </a:t>
            </a:r>
            <a:r>
              <a:rPr lang="nl-BE" sz="1725" b="1" u="sng" dirty="0">
                <a:highlight>
                  <a:srgbClr val="FF0000"/>
                </a:highlight>
                <a:sym typeface="Wingdings" panose="05000000000000000000" pitchFamily="2" charset="2"/>
              </a:rPr>
              <a:t>tweede</a:t>
            </a:r>
            <a:r>
              <a:rPr lang="nl-BE" sz="1725" dirty="0">
                <a:highlight>
                  <a:srgbClr val="FF0000"/>
                </a:highlight>
                <a:sym typeface="Wingdings" panose="05000000000000000000" pitchFamily="2" charset="2"/>
              </a:rPr>
              <a:t> </a:t>
            </a:r>
            <a:r>
              <a:rPr lang="nl-BE" sz="1725" dirty="0">
                <a:sym typeface="Wingdings" panose="05000000000000000000" pitchFamily="2" charset="2"/>
              </a:rPr>
              <a:t>RSV-seizoen (ongeacht de vaccinatiestatus van de moeder).</a:t>
            </a:r>
          </a:p>
          <a:p>
            <a:pPr lvl="2"/>
            <a:r>
              <a:rPr lang="nl-BE" sz="1575" dirty="0">
                <a:sym typeface="Wingdings" panose="05000000000000000000" pitchFamily="2" charset="2"/>
              </a:rPr>
              <a:t>De aanbevolen dosis is dan 200 mg </a:t>
            </a:r>
            <a:r>
              <a:rPr lang="nl-BE" sz="1575" dirty="0" err="1">
                <a:sym typeface="Wingdings" panose="05000000000000000000" pitchFamily="2" charset="2"/>
              </a:rPr>
              <a:t>nirsevimab</a:t>
            </a:r>
            <a:r>
              <a:rPr lang="nl-BE" sz="1575" dirty="0">
                <a:sym typeface="Wingdings" panose="05000000000000000000" pitchFamily="2" charset="2"/>
              </a:rPr>
              <a:t>, toegediend als </a:t>
            </a:r>
            <a:r>
              <a:rPr lang="nl-BE" sz="1575" b="1" u="sng" dirty="0">
                <a:sym typeface="Wingdings" panose="05000000000000000000" pitchFamily="2" charset="2"/>
              </a:rPr>
              <a:t>twee</a:t>
            </a:r>
            <a:r>
              <a:rPr lang="nl-BE" sz="1575" dirty="0">
                <a:sym typeface="Wingdings" panose="05000000000000000000" pitchFamily="2" charset="2"/>
              </a:rPr>
              <a:t> injecties van 100 mg die tegelijkertijd op verschillende injectieplaatsen worden gegeven. </a:t>
            </a:r>
          </a:p>
          <a:p>
            <a:pPr marL="0" indent="0">
              <a:buNone/>
            </a:pPr>
            <a:endParaRPr lang="nl-BE" dirty="0"/>
          </a:p>
          <a:p>
            <a:pPr marL="0" indent="0">
              <a:buNone/>
            </a:pPr>
            <a:r>
              <a:rPr lang="nl-BE" sz="1725" dirty="0" err="1"/>
              <a:t>Vb</a:t>
            </a:r>
            <a:r>
              <a:rPr lang="nl-BE" sz="1725" dirty="0"/>
              <a:t>: </a:t>
            </a:r>
            <a:r>
              <a:rPr lang="nl-BE" sz="1725" dirty="0" err="1"/>
              <a:t>Abrysvo</a:t>
            </a:r>
            <a:r>
              <a:rPr lang="nl-BE" sz="1725" dirty="0"/>
              <a:t> 20/3/2026 en hoog risico-baby geboren 05/2026 </a:t>
            </a:r>
          </a:p>
          <a:p>
            <a:pPr marL="0" indent="0">
              <a:buNone/>
            </a:pPr>
            <a:r>
              <a:rPr lang="nl-BE" sz="1725" dirty="0">
                <a:sym typeface="Wingdings" panose="05000000000000000000" pitchFamily="2" charset="2"/>
              </a:rPr>
              <a:t> baby recht op </a:t>
            </a:r>
            <a:r>
              <a:rPr lang="nl-BE" sz="1725" dirty="0" err="1">
                <a:sym typeface="Wingdings" panose="05000000000000000000" pitchFamily="2" charset="2"/>
              </a:rPr>
              <a:t>beyfortus</a:t>
            </a:r>
            <a:r>
              <a:rPr lang="nl-BE" sz="1725" dirty="0">
                <a:sym typeface="Wingdings" panose="05000000000000000000" pitchFamily="2" charset="2"/>
              </a:rPr>
              <a:t> bij catch-up </a:t>
            </a:r>
            <a:r>
              <a:rPr lang="nl-BE" sz="1725" dirty="0">
                <a:highlight>
                  <a:srgbClr val="00FF00"/>
                </a:highlight>
                <a:sym typeface="Wingdings" panose="05000000000000000000" pitchFamily="2" charset="2"/>
              </a:rPr>
              <a:t>09/2026</a:t>
            </a:r>
            <a:r>
              <a:rPr lang="nl-BE" sz="1725" dirty="0">
                <a:sym typeface="Wingdings" panose="05000000000000000000" pitchFamily="2" charset="2"/>
              </a:rPr>
              <a:t> + </a:t>
            </a:r>
            <a:r>
              <a:rPr lang="nl-BE" sz="1725" dirty="0">
                <a:highlight>
                  <a:srgbClr val="FF0000"/>
                </a:highlight>
                <a:sym typeface="Wingdings" panose="05000000000000000000" pitchFamily="2" charset="2"/>
              </a:rPr>
              <a:t>09/2027</a:t>
            </a:r>
          </a:p>
          <a:p>
            <a:pPr marL="685800" lvl="2" indent="0">
              <a:buNone/>
            </a:pPr>
            <a:endParaRPr lang="nl-BE" sz="1125" dirty="0"/>
          </a:p>
          <a:p>
            <a:pPr marL="0" indent="0">
              <a:buNone/>
            </a:pPr>
            <a:r>
              <a:rPr lang="nl-BE" sz="1725" dirty="0" err="1"/>
              <a:t>Vb</a:t>
            </a:r>
            <a:r>
              <a:rPr lang="nl-BE" sz="1725" dirty="0"/>
              <a:t>: </a:t>
            </a:r>
            <a:r>
              <a:rPr lang="nl-BE" sz="1725" dirty="0" err="1"/>
              <a:t>Abrysvo</a:t>
            </a:r>
            <a:r>
              <a:rPr lang="nl-BE" sz="1725" dirty="0"/>
              <a:t> 1/1/2026 en hoog risico-baby geboren 10/2/2026 </a:t>
            </a:r>
          </a:p>
          <a:p>
            <a:pPr marL="0" indent="0">
              <a:buNone/>
            </a:pPr>
            <a:r>
              <a:rPr lang="nl-BE" sz="1725" dirty="0">
                <a:sym typeface="Wingdings" panose="05000000000000000000" pitchFamily="2" charset="2"/>
              </a:rPr>
              <a:t> baby recht op </a:t>
            </a:r>
            <a:r>
              <a:rPr lang="nl-BE" sz="1725" dirty="0" err="1">
                <a:sym typeface="Wingdings" panose="05000000000000000000" pitchFamily="2" charset="2"/>
              </a:rPr>
              <a:t>beyfortus</a:t>
            </a:r>
            <a:r>
              <a:rPr lang="nl-BE" sz="1725" dirty="0">
                <a:sym typeface="Wingdings" panose="05000000000000000000" pitchFamily="2" charset="2"/>
              </a:rPr>
              <a:t> op </a:t>
            </a:r>
            <a:r>
              <a:rPr lang="nl-BE" sz="1725" dirty="0">
                <a:highlight>
                  <a:srgbClr val="00FF00"/>
                </a:highlight>
                <a:sym typeface="Wingdings" panose="05000000000000000000" pitchFamily="2" charset="2"/>
              </a:rPr>
              <a:t>materniteit</a:t>
            </a:r>
            <a:r>
              <a:rPr lang="nl-BE" sz="1725" dirty="0">
                <a:sym typeface="Wingdings" panose="05000000000000000000" pitchFamily="2" charset="2"/>
              </a:rPr>
              <a:t> (maar in theorie wel beschermd) + bij catch-up </a:t>
            </a:r>
            <a:r>
              <a:rPr lang="nl-BE" sz="1725" dirty="0">
                <a:highlight>
                  <a:srgbClr val="FF0000"/>
                </a:highlight>
                <a:sym typeface="Wingdings" panose="05000000000000000000" pitchFamily="2" charset="2"/>
              </a:rPr>
              <a:t>09/2026</a:t>
            </a:r>
          </a:p>
          <a:p>
            <a:pPr lvl="2"/>
            <a:endParaRPr lang="nl-BE" sz="1350" dirty="0">
              <a:sym typeface="Wingdings" panose="05000000000000000000" pitchFamily="2" charset="2"/>
            </a:endParaRPr>
          </a:p>
          <a:p>
            <a:pPr lvl="1"/>
            <a:endParaRPr lang="nl-BE" dirty="0">
              <a:sym typeface="Wingdings" panose="05000000000000000000" pitchFamily="2" charset="2"/>
            </a:endParaRPr>
          </a:p>
          <a:p>
            <a:pPr lvl="1"/>
            <a:endParaRPr lang="nl-BE" dirty="0">
              <a:sym typeface="Wingdings" panose="05000000000000000000" pitchFamily="2" charset="2"/>
            </a:endParaRPr>
          </a:p>
          <a:p>
            <a:pPr lvl="1"/>
            <a:endParaRPr lang="nl-BE" dirty="0"/>
          </a:p>
          <a:p>
            <a:endParaRPr lang="nl-BE" dirty="0"/>
          </a:p>
        </p:txBody>
      </p:sp>
      <p:pic>
        <p:nvPicPr>
          <p:cNvPr id="5" name="Afbeelding 4">
            <a:extLst>
              <a:ext uri="{FF2B5EF4-FFF2-40B4-BE49-F238E27FC236}">
                <a16:creationId xmlns:a16="http://schemas.microsoft.com/office/drawing/2014/main" id="{40D850B4-5E85-71C8-C259-325CAF522435}"/>
              </a:ext>
            </a:extLst>
          </p:cNvPr>
          <p:cNvPicPr>
            <a:picLocks noChangeAspect="1"/>
          </p:cNvPicPr>
          <p:nvPr/>
        </p:nvPicPr>
        <p:blipFill>
          <a:blip r:embed="rId2"/>
          <a:stretch>
            <a:fillRect/>
          </a:stretch>
        </p:blipFill>
        <p:spPr>
          <a:xfrm>
            <a:off x="3986044" y="3448292"/>
            <a:ext cx="5101745" cy="1698383"/>
          </a:xfrm>
          <a:prstGeom prst="rect">
            <a:avLst/>
          </a:prstGeom>
        </p:spPr>
      </p:pic>
      <p:sp>
        <p:nvSpPr>
          <p:cNvPr id="4" name="Tekstvak 3">
            <a:extLst>
              <a:ext uri="{FF2B5EF4-FFF2-40B4-BE49-F238E27FC236}">
                <a16:creationId xmlns:a16="http://schemas.microsoft.com/office/drawing/2014/main" id="{45F6D58B-07A7-64E7-AADC-A57362DAF429}"/>
              </a:ext>
            </a:extLst>
          </p:cNvPr>
          <p:cNvSpPr txBox="1"/>
          <p:nvPr/>
        </p:nvSpPr>
        <p:spPr>
          <a:xfrm>
            <a:off x="155275" y="3801808"/>
            <a:ext cx="2756141" cy="715581"/>
          </a:xfrm>
          <a:prstGeom prst="rect">
            <a:avLst/>
          </a:prstGeom>
          <a:solidFill>
            <a:srgbClr val="FFFF00"/>
          </a:solidFill>
          <a:ln>
            <a:solidFill>
              <a:schemeClr val="tx1"/>
            </a:solidFill>
          </a:ln>
        </p:spPr>
        <p:txBody>
          <a:bodyPr wrap="square">
            <a:spAutoFit/>
          </a:bodyPr>
          <a:lstStyle/>
          <a:p>
            <a:pPr algn="ctr"/>
            <a:r>
              <a:rPr lang="nl-BE" sz="1350" dirty="0">
                <a:ln w="0"/>
                <a:effectLst>
                  <a:outerShdw blurRad="38100" dist="19050" dir="2700000" algn="tl" rotWithShape="0">
                    <a:schemeClr val="dk1">
                      <a:alpha val="40000"/>
                    </a:schemeClr>
                  </a:outerShdw>
                </a:effectLst>
                <a:latin typeface="Aptos" panose="020B0004020202020204" pitchFamily="34" charset="0"/>
              </a:rPr>
              <a:t>kort samengevat: </a:t>
            </a:r>
          </a:p>
          <a:p>
            <a:pPr algn="ctr"/>
            <a:r>
              <a:rPr lang="nl-BE" sz="1350" dirty="0">
                <a:ln w="0"/>
                <a:effectLst>
                  <a:outerShdw blurRad="38100" dist="19050" dir="2700000" algn="tl" rotWithShape="0">
                    <a:schemeClr val="dk1">
                      <a:alpha val="40000"/>
                    </a:schemeClr>
                  </a:outerShdw>
                </a:effectLst>
                <a:latin typeface="Aptos" panose="020B0004020202020204" pitchFamily="34" charset="0"/>
              </a:rPr>
              <a:t>best om als </a:t>
            </a:r>
            <a:r>
              <a:rPr lang="nl-BE" sz="1350" dirty="0" err="1">
                <a:ln w="0"/>
                <a:effectLst>
                  <a:outerShdw blurRad="38100" dist="19050" dir="2700000" algn="tl" rotWithShape="0">
                    <a:schemeClr val="dk1">
                      <a:alpha val="40000"/>
                    </a:schemeClr>
                  </a:outerShdw>
                </a:effectLst>
                <a:latin typeface="Aptos" panose="020B0004020202020204" pitchFamily="34" charset="0"/>
              </a:rPr>
              <a:t>hoogrisico</a:t>
            </a:r>
            <a:r>
              <a:rPr lang="nl-BE" sz="1350" dirty="0">
                <a:ln w="0"/>
                <a:effectLst>
                  <a:outerShdw blurRad="38100" dist="19050" dir="2700000" algn="tl" rotWithShape="0">
                    <a:schemeClr val="dk1">
                      <a:alpha val="40000"/>
                    </a:schemeClr>
                  </a:outerShdw>
                </a:effectLst>
                <a:latin typeface="Aptos" panose="020B0004020202020204" pitchFamily="34" charset="0"/>
              </a:rPr>
              <a:t> kind niet in de winter te bevallen 🙂</a:t>
            </a:r>
            <a:endParaRPr lang="nl-BE" sz="135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12717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a:bodyPr>
          <a:lstStyle/>
          <a:p>
            <a:pPr marL="0">
              <a:lnSpc>
                <a:spcPct val="90000"/>
              </a:lnSpc>
              <a:spcBef>
                <a:spcPts val="0"/>
              </a:spcBef>
              <a:buClr>
                <a:schemeClr val="dk1"/>
              </a:buClr>
              <a:buSzPts val="4400"/>
            </a:pPr>
            <a:endParaRPr/>
          </a:p>
        </p:txBody>
      </p:sp>
      <p:sp>
        <p:nvSpPr>
          <p:cNvPr id="92" name="Google Shape;92;p2"/>
          <p:cNvSpPr txBox="1">
            <a:spLocks noGrp="1"/>
          </p:cNvSpPr>
          <p:nvPr>
            <p:ph type="body" idx="1"/>
          </p:nvPr>
        </p:nvSpPr>
        <p:spPr>
          <a:xfrm>
            <a:off x="628650" y="1372394"/>
            <a:ext cx="7886700" cy="3263504"/>
          </a:xfrm>
          <a:prstGeom prst="rect">
            <a:avLst/>
          </a:prstGeom>
          <a:noFill/>
          <a:ln>
            <a:noFill/>
          </a:ln>
        </p:spPr>
        <p:txBody>
          <a:bodyPr spcFirstLastPara="1" wrap="square" lIns="68569" tIns="34275" rIns="68569" bIns="34275" anchor="t" anchorCtr="0">
            <a:normAutofit/>
          </a:bodyPr>
          <a:lstStyle/>
          <a:p>
            <a:pPr marL="171450" indent="-171450">
              <a:lnSpc>
                <a:spcPct val="90000"/>
              </a:lnSpc>
              <a:spcBef>
                <a:spcPts val="0"/>
              </a:spcBef>
              <a:buClr>
                <a:schemeClr val="dk1"/>
              </a:buClr>
              <a:buSzPts val="2800"/>
            </a:pPr>
            <a:r>
              <a:rPr lang="nl-BE" dirty="0">
                <a:solidFill>
                  <a:schemeClr val="bg2">
                    <a:lumMod val="90000"/>
                  </a:schemeClr>
                </a:solidFill>
              </a:rPr>
              <a:t>Wat is RSV ?</a:t>
            </a:r>
            <a:endParaRPr dirty="0">
              <a:solidFill>
                <a:schemeClr val="bg2">
                  <a:lumMod val="90000"/>
                </a:schemeClr>
              </a:solidFill>
            </a:endParaRPr>
          </a:p>
          <a:p>
            <a:pPr marL="171450" indent="-38100">
              <a:lnSpc>
                <a:spcPct val="90000"/>
              </a:lnSpc>
              <a:spcBef>
                <a:spcPts val="750"/>
              </a:spcBef>
              <a:buClr>
                <a:schemeClr val="dk1"/>
              </a:buClr>
              <a:buSzPts val="2800"/>
              <a:buNone/>
            </a:pPr>
            <a:endParaRPr dirty="0"/>
          </a:p>
          <a:p>
            <a:pPr marL="171450" indent="-171450">
              <a:lnSpc>
                <a:spcPct val="90000"/>
              </a:lnSpc>
              <a:spcBef>
                <a:spcPts val="750"/>
              </a:spcBef>
              <a:buClr>
                <a:schemeClr val="dk1"/>
              </a:buClr>
              <a:buSzPts val="2800"/>
            </a:pPr>
            <a:r>
              <a:rPr lang="nl-BE" dirty="0">
                <a:solidFill>
                  <a:schemeClr val="bg2">
                    <a:lumMod val="90000"/>
                  </a:schemeClr>
                </a:solidFill>
              </a:rPr>
              <a:t>Verschil vaccinatie in zwangerschap vs. antilichaam aan baby ?</a:t>
            </a:r>
            <a:endParaRPr dirty="0">
              <a:solidFill>
                <a:schemeClr val="bg2">
                  <a:lumMod val="90000"/>
                </a:schemeClr>
              </a:solidFill>
            </a:endParaRPr>
          </a:p>
          <a:p>
            <a:pPr marL="171450" indent="-38100">
              <a:lnSpc>
                <a:spcPct val="90000"/>
              </a:lnSpc>
              <a:spcBef>
                <a:spcPts val="750"/>
              </a:spcBef>
              <a:buClr>
                <a:schemeClr val="dk1"/>
              </a:buClr>
              <a:buSzPts val="2800"/>
              <a:buNone/>
            </a:pPr>
            <a:endParaRPr dirty="0"/>
          </a:p>
          <a:p>
            <a:pPr>
              <a:buClr>
                <a:schemeClr val="dk1"/>
              </a:buClr>
              <a:buSzPts val="2800"/>
            </a:pPr>
            <a:r>
              <a:rPr lang="nl-BE" dirty="0"/>
              <a:t>Effect van BEYFORTUS winter 2024-2025 (versus jaar ervoor) in België? </a:t>
            </a:r>
          </a:p>
          <a:p>
            <a:pPr>
              <a:buClr>
                <a:schemeClr val="dk1"/>
              </a:buClr>
              <a:buSzPts val="2800"/>
            </a:pPr>
            <a:endParaRPr lang="nl-BE" dirty="0">
              <a:solidFill>
                <a:schemeClr val="bg2">
                  <a:lumMod val="90000"/>
                </a:schemeClr>
              </a:solidFill>
            </a:endParaRPr>
          </a:p>
          <a:p>
            <a:pPr>
              <a:buClr>
                <a:schemeClr val="dk1"/>
              </a:buClr>
              <a:buSzPts val="2800"/>
            </a:pPr>
            <a:r>
              <a:rPr lang="nl-BE" dirty="0">
                <a:solidFill>
                  <a:schemeClr val="bg2">
                    <a:lumMod val="90000"/>
                  </a:schemeClr>
                </a:solidFill>
              </a:rPr>
              <a:t>Praktische organisatie BEYFORTUS?</a:t>
            </a:r>
          </a:p>
          <a:p>
            <a:pPr>
              <a:buClr>
                <a:schemeClr val="dk1"/>
              </a:buClr>
              <a:buSzPts val="2800"/>
            </a:pPr>
            <a:endParaRPr lang="nl-BE" dirty="0">
              <a:solidFill>
                <a:schemeClr val="bg2">
                  <a:lumMod val="90000"/>
                </a:schemeClr>
              </a:solidFill>
            </a:endParaRPr>
          </a:p>
          <a:p>
            <a:pPr marL="171450" indent="-171450">
              <a:lnSpc>
                <a:spcPct val="90000"/>
              </a:lnSpc>
              <a:spcBef>
                <a:spcPts val="750"/>
              </a:spcBef>
              <a:buClr>
                <a:schemeClr val="dk1"/>
              </a:buClr>
              <a:buSzPts val="2800"/>
            </a:pPr>
            <a:endParaRPr dirty="0"/>
          </a:p>
          <a:p>
            <a:pPr marL="171450" indent="-38100">
              <a:lnSpc>
                <a:spcPct val="90000"/>
              </a:lnSpc>
              <a:spcBef>
                <a:spcPts val="750"/>
              </a:spcBef>
              <a:buClr>
                <a:schemeClr val="dk1"/>
              </a:buClr>
              <a:buSzPts val="2800"/>
              <a:buNone/>
            </a:pPr>
            <a:endParaRPr dirty="0"/>
          </a:p>
        </p:txBody>
      </p:sp>
    </p:spTree>
    <p:extLst>
      <p:ext uri="{BB962C8B-B14F-4D97-AF65-F5344CB8AC3E}">
        <p14:creationId xmlns:p14="http://schemas.microsoft.com/office/powerpoint/2010/main" val="4479007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044E7A-2B80-961A-CE66-2982BAC34211}"/>
              </a:ext>
            </a:extLst>
          </p:cNvPr>
          <p:cNvSpPr>
            <a:spLocks noGrp="1"/>
          </p:cNvSpPr>
          <p:nvPr>
            <p:ph type="title"/>
          </p:nvPr>
        </p:nvSpPr>
        <p:spPr/>
        <p:txBody>
          <a:bodyPr/>
          <a:lstStyle/>
          <a:p>
            <a:endParaRPr lang="nl-BE" dirty="0"/>
          </a:p>
        </p:txBody>
      </p:sp>
      <p:sp>
        <p:nvSpPr>
          <p:cNvPr id="3" name="Tijdelijke aanduiding voor inhoud 2">
            <a:extLst>
              <a:ext uri="{FF2B5EF4-FFF2-40B4-BE49-F238E27FC236}">
                <a16:creationId xmlns:a16="http://schemas.microsoft.com/office/drawing/2014/main" id="{FD5CD274-8A30-D5A4-7F9D-78A78E506274}"/>
              </a:ext>
            </a:extLst>
          </p:cNvPr>
          <p:cNvSpPr>
            <a:spLocks noGrp="1"/>
          </p:cNvSpPr>
          <p:nvPr>
            <p:ph idx="1"/>
          </p:nvPr>
        </p:nvSpPr>
        <p:spPr/>
        <p:txBody>
          <a:bodyPr/>
          <a:lstStyle/>
          <a:p>
            <a:endParaRPr lang="nl-BE"/>
          </a:p>
        </p:txBody>
      </p:sp>
      <p:pic>
        <p:nvPicPr>
          <p:cNvPr id="6" name="Afbeelding 5">
            <a:extLst>
              <a:ext uri="{FF2B5EF4-FFF2-40B4-BE49-F238E27FC236}">
                <a16:creationId xmlns:a16="http://schemas.microsoft.com/office/drawing/2014/main" id="{46965174-0796-1E76-0D52-6AA32E09005E}"/>
              </a:ext>
            </a:extLst>
          </p:cNvPr>
          <p:cNvPicPr>
            <a:picLocks noChangeAspect="1"/>
          </p:cNvPicPr>
          <p:nvPr/>
        </p:nvPicPr>
        <p:blipFill>
          <a:blip r:embed="rId2"/>
          <a:stretch>
            <a:fillRect/>
          </a:stretch>
        </p:blipFill>
        <p:spPr>
          <a:xfrm>
            <a:off x="2003326" y="3175"/>
            <a:ext cx="5137348" cy="5143500"/>
          </a:xfrm>
          <a:prstGeom prst="rect">
            <a:avLst/>
          </a:prstGeom>
        </p:spPr>
      </p:pic>
    </p:spTree>
    <p:extLst>
      <p:ext uri="{BB962C8B-B14F-4D97-AF65-F5344CB8AC3E}">
        <p14:creationId xmlns:p14="http://schemas.microsoft.com/office/powerpoint/2010/main" val="5254650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CDBE0A-E89B-2BF5-6ABC-8F05FF91F975}"/>
              </a:ext>
            </a:extLst>
          </p:cNvPr>
          <p:cNvSpPr>
            <a:spLocks noGrp="1"/>
          </p:cNvSpPr>
          <p:nvPr>
            <p:ph type="title"/>
          </p:nvPr>
        </p:nvSpPr>
        <p:spPr/>
        <p:txBody>
          <a:bodyPr/>
          <a:lstStyle/>
          <a:p>
            <a:r>
              <a:rPr lang="nl-BE" dirty="0"/>
              <a:t>Methodologie</a:t>
            </a:r>
          </a:p>
        </p:txBody>
      </p:sp>
      <p:sp>
        <p:nvSpPr>
          <p:cNvPr id="3" name="Tijdelijke aanduiding voor inhoud 2">
            <a:extLst>
              <a:ext uri="{FF2B5EF4-FFF2-40B4-BE49-F238E27FC236}">
                <a16:creationId xmlns:a16="http://schemas.microsoft.com/office/drawing/2014/main" id="{B0A54434-FBAD-C390-3574-A84D083EAFDE}"/>
              </a:ext>
            </a:extLst>
          </p:cNvPr>
          <p:cNvSpPr>
            <a:spLocks noGrp="1"/>
          </p:cNvSpPr>
          <p:nvPr>
            <p:ph idx="1"/>
          </p:nvPr>
        </p:nvSpPr>
        <p:spPr>
          <a:xfrm>
            <a:off x="628650" y="1150703"/>
            <a:ext cx="7886700" cy="3795665"/>
          </a:xfrm>
        </p:spPr>
        <p:txBody>
          <a:bodyPr>
            <a:noAutofit/>
          </a:bodyPr>
          <a:lstStyle/>
          <a:p>
            <a:r>
              <a:rPr lang="nl-BE" sz="1400" dirty="0"/>
              <a:t>Vergelijken RSV-gerelateerde opnames bij kinderen </a:t>
            </a:r>
            <a:r>
              <a:rPr lang="en-US" sz="1400" dirty="0" err="1"/>
              <a:t>tussen</a:t>
            </a:r>
            <a:r>
              <a:rPr lang="en-US" sz="1400" dirty="0"/>
              <a:t> </a:t>
            </a:r>
          </a:p>
          <a:p>
            <a:pPr lvl="1"/>
            <a:r>
              <a:rPr lang="en-US" sz="1200" dirty="0" err="1"/>
              <a:t>seizoen</a:t>
            </a:r>
            <a:r>
              <a:rPr lang="en-US" sz="1200" dirty="0"/>
              <a:t> 2023–2024 (pre-</a:t>
            </a:r>
            <a:r>
              <a:rPr lang="en-US" sz="1200" dirty="0" err="1"/>
              <a:t>preventie</a:t>
            </a:r>
            <a:r>
              <a:rPr lang="en-US" sz="1200" dirty="0"/>
              <a:t>) </a:t>
            </a:r>
            <a:r>
              <a:rPr lang="en-US" sz="1200" dirty="0" err="1"/>
              <a:t>en</a:t>
            </a:r>
            <a:r>
              <a:rPr lang="en-US" sz="1200" dirty="0"/>
              <a:t> </a:t>
            </a:r>
          </a:p>
          <a:p>
            <a:pPr lvl="1"/>
            <a:r>
              <a:rPr lang="en-US" sz="1200" dirty="0"/>
              <a:t>2024–2025 (1e </a:t>
            </a:r>
            <a:r>
              <a:rPr lang="en-US" sz="1200" dirty="0" err="1"/>
              <a:t>jaar</a:t>
            </a:r>
            <a:r>
              <a:rPr lang="en-US" sz="1200" dirty="0"/>
              <a:t> </a:t>
            </a:r>
            <a:r>
              <a:rPr lang="en-US" sz="1200" dirty="0" err="1"/>
              <a:t>preventie</a:t>
            </a:r>
            <a:r>
              <a:rPr lang="en-US" sz="1200" dirty="0"/>
              <a:t>), </a:t>
            </a:r>
            <a:r>
              <a:rPr lang="en-US" sz="1200" dirty="0" err="1"/>
              <a:t>toen</a:t>
            </a:r>
            <a:r>
              <a:rPr lang="en-US" sz="1200" dirty="0"/>
              <a:t> e</a:t>
            </a:r>
            <a:r>
              <a:rPr lang="nl-BE" sz="1200" dirty="0" err="1"/>
              <a:t>nkel</a:t>
            </a:r>
            <a:r>
              <a:rPr lang="nl-BE" sz="1200" dirty="0"/>
              <a:t> BEYFORTUS terugbetaald</a:t>
            </a:r>
          </a:p>
          <a:p>
            <a:r>
              <a:rPr lang="nl-BE" sz="1400" dirty="0"/>
              <a:t>Retrospectieve data bij opgenomen patiënten</a:t>
            </a:r>
          </a:p>
          <a:p>
            <a:pPr lvl="1"/>
            <a:r>
              <a:rPr lang="nl-BE" sz="1200" dirty="0"/>
              <a:t>31 deelnemende centra = 47% Belgische populatie</a:t>
            </a:r>
          </a:p>
          <a:p>
            <a:pPr lvl="1"/>
            <a:r>
              <a:rPr lang="nl-BE" sz="1200" dirty="0"/>
              <a:t>6/10 PICU in België</a:t>
            </a:r>
          </a:p>
          <a:p>
            <a:r>
              <a:rPr lang="nl-BE" sz="1400" dirty="0"/>
              <a:t>Inclusie als &lt;5 jaar én acute RSV-bewezen luchtweginfectie</a:t>
            </a:r>
          </a:p>
          <a:p>
            <a:pPr lvl="1"/>
            <a:r>
              <a:rPr lang="nl-BE" sz="1200" dirty="0"/>
              <a:t>en nood aan opname &gt; 24u</a:t>
            </a:r>
          </a:p>
          <a:p>
            <a:pPr lvl="1"/>
            <a:r>
              <a:rPr lang="nl-BE" sz="1200" dirty="0"/>
              <a:t>en meer dan 2 symptomen (hoest, </a:t>
            </a:r>
            <a:r>
              <a:rPr lang="nl-BE" sz="1200" dirty="0" err="1"/>
              <a:t>resp</a:t>
            </a:r>
            <a:r>
              <a:rPr lang="nl-BE" sz="1200" dirty="0"/>
              <a:t> </a:t>
            </a:r>
            <a:r>
              <a:rPr lang="nl-BE" sz="1200" dirty="0" err="1"/>
              <a:t>distress</a:t>
            </a:r>
            <a:r>
              <a:rPr lang="nl-BE" sz="1200" dirty="0"/>
              <a:t>, temp&gt; 38, apneu/cyanose, afwijkende longauscultatie)</a:t>
            </a:r>
          </a:p>
          <a:p>
            <a:pPr lvl="1"/>
            <a:r>
              <a:rPr lang="nl-BE" sz="1200" dirty="0"/>
              <a:t>en RSV bewezen binnen de 48 na opname</a:t>
            </a:r>
          </a:p>
          <a:p>
            <a:pPr>
              <a:lnSpc>
                <a:spcPct val="120000"/>
              </a:lnSpc>
            </a:pPr>
            <a:r>
              <a:rPr lang="nl-BE" sz="1400" dirty="0"/>
              <a:t>Exclusie als </a:t>
            </a:r>
          </a:p>
          <a:p>
            <a:pPr lvl="1"/>
            <a:r>
              <a:rPr lang="nl-BE" sz="1200" dirty="0"/>
              <a:t>opname voor andere reden (met toevallig </a:t>
            </a:r>
            <a:r>
              <a:rPr lang="nl-BE" sz="1200" dirty="0" err="1"/>
              <a:t>rsv</a:t>
            </a:r>
            <a:r>
              <a:rPr lang="nl-BE" sz="1200" dirty="0"/>
              <a:t>) OF &lt;24u opname OF nosocomiale RSV</a:t>
            </a:r>
          </a:p>
          <a:p>
            <a:pPr lvl="1"/>
            <a:endParaRPr lang="nl-BE" sz="1200" dirty="0"/>
          </a:p>
          <a:p>
            <a:pPr marL="342900" lvl="1" indent="0">
              <a:buNone/>
            </a:pPr>
            <a:endParaRPr lang="nl-BE" sz="1200" dirty="0"/>
          </a:p>
        </p:txBody>
      </p:sp>
    </p:spTree>
    <p:extLst>
      <p:ext uri="{BB962C8B-B14F-4D97-AF65-F5344CB8AC3E}">
        <p14:creationId xmlns:p14="http://schemas.microsoft.com/office/powerpoint/2010/main" val="191379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ABDDDB-1CD3-72AA-27C1-935B8C9ED023}"/>
              </a:ext>
            </a:extLst>
          </p:cNvPr>
          <p:cNvSpPr>
            <a:spLocks noGrp="1"/>
          </p:cNvSpPr>
          <p:nvPr>
            <p:ph type="title"/>
          </p:nvPr>
        </p:nvSpPr>
        <p:spPr/>
        <p:txBody>
          <a:bodyPr/>
          <a:lstStyle/>
          <a:p>
            <a:endParaRPr lang="nl-BE"/>
          </a:p>
        </p:txBody>
      </p:sp>
      <p:sp>
        <p:nvSpPr>
          <p:cNvPr id="6" name="Tijdelijke aanduiding voor inhoud 5">
            <a:extLst>
              <a:ext uri="{FF2B5EF4-FFF2-40B4-BE49-F238E27FC236}">
                <a16:creationId xmlns:a16="http://schemas.microsoft.com/office/drawing/2014/main" id="{F1F29193-C94B-031D-23E1-AE90F45FBF78}"/>
              </a:ext>
            </a:extLst>
          </p:cNvPr>
          <p:cNvSpPr>
            <a:spLocks noGrp="1"/>
          </p:cNvSpPr>
          <p:nvPr>
            <p:ph idx="1"/>
          </p:nvPr>
        </p:nvSpPr>
        <p:spPr/>
        <p:txBody>
          <a:bodyPr/>
          <a:lstStyle/>
          <a:p>
            <a:endParaRPr lang="nl-BE"/>
          </a:p>
        </p:txBody>
      </p:sp>
      <p:pic>
        <p:nvPicPr>
          <p:cNvPr id="8" name="Afbeelding 7">
            <a:extLst>
              <a:ext uri="{FF2B5EF4-FFF2-40B4-BE49-F238E27FC236}">
                <a16:creationId xmlns:a16="http://schemas.microsoft.com/office/drawing/2014/main" id="{B7D6F670-8543-08C8-0270-14843768A943}"/>
              </a:ext>
            </a:extLst>
          </p:cNvPr>
          <p:cNvPicPr>
            <a:picLocks noChangeAspect="1"/>
          </p:cNvPicPr>
          <p:nvPr/>
        </p:nvPicPr>
        <p:blipFill>
          <a:blip r:embed="rId2"/>
          <a:stretch>
            <a:fillRect/>
          </a:stretch>
        </p:blipFill>
        <p:spPr>
          <a:xfrm>
            <a:off x="36368" y="3175"/>
            <a:ext cx="9071264" cy="5143500"/>
          </a:xfrm>
          <a:prstGeom prst="rect">
            <a:avLst/>
          </a:prstGeom>
        </p:spPr>
      </p:pic>
    </p:spTree>
    <p:extLst>
      <p:ext uri="{BB962C8B-B14F-4D97-AF65-F5344CB8AC3E}">
        <p14:creationId xmlns:p14="http://schemas.microsoft.com/office/powerpoint/2010/main" val="10801077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E1F42E-4A03-6732-BE88-3E4F81CF1011}"/>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D0B2D83C-321C-EABE-A5D1-B1BBCC66B26C}"/>
              </a:ext>
            </a:extLst>
          </p:cNvPr>
          <p:cNvSpPr>
            <a:spLocks noGrp="1"/>
          </p:cNvSpPr>
          <p:nvPr>
            <p:ph idx="1"/>
          </p:nvPr>
        </p:nvSpPr>
        <p:spPr/>
        <p:txBody>
          <a:bodyPr/>
          <a:lstStyle/>
          <a:p>
            <a:endParaRPr lang="nl-BE"/>
          </a:p>
        </p:txBody>
      </p:sp>
      <p:pic>
        <p:nvPicPr>
          <p:cNvPr id="6" name="Afbeelding 5">
            <a:extLst>
              <a:ext uri="{FF2B5EF4-FFF2-40B4-BE49-F238E27FC236}">
                <a16:creationId xmlns:a16="http://schemas.microsoft.com/office/drawing/2014/main" id="{A1429F70-2D9D-378A-3E44-3AA10FAF75B3}"/>
              </a:ext>
            </a:extLst>
          </p:cNvPr>
          <p:cNvPicPr>
            <a:picLocks noChangeAspect="1"/>
          </p:cNvPicPr>
          <p:nvPr/>
        </p:nvPicPr>
        <p:blipFill>
          <a:blip r:embed="rId2"/>
          <a:stretch>
            <a:fillRect/>
          </a:stretch>
        </p:blipFill>
        <p:spPr>
          <a:xfrm>
            <a:off x="0" y="74188"/>
            <a:ext cx="9144000" cy="5001475"/>
          </a:xfrm>
          <a:prstGeom prst="rect">
            <a:avLst/>
          </a:prstGeom>
        </p:spPr>
      </p:pic>
    </p:spTree>
    <p:extLst>
      <p:ext uri="{BB962C8B-B14F-4D97-AF65-F5344CB8AC3E}">
        <p14:creationId xmlns:p14="http://schemas.microsoft.com/office/powerpoint/2010/main" val="1842245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CEFF5A-E787-DECE-B9AE-303736BCEB2B}"/>
              </a:ext>
            </a:extLst>
          </p:cNvPr>
          <p:cNvSpPr>
            <a:spLocks noGrp="1"/>
          </p:cNvSpPr>
          <p:nvPr>
            <p:ph type="title"/>
          </p:nvPr>
        </p:nvSpPr>
        <p:spPr/>
        <p:txBody>
          <a:bodyPr/>
          <a:lstStyle/>
          <a:p>
            <a:r>
              <a:rPr lang="nl-BE" dirty="0"/>
              <a:t>Resultaten</a:t>
            </a:r>
          </a:p>
        </p:txBody>
      </p:sp>
      <p:sp>
        <p:nvSpPr>
          <p:cNvPr id="3" name="Tijdelijke aanduiding voor inhoud 2">
            <a:extLst>
              <a:ext uri="{FF2B5EF4-FFF2-40B4-BE49-F238E27FC236}">
                <a16:creationId xmlns:a16="http://schemas.microsoft.com/office/drawing/2014/main" id="{D124EFC5-C25B-9FEB-8A17-809C0DEE9D94}"/>
              </a:ext>
            </a:extLst>
          </p:cNvPr>
          <p:cNvSpPr>
            <a:spLocks noGrp="1"/>
          </p:cNvSpPr>
          <p:nvPr>
            <p:ph idx="1"/>
          </p:nvPr>
        </p:nvSpPr>
        <p:spPr>
          <a:xfrm>
            <a:off x="628650" y="1192213"/>
            <a:ext cx="7886700" cy="3500438"/>
          </a:xfrm>
        </p:spPr>
        <p:txBody>
          <a:bodyPr>
            <a:normAutofit fontScale="85000" lnSpcReduction="20000"/>
          </a:bodyPr>
          <a:lstStyle/>
          <a:p>
            <a:pPr>
              <a:lnSpc>
                <a:spcPct val="120000"/>
              </a:lnSpc>
            </a:pPr>
            <a:r>
              <a:rPr lang="en-US" sz="1800" dirty="0" err="1">
                <a:latin typeface="MuseoSans-900"/>
              </a:rPr>
              <a:t>Seizoen</a:t>
            </a:r>
            <a:r>
              <a:rPr lang="en-US" sz="1800" dirty="0">
                <a:latin typeface="MuseoSans-900"/>
              </a:rPr>
              <a:t> 2023–2024 (pre-</a:t>
            </a:r>
            <a:r>
              <a:rPr lang="en-US" sz="1800" dirty="0" err="1">
                <a:latin typeface="MuseoSans-900"/>
              </a:rPr>
              <a:t>preventie</a:t>
            </a:r>
            <a:r>
              <a:rPr lang="en-US" sz="1800" dirty="0">
                <a:latin typeface="MuseoSans-900"/>
              </a:rPr>
              <a:t>) = </a:t>
            </a:r>
            <a:r>
              <a:rPr lang="en-US" sz="1800" b="1" dirty="0">
                <a:latin typeface="MuseoSans-900"/>
              </a:rPr>
              <a:t>3448</a:t>
            </a:r>
            <a:r>
              <a:rPr lang="en-US" sz="1800" dirty="0">
                <a:latin typeface="MuseoSans-900"/>
              </a:rPr>
              <a:t> </a:t>
            </a:r>
            <a:r>
              <a:rPr lang="en-US" sz="1800" dirty="0" err="1">
                <a:latin typeface="MuseoSans-900"/>
              </a:rPr>
              <a:t>rsv-gerelateerde</a:t>
            </a:r>
            <a:r>
              <a:rPr lang="en-US" sz="1800" dirty="0">
                <a:latin typeface="MuseoSans-900"/>
              </a:rPr>
              <a:t> </a:t>
            </a:r>
            <a:r>
              <a:rPr lang="en-US" sz="1800" dirty="0" err="1">
                <a:latin typeface="MuseoSans-900"/>
              </a:rPr>
              <a:t>opnames</a:t>
            </a:r>
            <a:r>
              <a:rPr lang="en-US" sz="1800" dirty="0">
                <a:latin typeface="MuseoSans-900"/>
              </a:rPr>
              <a:t> </a:t>
            </a:r>
            <a:r>
              <a:rPr lang="en-US" sz="1800" dirty="0" err="1">
                <a:latin typeface="MuseoSans-900"/>
              </a:rPr>
              <a:t>bij</a:t>
            </a:r>
            <a:r>
              <a:rPr lang="en-US" sz="1800" dirty="0">
                <a:latin typeface="MuseoSans-900"/>
              </a:rPr>
              <a:t> kind &lt; 5 </a:t>
            </a:r>
            <a:r>
              <a:rPr lang="en-US" sz="1800" dirty="0" err="1">
                <a:latin typeface="MuseoSans-900"/>
              </a:rPr>
              <a:t>jaar</a:t>
            </a:r>
            <a:r>
              <a:rPr lang="en-US" sz="1800" dirty="0">
                <a:latin typeface="MuseoSans-900"/>
              </a:rPr>
              <a:t> </a:t>
            </a:r>
            <a:br>
              <a:rPr lang="en-US" sz="1800" dirty="0">
                <a:latin typeface="MuseoSans-900"/>
              </a:rPr>
            </a:br>
            <a:r>
              <a:rPr lang="en-US" sz="1800" dirty="0">
                <a:latin typeface="MuseoSans-900"/>
              </a:rPr>
              <a:t>(</a:t>
            </a:r>
            <a:r>
              <a:rPr lang="en-US" sz="1200" dirty="0" err="1">
                <a:latin typeface="MuseoSans-900"/>
              </a:rPr>
              <a:t>incidentie</a:t>
            </a:r>
            <a:r>
              <a:rPr lang="en-US" sz="1200" dirty="0">
                <a:latin typeface="MuseoSans-900"/>
              </a:rPr>
              <a:t> 15.4/1000 </a:t>
            </a:r>
            <a:r>
              <a:rPr lang="en-US" sz="1200" dirty="0" err="1">
                <a:latin typeface="MuseoSans-900"/>
              </a:rPr>
              <a:t>kinderen</a:t>
            </a:r>
            <a:r>
              <a:rPr lang="en-US" sz="1200" dirty="0">
                <a:latin typeface="MuseoSans-900"/>
              </a:rPr>
              <a:t>) </a:t>
            </a:r>
            <a:endParaRPr lang="en-US" sz="1800" dirty="0">
              <a:latin typeface="MuseoSans-900"/>
            </a:endParaRPr>
          </a:p>
          <a:p>
            <a:r>
              <a:rPr lang="en-US" sz="1800" dirty="0" err="1">
                <a:latin typeface="MuseoSans-900"/>
              </a:rPr>
              <a:t>Seizoen</a:t>
            </a:r>
            <a:r>
              <a:rPr lang="en-US" sz="1800" dirty="0">
                <a:latin typeface="MuseoSans-900"/>
              </a:rPr>
              <a:t> 2024–2025 (1e </a:t>
            </a:r>
            <a:r>
              <a:rPr lang="en-US" sz="1800" dirty="0" err="1">
                <a:latin typeface="MuseoSans-900"/>
              </a:rPr>
              <a:t>jaar</a:t>
            </a:r>
            <a:r>
              <a:rPr lang="en-US" sz="1800" dirty="0">
                <a:latin typeface="MuseoSans-900"/>
              </a:rPr>
              <a:t> </a:t>
            </a:r>
            <a:r>
              <a:rPr lang="en-US" sz="1800" dirty="0" err="1">
                <a:latin typeface="MuseoSans-900"/>
              </a:rPr>
              <a:t>preventie</a:t>
            </a:r>
            <a:r>
              <a:rPr lang="en-US" sz="1800" dirty="0">
                <a:latin typeface="MuseoSans-900"/>
              </a:rPr>
              <a:t>) = </a:t>
            </a:r>
            <a:r>
              <a:rPr lang="en-US" sz="1800" b="1" dirty="0">
                <a:latin typeface="MuseoSans-900"/>
              </a:rPr>
              <a:t>2055</a:t>
            </a:r>
            <a:r>
              <a:rPr lang="en-US" sz="1800" dirty="0">
                <a:latin typeface="MuseoSans-900"/>
              </a:rPr>
              <a:t> </a:t>
            </a:r>
            <a:r>
              <a:rPr lang="en-US" sz="1800" dirty="0" err="1">
                <a:latin typeface="MuseoSans-900"/>
              </a:rPr>
              <a:t>rsv-gerelateerde</a:t>
            </a:r>
            <a:r>
              <a:rPr lang="en-US" sz="1800" dirty="0">
                <a:latin typeface="MuseoSans-900"/>
              </a:rPr>
              <a:t> </a:t>
            </a:r>
            <a:r>
              <a:rPr lang="en-US" sz="1800" dirty="0" err="1">
                <a:latin typeface="MuseoSans-900"/>
              </a:rPr>
              <a:t>opnames</a:t>
            </a:r>
            <a:r>
              <a:rPr lang="en-US" sz="1800" dirty="0">
                <a:latin typeface="MuseoSans-900"/>
              </a:rPr>
              <a:t> </a:t>
            </a:r>
            <a:r>
              <a:rPr lang="en-US" sz="1800" dirty="0" err="1">
                <a:latin typeface="MuseoSans-900"/>
              </a:rPr>
              <a:t>bij</a:t>
            </a:r>
            <a:r>
              <a:rPr lang="en-US" sz="1800" dirty="0">
                <a:latin typeface="MuseoSans-900"/>
              </a:rPr>
              <a:t> kind &lt; 5 </a:t>
            </a:r>
            <a:r>
              <a:rPr lang="en-US" sz="1800" dirty="0" err="1">
                <a:latin typeface="MuseoSans-900"/>
              </a:rPr>
              <a:t>jaar</a:t>
            </a:r>
            <a:r>
              <a:rPr lang="en-US" sz="1800" dirty="0">
                <a:latin typeface="MuseoSans-900"/>
              </a:rPr>
              <a:t> (</a:t>
            </a:r>
            <a:r>
              <a:rPr lang="en-US" sz="1200" dirty="0" err="1">
                <a:latin typeface="MuseoSans-900"/>
              </a:rPr>
              <a:t>incidentie</a:t>
            </a:r>
            <a:r>
              <a:rPr lang="en-US" sz="1200" dirty="0">
                <a:latin typeface="MuseoSans-900"/>
              </a:rPr>
              <a:t> 9,4/1000 </a:t>
            </a:r>
            <a:r>
              <a:rPr lang="en-US" sz="1200" dirty="0" err="1">
                <a:latin typeface="MuseoSans-900"/>
              </a:rPr>
              <a:t>kinderen</a:t>
            </a:r>
            <a:r>
              <a:rPr lang="en-US" sz="1200" dirty="0">
                <a:latin typeface="MuseoSans-900"/>
              </a:rPr>
              <a:t>) </a:t>
            </a:r>
            <a:endParaRPr lang="en-US" sz="1800" dirty="0">
              <a:latin typeface="MuseoSans-900"/>
            </a:endParaRPr>
          </a:p>
          <a:p>
            <a:pPr lvl="1"/>
            <a:r>
              <a:rPr lang="en-US" b="0" i="0" u="none" strike="noStrike" baseline="0" dirty="0">
                <a:solidFill>
                  <a:srgbClr val="000000"/>
                </a:solidFill>
                <a:latin typeface="MuseoSans-900"/>
              </a:rPr>
              <a:t>39% minder </a:t>
            </a:r>
            <a:r>
              <a:rPr lang="en-US" b="0" i="0" u="none" strike="noStrike" baseline="0" dirty="0" err="1">
                <a:solidFill>
                  <a:srgbClr val="000000"/>
                </a:solidFill>
                <a:latin typeface="MuseoSans-900"/>
              </a:rPr>
              <a:t>opnames</a:t>
            </a:r>
            <a:r>
              <a:rPr lang="en-US" b="0" i="0" u="none" strike="noStrike" baseline="0" dirty="0">
                <a:solidFill>
                  <a:srgbClr val="000000"/>
                </a:solidFill>
                <a:latin typeface="MuseoSans-900"/>
              </a:rPr>
              <a:t> (op </a:t>
            </a:r>
            <a:r>
              <a:rPr lang="en-US" b="0" i="0" u="none" strike="noStrike" baseline="0" dirty="0" err="1">
                <a:solidFill>
                  <a:srgbClr val="000000"/>
                </a:solidFill>
                <a:latin typeface="MuseoSans-900"/>
              </a:rPr>
              <a:t>ganse</a:t>
            </a:r>
            <a:r>
              <a:rPr lang="en-US" b="0" i="0" u="none" strike="noStrike" baseline="0" dirty="0">
                <a:solidFill>
                  <a:srgbClr val="000000"/>
                </a:solidFill>
                <a:latin typeface="MuseoSans-900"/>
              </a:rPr>
              <a:t> </a:t>
            </a:r>
            <a:r>
              <a:rPr lang="en-US" b="0" i="0" u="none" strike="noStrike" baseline="0" dirty="0" err="1">
                <a:solidFill>
                  <a:srgbClr val="000000"/>
                </a:solidFill>
                <a:latin typeface="MuseoSans-900"/>
              </a:rPr>
              <a:t>Belgische</a:t>
            </a:r>
            <a:r>
              <a:rPr lang="en-US" b="0" i="0" u="none" strike="noStrike" baseline="0" dirty="0">
                <a:solidFill>
                  <a:srgbClr val="000000"/>
                </a:solidFill>
                <a:latin typeface="MuseoSans-900"/>
              </a:rPr>
              <a:t> </a:t>
            </a:r>
            <a:r>
              <a:rPr lang="en-US" b="0" i="0" u="none" strike="noStrike" baseline="0" dirty="0" err="1">
                <a:solidFill>
                  <a:srgbClr val="000000"/>
                </a:solidFill>
                <a:latin typeface="MuseoSans-900"/>
              </a:rPr>
              <a:t>populatie</a:t>
            </a:r>
            <a:r>
              <a:rPr lang="en-US" b="0" i="0" u="none" strike="noStrike" baseline="0" dirty="0">
                <a:solidFill>
                  <a:srgbClr val="000000"/>
                </a:solidFill>
                <a:latin typeface="MuseoSans-900"/>
              </a:rPr>
              <a:t> = 3641 minder </a:t>
            </a:r>
            <a:r>
              <a:rPr lang="en-US" b="0" i="0" u="none" strike="noStrike" baseline="0" dirty="0" err="1">
                <a:solidFill>
                  <a:srgbClr val="000000"/>
                </a:solidFill>
                <a:latin typeface="MuseoSans-900"/>
              </a:rPr>
              <a:t>opnames</a:t>
            </a:r>
            <a:r>
              <a:rPr lang="en-US" b="0" i="0" u="none" strike="noStrike" baseline="0" dirty="0">
                <a:solidFill>
                  <a:srgbClr val="000000"/>
                </a:solidFill>
                <a:latin typeface="MuseoSans-900"/>
              </a:rPr>
              <a:t>)</a:t>
            </a:r>
          </a:p>
          <a:p>
            <a:pPr lvl="1"/>
            <a:r>
              <a:rPr lang="en-US" dirty="0">
                <a:solidFill>
                  <a:srgbClr val="000000"/>
                </a:solidFill>
                <a:latin typeface="MuseoSans-900"/>
              </a:rPr>
              <a:t>1 </a:t>
            </a:r>
            <a:r>
              <a:rPr lang="en-US" dirty="0" err="1">
                <a:solidFill>
                  <a:srgbClr val="000000"/>
                </a:solidFill>
                <a:latin typeface="MuseoSans-900"/>
              </a:rPr>
              <a:t>dag</a:t>
            </a:r>
            <a:r>
              <a:rPr lang="en-US" dirty="0">
                <a:solidFill>
                  <a:srgbClr val="000000"/>
                </a:solidFill>
                <a:latin typeface="MuseoSans-900"/>
              </a:rPr>
              <a:t> minder lang </a:t>
            </a:r>
            <a:r>
              <a:rPr lang="en-US" dirty="0" err="1">
                <a:solidFill>
                  <a:srgbClr val="000000"/>
                </a:solidFill>
                <a:latin typeface="MuseoSans-900"/>
              </a:rPr>
              <a:t>opname</a:t>
            </a:r>
            <a:endParaRPr lang="en-US" b="0" i="0" u="none" strike="noStrike" baseline="0" dirty="0">
              <a:solidFill>
                <a:srgbClr val="000000"/>
              </a:solidFill>
              <a:latin typeface="MuseoSans-900"/>
            </a:endParaRPr>
          </a:p>
          <a:p>
            <a:pPr lvl="1"/>
            <a:r>
              <a:rPr lang="en-US" b="0" i="0" u="none" strike="noStrike" baseline="0" dirty="0" err="1">
                <a:solidFill>
                  <a:srgbClr val="000000"/>
                </a:solidFill>
                <a:latin typeface="MuseoSans-900"/>
              </a:rPr>
              <a:t>Maximaal</a:t>
            </a:r>
            <a:r>
              <a:rPr lang="en-US" b="0" i="0" u="none" strike="noStrike" baseline="0" dirty="0">
                <a:solidFill>
                  <a:srgbClr val="000000"/>
                </a:solidFill>
                <a:latin typeface="MuseoSans-900"/>
              </a:rPr>
              <a:t> </a:t>
            </a:r>
            <a:r>
              <a:rPr lang="en-US" b="0" i="0" u="none" strike="noStrike" baseline="0" dirty="0" err="1">
                <a:solidFill>
                  <a:srgbClr val="000000"/>
                </a:solidFill>
                <a:latin typeface="MuseoSans-900"/>
              </a:rPr>
              <a:t>verschil</a:t>
            </a:r>
            <a:r>
              <a:rPr lang="en-US" b="0" i="0" u="none" strike="noStrike" baseline="0" dirty="0">
                <a:solidFill>
                  <a:srgbClr val="000000"/>
                </a:solidFill>
                <a:latin typeface="MuseoSans-900"/>
              </a:rPr>
              <a:t> </a:t>
            </a:r>
          </a:p>
          <a:p>
            <a:pPr lvl="2"/>
            <a:r>
              <a:rPr lang="en-US" dirty="0" err="1">
                <a:solidFill>
                  <a:srgbClr val="000000"/>
                </a:solidFill>
                <a:latin typeface="MuseoSans-900"/>
              </a:rPr>
              <a:t>Tijdens</a:t>
            </a:r>
            <a:r>
              <a:rPr lang="en-US" dirty="0">
                <a:solidFill>
                  <a:srgbClr val="000000"/>
                </a:solidFill>
                <a:latin typeface="MuseoSans-900"/>
              </a:rPr>
              <a:t>  </a:t>
            </a:r>
            <a:r>
              <a:rPr lang="en-US" dirty="0" err="1">
                <a:solidFill>
                  <a:srgbClr val="000000"/>
                </a:solidFill>
                <a:highlight>
                  <a:srgbClr val="FFFF00"/>
                </a:highlight>
                <a:latin typeface="MuseoSans-900"/>
              </a:rPr>
              <a:t>piek</a:t>
            </a:r>
            <a:r>
              <a:rPr lang="en-US" dirty="0">
                <a:solidFill>
                  <a:srgbClr val="000000"/>
                </a:solidFill>
                <a:latin typeface="MuseoSans-900"/>
              </a:rPr>
              <a:t> </a:t>
            </a:r>
            <a:r>
              <a:rPr lang="en-US" dirty="0" err="1">
                <a:solidFill>
                  <a:srgbClr val="000000"/>
                </a:solidFill>
                <a:latin typeface="MuseoSans-900"/>
              </a:rPr>
              <a:t>epidemie</a:t>
            </a:r>
            <a:r>
              <a:rPr lang="en-US" dirty="0">
                <a:solidFill>
                  <a:srgbClr val="000000"/>
                </a:solidFill>
                <a:latin typeface="MuseoSans-900"/>
              </a:rPr>
              <a:t> (41% minder)</a:t>
            </a:r>
          </a:p>
          <a:p>
            <a:pPr lvl="2"/>
            <a:r>
              <a:rPr lang="en-US" dirty="0" err="1">
                <a:solidFill>
                  <a:srgbClr val="000000"/>
                </a:solidFill>
                <a:latin typeface="MuseoSans-900"/>
              </a:rPr>
              <a:t>Bij</a:t>
            </a:r>
            <a:r>
              <a:rPr lang="en-US" dirty="0">
                <a:solidFill>
                  <a:srgbClr val="000000"/>
                </a:solidFill>
                <a:latin typeface="MuseoSans-900"/>
              </a:rPr>
              <a:t> </a:t>
            </a:r>
            <a:r>
              <a:rPr lang="en-US" dirty="0" err="1">
                <a:solidFill>
                  <a:srgbClr val="000000"/>
                </a:solidFill>
                <a:highlight>
                  <a:srgbClr val="FFFF00"/>
                </a:highlight>
                <a:latin typeface="MuseoSans-900"/>
              </a:rPr>
              <a:t>kinderen</a:t>
            </a:r>
            <a:r>
              <a:rPr lang="en-US" dirty="0">
                <a:solidFill>
                  <a:srgbClr val="000000"/>
                </a:solidFill>
                <a:highlight>
                  <a:srgbClr val="FFFF00"/>
                </a:highlight>
                <a:latin typeface="MuseoSans-900"/>
              </a:rPr>
              <a:t> &lt; 6 </a:t>
            </a:r>
            <a:r>
              <a:rPr lang="en-US" dirty="0" err="1">
                <a:solidFill>
                  <a:srgbClr val="000000"/>
                </a:solidFill>
                <a:highlight>
                  <a:srgbClr val="FFFF00"/>
                </a:highlight>
                <a:latin typeface="MuseoSans-900"/>
              </a:rPr>
              <a:t>maanden</a:t>
            </a:r>
            <a:r>
              <a:rPr lang="en-US" dirty="0">
                <a:solidFill>
                  <a:srgbClr val="000000"/>
                </a:solidFill>
                <a:highlight>
                  <a:srgbClr val="FFFF00"/>
                </a:highlight>
                <a:latin typeface="MuseoSans-900"/>
              </a:rPr>
              <a:t> </a:t>
            </a:r>
            <a:r>
              <a:rPr lang="en-US" dirty="0">
                <a:solidFill>
                  <a:srgbClr val="000000"/>
                </a:solidFill>
                <a:latin typeface="MuseoSans-900"/>
              </a:rPr>
              <a:t>(66% minder)</a:t>
            </a:r>
          </a:p>
          <a:p>
            <a:r>
              <a:rPr lang="en-US" sz="1800" dirty="0">
                <a:solidFill>
                  <a:srgbClr val="000000"/>
                </a:solidFill>
                <a:latin typeface="MuseoSans-900"/>
              </a:rPr>
              <a:t>Als </a:t>
            </a:r>
            <a:r>
              <a:rPr lang="en-US" sz="1800" dirty="0" err="1">
                <a:solidFill>
                  <a:srgbClr val="000000"/>
                </a:solidFill>
                <a:latin typeface="MuseoSans-900"/>
              </a:rPr>
              <a:t>extrapolatie</a:t>
            </a:r>
            <a:r>
              <a:rPr lang="en-US" sz="1800" dirty="0">
                <a:solidFill>
                  <a:srgbClr val="000000"/>
                </a:solidFill>
                <a:latin typeface="MuseoSans-900"/>
              </a:rPr>
              <a:t> </a:t>
            </a:r>
            <a:r>
              <a:rPr lang="en-US" sz="1800" dirty="0" err="1">
                <a:solidFill>
                  <a:srgbClr val="000000"/>
                </a:solidFill>
                <a:latin typeface="MuseoSans-900"/>
              </a:rPr>
              <a:t>naar</a:t>
            </a:r>
            <a:r>
              <a:rPr lang="en-US" sz="1800" dirty="0">
                <a:solidFill>
                  <a:srgbClr val="000000"/>
                </a:solidFill>
                <a:latin typeface="MuseoSans-900"/>
              </a:rPr>
              <a:t> </a:t>
            </a:r>
            <a:r>
              <a:rPr lang="en-US" sz="1800" dirty="0" err="1">
                <a:solidFill>
                  <a:srgbClr val="000000"/>
                </a:solidFill>
                <a:latin typeface="MuseoSans-900"/>
              </a:rPr>
              <a:t>ganse</a:t>
            </a:r>
            <a:r>
              <a:rPr lang="en-US" sz="1800" dirty="0">
                <a:solidFill>
                  <a:srgbClr val="000000"/>
                </a:solidFill>
                <a:latin typeface="MuseoSans-900"/>
              </a:rPr>
              <a:t> </a:t>
            </a:r>
            <a:r>
              <a:rPr lang="en-US" sz="1800" dirty="0" err="1">
                <a:solidFill>
                  <a:srgbClr val="000000"/>
                </a:solidFill>
                <a:latin typeface="MuseoSans-900"/>
              </a:rPr>
              <a:t>kinderbevolking</a:t>
            </a:r>
            <a:r>
              <a:rPr lang="en-US" sz="1800" dirty="0">
                <a:solidFill>
                  <a:srgbClr val="000000"/>
                </a:solidFill>
                <a:latin typeface="MuseoSans-900"/>
              </a:rPr>
              <a:t> = 195 minder PICU </a:t>
            </a:r>
            <a:r>
              <a:rPr lang="en-US" sz="1800" dirty="0" err="1">
                <a:solidFill>
                  <a:srgbClr val="000000"/>
                </a:solidFill>
                <a:latin typeface="MuseoSans-900"/>
              </a:rPr>
              <a:t>opnames</a:t>
            </a:r>
            <a:r>
              <a:rPr lang="en-US" sz="1800" dirty="0">
                <a:solidFill>
                  <a:srgbClr val="000000"/>
                </a:solidFill>
                <a:latin typeface="MuseoSans-900"/>
              </a:rPr>
              <a:t> (57% minder)</a:t>
            </a:r>
          </a:p>
          <a:p>
            <a:r>
              <a:rPr lang="en-US" sz="1800" dirty="0">
                <a:solidFill>
                  <a:srgbClr val="000000"/>
                </a:solidFill>
                <a:latin typeface="MuseoSans-900"/>
              </a:rPr>
              <a:t>Effect </a:t>
            </a:r>
            <a:r>
              <a:rPr lang="en-US" sz="1800" dirty="0" err="1">
                <a:solidFill>
                  <a:srgbClr val="000000"/>
                </a:solidFill>
                <a:latin typeface="MuseoSans-900"/>
              </a:rPr>
              <a:t>niet</a:t>
            </a:r>
            <a:r>
              <a:rPr lang="en-US" sz="1800" dirty="0">
                <a:solidFill>
                  <a:srgbClr val="000000"/>
                </a:solidFill>
                <a:latin typeface="MuseoSans-900"/>
              </a:rPr>
              <a:t> door </a:t>
            </a:r>
            <a:r>
              <a:rPr lang="en-US" sz="1800" dirty="0" err="1">
                <a:solidFill>
                  <a:srgbClr val="000000"/>
                </a:solidFill>
                <a:latin typeface="MuseoSans-900"/>
              </a:rPr>
              <a:t>natuurlijke</a:t>
            </a:r>
            <a:r>
              <a:rPr lang="en-US" sz="1800" dirty="0">
                <a:solidFill>
                  <a:srgbClr val="000000"/>
                </a:solidFill>
                <a:latin typeface="MuseoSans-900"/>
              </a:rPr>
              <a:t> </a:t>
            </a:r>
            <a:r>
              <a:rPr lang="en-US" sz="1800" dirty="0" err="1">
                <a:solidFill>
                  <a:srgbClr val="000000"/>
                </a:solidFill>
                <a:latin typeface="MuseoSans-900"/>
              </a:rPr>
              <a:t>variatie</a:t>
            </a:r>
            <a:r>
              <a:rPr lang="en-US" sz="1800" dirty="0">
                <a:solidFill>
                  <a:srgbClr val="000000"/>
                </a:solidFill>
                <a:latin typeface="MuseoSans-900"/>
              </a:rPr>
              <a:t> in virus </a:t>
            </a:r>
            <a:r>
              <a:rPr lang="en-US" sz="1800" dirty="0" err="1">
                <a:solidFill>
                  <a:srgbClr val="000000"/>
                </a:solidFill>
                <a:latin typeface="MuseoSans-900"/>
              </a:rPr>
              <a:t>circulatie</a:t>
            </a:r>
            <a:r>
              <a:rPr lang="en-US" sz="1800" dirty="0">
                <a:solidFill>
                  <a:srgbClr val="000000"/>
                </a:solidFill>
                <a:latin typeface="MuseoSans-900"/>
              </a:rPr>
              <a:t>, </a:t>
            </a:r>
            <a:r>
              <a:rPr lang="en-US" sz="1800" dirty="0" err="1">
                <a:solidFill>
                  <a:srgbClr val="000000"/>
                </a:solidFill>
                <a:latin typeface="MuseoSans-900"/>
              </a:rPr>
              <a:t>gezien</a:t>
            </a:r>
            <a:r>
              <a:rPr lang="en-US" sz="1800" dirty="0">
                <a:solidFill>
                  <a:srgbClr val="000000"/>
                </a:solidFill>
                <a:latin typeface="MuseoSans-900"/>
              </a:rPr>
              <a:t> effect </a:t>
            </a:r>
            <a:r>
              <a:rPr lang="en-US" sz="1800" dirty="0" err="1">
                <a:solidFill>
                  <a:srgbClr val="000000"/>
                </a:solidFill>
                <a:latin typeface="MuseoSans-900"/>
              </a:rPr>
              <a:t>vnl</a:t>
            </a:r>
            <a:r>
              <a:rPr lang="en-US" sz="1800" dirty="0">
                <a:solidFill>
                  <a:srgbClr val="000000"/>
                </a:solidFill>
                <a:latin typeface="MuseoSans-900"/>
              </a:rPr>
              <a:t> </a:t>
            </a:r>
            <a:r>
              <a:rPr lang="en-US" sz="1800" dirty="0" err="1">
                <a:solidFill>
                  <a:srgbClr val="000000"/>
                </a:solidFill>
                <a:latin typeface="MuseoSans-900"/>
              </a:rPr>
              <a:t>bij</a:t>
            </a:r>
            <a:r>
              <a:rPr lang="en-US" sz="1800" dirty="0">
                <a:solidFill>
                  <a:srgbClr val="000000"/>
                </a:solidFill>
                <a:latin typeface="MuseoSans-900"/>
              </a:rPr>
              <a:t> </a:t>
            </a:r>
            <a:r>
              <a:rPr lang="en-US" sz="1800" dirty="0" err="1">
                <a:solidFill>
                  <a:srgbClr val="000000"/>
                </a:solidFill>
                <a:latin typeface="MuseoSans-900"/>
              </a:rPr>
              <a:t>jongste</a:t>
            </a:r>
            <a:r>
              <a:rPr lang="en-US" sz="1800" dirty="0">
                <a:solidFill>
                  <a:srgbClr val="000000"/>
                </a:solidFill>
                <a:latin typeface="MuseoSans-900"/>
              </a:rPr>
              <a:t> </a:t>
            </a:r>
            <a:r>
              <a:rPr lang="en-US" sz="1800" dirty="0" err="1">
                <a:solidFill>
                  <a:srgbClr val="000000"/>
                </a:solidFill>
                <a:latin typeface="MuseoSans-900"/>
              </a:rPr>
              <a:t>kinderen</a:t>
            </a:r>
            <a:r>
              <a:rPr lang="en-US" sz="1800" dirty="0">
                <a:solidFill>
                  <a:srgbClr val="000000"/>
                </a:solidFill>
                <a:latin typeface="MuseoSans-900"/>
              </a:rPr>
              <a:t> die </a:t>
            </a:r>
            <a:r>
              <a:rPr lang="en-US" sz="1800" dirty="0" err="1">
                <a:solidFill>
                  <a:srgbClr val="000000"/>
                </a:solidFill>
                <a:latin typeface="MuseoSans-900"/>
              </a:rPr>
              <a:t>nirsevimab</a:t>
            </a:r>
            <a:r>
              <a:rPr lang="en-US" sz="1800" dirty="0">
                <a:solidFill>
                  <a:srgbClr val="000000"/>
                </a:solidFill>
                <a:latin typeface="MuseoSans-900"/>
              </a:rPr>
              <a:t> </a:t>
            </a:r>
            <a:r>
              <a:rPr lang="en-US" sz="1800" dirty="0" err="1">
                <a:solidFill>
                  <a:srgbClr val="000000"/>
                </a:solidFill>
                <a:latin typeface="MuseoSans-900"/>
              </a:rPr>
              <a:t>gekregen</a:t>
            </a:r>
            <a:r>
              <a:rPr lang="en-US" sz="1800" dirty="0">
                <a:solidFill>
                  <a:srgbClr val="000000"/>
                </a:solidFill>
                <a:latin typeface="MuseoSans-900"/>
              </a:rPr>
              <a:t> </a:t>
            </a:r>
            <a:r>
              <a:rPr lang="en-US" sz="1800" dirty="0" err="1">
                <a:solidFill>
                  <a:srgbClr val="000000"/>
                </a:solidFill>
                <a:latin typeface="MuseoSans-900"/>
              </a:rPr>
              <a:t>hadden</a:t>
            </a:r>
            <a:r>
              <a:rPr lang="en-US" sz="1800" dirty="0">
                <a:solidFill>
                  <a:srgbClr val="000000"/>
                </a:solidFill>
                <a:latin typeface="MuseoSans-900"/>
              </a:rPr>
              <a:t> + </a:t>
            </a:r>
            <a:r>
              <a:rPr lang="en-US" sz="1800" dirty="0" err="1">
                <a:solidFill>
                  <a:srgbClr val="000000"/>
                </a:solidFill>
                <a:latin typeface="MuseoSans-900"/>
              </a:rPr>
              <a:t>geen</a:t>
            </a:r>
            <a:r>
              <a:rPr lang="en-US" sz="1800" dirty="0">
                <a:solidFill>
                  <a:srgbClr val="000000"/>
                </a:solidFill>
                <a:latin typeface="MuseoSans-900"/>
              </a:rPr>
              <a:t> </a:t>
            </a:r>
            <a:r>
              <a:rPr lang="en-US" sz="1800" dirty="0" err="1">
                <a:solidFill>
                  <a:srgbClr val="000000"/>
                </a:solidFill>
                <a:latin typeface="MuseoSans-900"/>
              </a:rPr>
              <a:t>daling</a:t>
            </a:r>
            <a:r>
              <a:rPr lang="en-US" sz="1800" dirty="0">
                <a:solidFill>
                  <a:srgbClr val="000000"/>
                </a:solidFill>
                <a:latin typeface="MuseoSans-900"/>
              </a:rPr>
              <a:t> </a:t>
            </a:r>
            <a:r>
              <a:rPr lang="en-US" sz="1800" dirty="0" err="1">
                <a:solidFill>
                  <a:srgbClr val="000000"/>
                </a:solidFill>
                <a:latin typeface="MuseoSans-900"/>
              </a:rPr>
              <a:t>bij</a:t>
            </a:r>
            <a:r>
              <a:rPr lang="en-US" sz="1800" dirty="0">
                <a:solidFill>
                  <a:srgbClr val="000000"/>
                </a:solidFill>
                <a:latin typeface="MuseoSans-900"/>
              </a:rPr>
              <a:t> </a:t>
            </a:r>
            <a:r>
              <a:rPr lang="en-US" sz="1800" dirty="0" err="1">
                <a:solidFill>
                  <a:srgbClr val="000000"/>
                </a:solidFill>
                <a:latin typeface="MuseoSans-900"/>
              </a:rPr>
              <a:t>oudere</a:t>
            </a:r>
            <a:r>
              <a:rPr lang="en-US" sz="1800" dirty="0">
                <a:solidFill>
                  <a:srgbClr val="000000"/>
                </a:solidFill>
                <a:latin typeface="MuseoSans-900"/>
              </a:rPr>
              <a:t> </a:t>
            </a:r>
            <a:r>
              <a:rPr lang="en-US" sz="1800" dirty="0" err="1">
                <a:solidFill>
                  <a:srgbClr val="000000"/>
                </a:solidFill>
                <a:latin typeface="MuseoSans-900"/>
              </a:rPr>
              <a:t>kinderen</a:t>
            </a:r>
            <a:r>
              <a:rPr lang="en-US" sz="1800" dirty="0">
                <a:solidFill>
                  <a:srgbClr val="000000"/>
                </a:solidFill>
                <a:latin typeface="MuseoSans-900"/>
              </a:rPr>
              <a:t>/</a:t>
            </a:r>
            <a:r>
              <a:rPr lang="en-US" sz="1800" dirty="0" err="1">
                <a:solidFill>
                  <a:srgbClr val="000000"/>
                </a:solidFill>
                <a:latin typeface="MuseoSans-900"/>
              </a:rPr>
              <a:t>volwassenen</a:t>
            </a:r>
            <a:endParaRPr lang="en-US" sz="1800" dirty="0">
              <a:solidFill>
                <a:srgbClr val="000000"/>
              </a:solidFill>
              <a:latin typeface="MuseoSans-900"/>
            </a:endParaRPr>
          </a:p>
        </p:txBody>
      </p:sp>
    </p:spTree>
    <p:extLst>
      <p:ext uri="{BB962C8B-B14F-4D97-AF65-F5344CB8AC3E}">
        <p14:creationId xmlns:p14="http://schemas.microsoft.com/office/powerpoint/2010/main" val="417870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wipe(down)">
                                      <p:cBhvr>
                                        <p:cTn id="2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2C7C62-1D20-32BB-80BC-056EBF24E6D7}"/>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27029EE2-4B07-4C15-5711-B902C15E169C}"/>
              </a:ext>
            </a:extLst>
          </p:cNvPr>
          <p:cNvSpPr>
            <a:spLocks noGrp="1"/>
          </p:cNvSpPr>
          <p:nvPr>
            <p:ph idx="1"/>
          </p:nvPr>
        </p:nvSpPr>
        <p:spPr/>
        <p:txBody>
          <a:bodyPr/>
          <a:lstStyle/>
          <a:p>
            <a:endParaRPr lang="nl-BE" dirty="0"/>
          </a:p>
        </p:txBody>
      </p:sp>
      <p:pic>
        <p:nvPicPr>
          <p:cNvPr id="7" name="Afbeelding 6">
            <a:extLst>
              <a:ext uri="{FF2B5EF4-FFF2-40B4-BE49-F238E27FC236}">
                <a16:creationId xmlns:a16="http://schemas.microsoft.com/office/drawing/2014/main" id="{F916BA81-AEF6-09E5-12C9-81DA8DCC07E8}"/>
              </a:ext>
            </a:extLst>
          </p:cNvPr>
          <p:cNvPicPr>
            <a:picLocks noChangeAspect="1"/>
          </p:cNvPicPr>
          <p:nvPr/>
        </p:nvPicPr>
        <p:blipFill>
          <a:blip r:embed="rId2"/>
          <a:stretch>
            <a:fillRect/>
          </a:stretch>
        </p:blipFill>
        <p:spPr>
          <a:xfrm>
            <a:off x="2028094" y="3175"/>
            <a:ext cx="3937427" cy="5050517"/>
          </a:xfrm>
          <a:prstGeom prst="rect">
            <a:avLst/>
          </a:prstGeom>
        </p:spPr>
      </p:pic>
      <p:sp>
        <p:nvSpPr>
          <p:cNvPr id="8" name="Ovaal 7">
            <a:extLst>
              <a:ext uri="{FF2B5EF4-FFF2-40B4-BE49-F238E27FC236}">
                <a16:creationId xmlns:a16="http://schemas.microsoft.com/office/drawing/2014/main" id="{FAB6EE2C-AA27-3FD6-38E3-3DAE90074510}"/>
              </a:ext>
            </a:extLst>
          </p:cNvPr>
          <p:cNvSpPr/>
          <p:nvPr/>
        </p:nvSpPr>
        <p:spPr>
          <a:xfrm>
            <a:off x="1799052" y="3248982"/>
            <a:ext cx="2277610" cy="186000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sz="1350"/>
          </a:p>
        </p:txBody>
      </p:sp>
    </p:spTree>
    <p:extLst>
      <p:ext uri="{BB962C8B-B14F-4D97-AF65-F5344CB8AC3E}">
        <p14:creationId xmlns:p14="http://schemas.microsoft.com/office/powerpoint/2010/main" val="28287301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3027DD-7DF6-F5DB-3282-D6EB83CFFAFB}"/>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9DACCE04-21F2-30F3-2E7B-B35960AC39A4}"/>
              </a:ext>
            </a:extLst>
          </p:cNvPr>
          <p:cNvSpPr>
            <a:spLocks noGrp="1"/>
          </p:cNvSpPr>
          <p:nvPr>
            <p:ph idx="1"/>
          </p:nvPr>
        </p:nvSpPr>
        <p:spPr>
          <a:xfrm>
            <a:off x="259871" y="2225349"/>
            <a:ext cx="7886700" cy="2647483"/>
          </a:xfrm>
        </p:spPr>
        <p:txBody>
          <a:bodyPr>
            <a:normAutofit fontScale="47500" lnSpcReduction="20000"/>
          </a:bodyPr>
          <a:lstStyle/>
          <a:p>
            <a:pPr>
              <a:lnSpc>
                <a:spcPct val="120000"/>
              </a:lnSpc>
            </a:pPr>
            <a:r>
              <a:rPr lang="nl-BE" b="0" i="0" dirty="0">
                <a:solidFill>
                  <a:srgbClr val="333333"/>
                </a:solidFill>
                <a:effectLst/>
                <a:latin typeface="MuseoSans-900"/>
              </a:rPr>
              <a:t>Een Franse </a:t>
            </a:r>
            <a:r>
              <a:rPr lang="nl-BE" b="0" i="0" dirty="0" err="1">
                <a:solidFill>
                  <a:srgbClr val="333333"/>
                </a:solidFill>
                <a:effectLst/>
                <a:latin typeface="MuseoSans-900"/>
              </a:rPr>
              <a:t>population-based</a:t>
            </a:r>
            <a:r>
              <a:rPr lang="nl-BE" b="0" i="0" dirty="0">
                <a:solidFill>
                  <a:srgbClr val="333333"/>
                </a:solidFill>
                <a:effectLst/>
                <a:latin typeface="MuseoSans-900"/>
              </a:rPr>
              <a:t> cohortstudie met 42 560 zuigelingen (21 280 in elke groep) vergelijkt beide strategieën.</a:t>
            </a:r>
          </a:p>
          <a:p>
            <a:pPr>
              <a:lnSpc>
                <a:spcPct val="120000"/>
              </a:lnSpc>
            </a:pPr>
            <a:endParaRPr lang="nl-BE" b="0" i="0" dirty="0">
              <a:solidFill>
                <a:srgbClr val="222222"/>
              </a:solidFill>
              <a:effectLst/>
              <a:latin typeface="MuseoSans-900"/>
            </a:endParaRPr>
          </a:p>
          <a:p>
            <a:pPr>
              <a:lnSpc>
                <a:spcPct val="120000"/>
              </a:lnSpc>
            </a:pPr>
            <a:r>
              <a:rPr lang="nl-BE" b="0" i="0" dirty="0">
                <a:solidFill>
                  <a:srgbClr val="222222"/>
                </a:solidFill>
                <a:effectLst/>
                <a:latin typeface="MuseoSans-900"/>
              </a:rPr>
              <a:t>Retrospectieve studie</a:t>
            </a:r>
          </a:p>
          <a:p>
            <a:pPr>
              <a:lnSpc>
                <a:spcPct val="120000"/>
              </a:lnSpc>
            </a:pPr>
            <a:r>
              <a:rPr lang="nl-BE" dirty="0">
                <a:solidFill>
                  <a:srgbClr val="222222"/>
                </a:solidFill>
                <a:latin typeface="MuseoSans-900"/>
              </a:rPr>
              <a:t>Inclusie 09/2024 tem 31/12/2024, FU tem 28/2/2025</a:t>
            </a:r>
            <a:endParaRPr lang="nl-BE" b="0" i="0" dirty="0">
              <a:solidFill>
                <a:srgbClr val="222222"/>
              </a:solidFill>
              <a:effectLst/>
              <a:latin typeface="MuseoSans-900"/>
            </a:endParaRPr>
          </a:p>
          <a:p>
            <a:pPr>
              <a:lnSpc>
                <a:spcPct val="120000"/>
              </a:lnSpc>
            </a:pPr>
            <a:endParaRPr lang="nl-BE" b="0" i="0" dirty="0">
              <a:solidFill>
                <a:srgbClr val="222222"/>
              </a:solidFill>
              <a:effectLst/>
              <a:latin typeface="MuseoSans-900"/>
            </a:endParaRPr>
          </a:p>
          <a:p>
            <a:pPr algn="l">
              <a:lnSpc>
                <a:spcPct val="120000"/>
              </a:lnSpc>
              <a:buFont typeface="Arial" panose="020B0604020202020204" pitchFamily="34" charset="0"/>
              <a:buChar char="•"/>
            </a:pPr>
            <a:r>
              <a:rPr lang="nl-BE" b="0" i="0" dirty="0">
                <a:solidFill>
                  <a:srgbClr val="333333"/>
                </a:solidFill>
                <a:effectLst/>
                <a:latin typeface="MuseoSans-900"/>
              </a:rPr>
              <a:t>Tijdens de follow-up periode werden 481 RSV-gerelateerde hospitalisaties geregistreerd: </a:t>
            </a:r>
          </a:p>
          <a:p>
            <a:pPr lvl="1">
              <a:lnSpc>
                <a:spcPct val="120000"/>
              </a:lnSpc>
            </a:pPr>
            <a:r>
              <a:rPr lang="nl-BE" b="0" i="0" dirty="0">
                <a:solidFill>
                  <a:srgbClr val="333333"/>
                </a:solidFill>
                <a:effectLst/>
                <a:latin typeface="MuseoSans-900"/>
              </a:rPr>
              <a:t>212 in de </a:t>
            </a:r>
            <a:r>
              <a:rPr lang="nl-BE" b="0" i="0" dirty="0" err="1">
                <a:solidFill>
                  <a:srgbClr val="333333"/>
                </a:solidFill>
                <a:effectLst/>
                <a:latin typeface="MuseoSans-900"/>
              </a:rPr>
              <a:t>nirsevimabgroep</a:t>
            </a:r>
            <a:r>
              <a:rPr lang="nl-BE" b="0" i="0" dirty="0">
                <a:solidFill>
                  <a:srgbClr val="333333"/>
                </a:solidFill>
                <a:effectLst/>
                <a:latin typeface="MuseoSans-900"/>
              </a:rPr>
              <a:t> </a:t>
            </a:r>
          </a:p>
          <a:p>
            <a:pPr lvl="1">
              <a:lnSpc>
                <a:spcPct val="120000"/>
              </a:lnSpc>
            </a:pPr>
            <a:r>
              <a:rPr lang="nl-BE" b="0" i="0" dirty="0">
                <a:solidFill>
                  <a:srgbClr val="333333"/>
                </a:solidFill>
                <a:effectLst/>
                <a:latin typeface="MuseoSans-900"/>
              </a:rPr>
              <a:t>269 in de maternale vaccinatiegroep. </a:t>
            </a:r>
          </a:p>
          <a:p>
            <a:pPr algn="l">
              <a:lnSpc>
                <a:spcPct val="120000"/>
              </a:lnSpc>
              <a:buFont typeface="Arial" panose="020B0604020202020204" pitchFamily="34" charset="0"/>
              <a:buChar char="•"/>
            </a:pPr>
            <a:r>
              <a:rPr lang="nl-BE" b="0" i="0" dirty="0">
                <a:solidFill>
                  <a:srgbClr val="333333"/>
                </a:solidFill>
                <a:effectLst/>
                <a:highlight>
                  <a:srgbClr val="FFFF00"/>
                </a:highlight>
                <a:latin typeface="MuseoSans-900"/>
              </a:rPr>
              <a:t>Passieve immunisatie met </a:t>
            </a:r>
            <a:r>
              <a:rPr lang="nl-BE" b="1" i="0" dirty="0" err="1">
                <a:solidFill>
                  <a:srgbClr val="333333"/>
                </a:solidFill>
                <a:effectLst/>
                <a:highlight>
                  <a:srgbClr val="FFFF00"/>
                </a:highlight>
                <a:latin typeface="MuseoSans-900"/>
              </a:rPr>
              <a:t>nirsevimab</a:t>
            </a:r>
            <a:r>
              <a:rPr lang="nl-BE" b="0" i="0" dirty="0">
                <a:solidFill>
                  <a:srgbClr val="333333"/>
                </a:solidFill>
                <a:effectLst/>
                <a:highlight>
                  <a:srgbClr val="FFFF00"/>
                </a:highlight>
                <a:latin typeface="MuseoSans-900"/>
              </a:rPr>
              <a:t> was dus geassocieerd met een </a:t>
            </a:r>
            <a:r>
              <a:rPr lang="nl-BE" b="1" i="0" dirty="0">
                <a:solidFill>
                  <a:srgbClr val="333333"/>
                </a:solidFill>
                <a:effectLst/>
                <a:highlight>
                  <a:srgbClr val="FFFF00"/>
                </a:highlight>
                <a:latin typeface="MuseoSans-900"/>
              </a:rPr>
              <a:t>lager risico op hospitalisatie </a:t>
            </a:r>
            <a:r>
              <a:rPr lang="nl-BE" b="1" i="0" dirty="0">
                <a:solidFill>
                  <a:srgbClr val="333333"/>
                </a:solidFill>
                <a:effectLst/>
                <a:latin typeface="MuseoSans-900"/>
              </a:rPr>
              <a:t>voor RSV-geassocieerde lage luchtweginfecties</a:t>
            </a:r>
            <a:r>
              <a:rPr lang="nl-BE" b="0" i="0" dirty="0">
                <a:solidFill>
                  <a:srgbClr val="333333"/>
                </a:solidFill>
                <a:effectLst/>
                <a:latin typeface="MuseoSans-900"/>
              </a:rPr>
              <a:t> dan maternale vaccinatie (</a:t>
            </a:r>
            <a:r>
              <a:rPr lang="nl-BE" b="0" i="0" dirty="0" err="1">
                <a:solidFill>
                  <a:srgbClr val="333333"/>
                </a:solidFill>
                <a:effectLst/>
                <a:latin typeface="MuseoSans-900"/>
              </a:rPr>
              <a:t>adjusted</a:t>
            </a:r>
            <a:r>
              <a:rPr lang="nl-BE" b="0" i="0" dirty="0">
                <a:solidFill>
                  <a:srgbClr val="333333"/>
                </a:solidFill>
                <a:effectLst/>
                <a:latin typeface="MuseoSans-900"/>
              </a:rPr>
              <a:t> HR 0,74; 95% BI van 0,61 tot 0,88). </a:t>
            </a:r>
          </a:p>
          <a:p>
            <a:pPr algn="l">
              <a:lnSpc>
                <a:spcPct val="120000"/>
              </a:lnSpc>
              <a:buFont typeface="Arial" panose="020B0604020202020204" pitchFamily="34" charset="0"/>
              <a:buChar char="•"/>
            </a:pPr>
            <a:r>
              <a:rPr lang="nl-BE" b="0" i="0" dirty="0">
                <a:solidFill>
                  <a:srgbClr val="333333"/>
                </a:solidFill>
                <a:effectLst/>
                <a:latin typeface="MuseoSans-900"/>
              </a:rPr>
              <a:t>Ook opnames op </a:t>
            </a:r>
            <a:r>
              <a:rPr lang="nl-BE" b="1" i="0" dirty="0">
                <a:solidFill>
                  <a:srgbClr val="333333"/>
                </a:solidFill>
                <a:effectLst/>
                <a:latin typeface="MuseoSans-900"/>
              </a:rPr>
              <a:t>pediatrische intensieve zorgen, nood aan beademing</a:t>
            </a:r>
            <a:r>
              <a:rPr lang="nl-BE" b="0" i="0" dirty="0">
                <a:solidFill>
                  <a:srgbClr val="333333"/>
                </a:solidFill>
                <a:effectLst/>
                <a:latin typeface="MuseoSans-900"/>
              </a:rPr>
              <a:t> en </a:t>
            </a:r>
            <a:r>
              <a:rPr lang="nl-BE" b="1" i="0" dirty="0">
                <a:solidFill>
                  <a:srgbClr val="333333"/>
                </a:solidFill>
                <a:effectLst/>
                <a:latin typeface="MuseoSans-900"/>
              </a:rPr>
              <a:t>nood aan zuurstoftherapie</a:t>
            </a:r>
            <a:r>
              <a:rPr lang="nl-BE" b="0" i="0" dirty="0">
                <a:solidFill>
                  <a:srgbClr val="333333"/>
                </a:solidFill>
                <a:effectLst/>
                <a:latin typeface="MuseoSans-900"/>
              </a:rPr>
              <a:t> waren significant lager.</a:t>
            </a:r>
          </a:p>
          <a:p>
            <a:pPr>
              <a:lnSpc>
                <a:spcPct val="120000"/>
              </a:lnSpc>
            </a:pPr>
            <a:endParaRPr lang="nl-BE" dirty="0">
              <a:latin typeface="MuseoSans-900"/>
            </a:endParaRPr>
          </a:p>
          <a:p>
            <a:pPr>
              <a:lnSpc>
                <a:spcPct val="120000"/>
              </a:lnSpc>
            </a:pPr>
            <a:r>
              <a:rPr lang="nl-BE" i="1" dirty="0">
                <a:latin typeface="MuseoSans-900"/>
              </a:rPr>
              <a:t>Cave: geen RCT, groepen niet 100% vergelijkbaar</a:t>
            </a:r>
          </a:p>
        </p:txBody>
      </p:sp>
      <p:pic>
        <p:nvPicPr>
          <p:cNvPr id="5" name="Afbeelding 4">
            <a:extLst>
              <a:ext uri="{FF2B5EF4-FFF2-40B4-BE49-F238E27FC236}">
                <a16:creationId xmlns:a16="http://schemas.microsoft.com/office/drawing/2014/main" id="{77F466AD-707E-ED14-74C8-1AEB795D345A}"/>
              </a:ext>
            </a:extLst>
          </p:cNvPr>
          <p:cNvPicPr>
            <a:picLocks noChangeAspect="1"/>
          </p:cNvPicPr>
          <p:nvPr/>
        </p:nvPicPr>
        <p:blipFill>
          <a:blip r:embed="rId2"/>
          <a:stretch>
            <a:fillRect/>
          </a:stretch>
        </p:blipFill>
        <p:spPr>
          <a:xfrm>
            <a:off x="934888" y="3176"/>
            <a:ext cx="7274225" cy="2106122"/>
          </a:xfrm>
          <a:prstGeom prst="rect">
            <a:avLst/>
          </a:prstGeom>
        </p:spPr>
      </p:pic>
    </p:spTree>
    <p:extLst>
      <p:ext uri="{BB962C8B-B14F-4D97-AF65-F5344CB8AC3E}">
        <p14:creationId xmlns:p14="http://schemas.microsoft.com/office/powerpoint/2010/main" val="39176191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B0BEF9-DB15-C7F1-30F0-FF7FA2382231}"/>
              </a:ext>
            </a:extLst>
          </p:cNvPr>
          <p:cNvSpPr>
            <a:spLocks noGrp="1"/>
          </p:cNvSpPr>
          <p:nvPr>
            <p:ph type="title"/>
          </p:nvPr>
        </p:nvSpPr>
        <p:spPr/>
        <p:txBody>
          <a:bodyPr/>
          <a:lstStyle/>
          <a:p>
            <a:r>
              <a:rPr lang="nl-BE" dirty="0"/>
              <a:t>Enkel in België ?</a:t>
            </a:r>
          </a:p>
        </p:txBody>
      </p:sp>
      <p:sp>
        <p:nvSpPr>
          <p:cNvPr id="3" name="Tijdelijke aanduiding voor inhoud 2">
            <a:extLst>
              <a:ext uri="{FF2B5EF4-FFF2-40B4-BE49-F238E27FC236}">
                <a16:creationId xmlns:a16="http://schemas.microsoft.com/office/drawing/2014/main" id="{EB401556-47F3-F5BC-011A-9DA76B60AB17}"/>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F48DFD7F-5B7F-D345-902A-2E3323B61E6A}"/>
              </a:ext>
            </a:extLst>
          </p:cNvPr>
          <p:cNvPicPr>
            <a:picLocks noChangeAspect="1"/>
          </p:cNvPicPr>
          <p:nvPr/>
        </p:nvPicPr>
        <p:blipFill>
          <a:blip r:embed="rId2"/>
          <a:stretch>
            <a:fillRect/>
          </a:stretch>
        </p:blipFill>
        <p:spPr>
          <a:xfrm>
            <a:off x="168215" y="1271191"/>
            <a:ext cx="8807570" cy="2986257"/>
          </a:xfrm>
          <a:prstGeom prst="rect">
            <a:avLst/>
          </a:prstGeom>
        </p:spPr>
      </p:pic>
      <p:pic>
        <p:nvPicPr>
          <p:cNvPr id="7" name="Afbeelding 6">
            <a:extLst>
              <a:ext uri="{FF2B5EF4-FFF2-40B4-BE49-F238E27FC236}">
                <a16:creationId xmlns:a16="http://schemas.microsoft.com/office/drawing/2014/main" id="{8DA2E2A1-8CC0-D155-B0F6-F9166C9FC772}"/>
              </a:ext>
            </a:extLst>
          </p:cNvPr>
          <p:cNvPicPr>
            <a:picLocks noChangeAspect="1"/>
          </p:cNvPicPr>
          <p:nvPr/>
        </p:nvPicPr>
        <p:blipFill>
          <a:blip r:embed="rId3"/>
          <a:stretch>
            <a:fillRect/>
          </a:stretch>
        </p:blipFill>
        <p:spPr>
          <a:xfrm>
            <a:off x="316702" y="4257448"/>
            <a:ext cx="4929875" cy="593014"/>
          </a:xfrm>
          <a:prstGeom prst="rect">
            <a:avLst/>
          </a:prstGeom>
        </p:spPr>
      </p:pic>
    </p:spTree>
    <p:extLst>
      <p:ext uri="{BB962C8B-B14F-4D97-AF65-F5344CB8AC3E}">
        <p14:creationId xmlns:p14="http://schemas.microsoft.com/office/powerpoint/2010/main" val="11452237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01E2AC-9928-BB5B-EA06-7B6D0B07F064}"/>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57BAD320-2663-23F7-9CBE-6844A18AED91}"/>
              </a:ext>
            </a:extLst>
          </p:cNvPr>
          <p:cNvSpPr>
            <a:spLocks noGrp="1"/>
          </p:cNvSpPr>
          <p:nvPr>
            <p:ph idx="1"/>
          </p:nvPr>
        </p:nvSpPr>
        <p:spPr/>
        <p:txBody>
          <a:bodyPr/>
          <a:lstStyle/>
          <a:p>
            <a:endParaRPr lang="nl-BE" dirty="0"/>
          </a:p>
        </p:txBody>
      </p:sp>
      <p:pic>
        <p:nvPicPr>
          <p:cNvPr id="5" name="Afbeelding 4">
            <a:extLst>
              <a:ext uri="{FF2B5EF4-FFF2-40B4-BE49-F238E27FC236}">
                <a16:creationId xmlns:a16="http://schemas.microsoft.com/office/drawing/2014/main" id="{4C676FD5-C9EB-DF20-F886-975EB036D343}"/>
              </a:ext>
            </a:extLst>
          </p:cNvPr>
          <p:cNvPicPr>
            <a:picLocks noChangeAspect="1"/>
          </p:cNvPicPr>
          <p:nvPr/>
        </p:nvPicPr>
        <p:blipFill>
          <a:blip r:embed="rId2"/>
          <a:stretch>
            <a:fillRect/>
          </a:stretch>
        </p:blipFill>
        <p:spPr>
          <a:xfrm>
            <a:off x="0" y="3175"/>
            <a:ext cx="4790959" cy="5143500"/>
          </a:xfrm>
          <a:prstGeom prst="rect">
            <a:avLst/>
          </a:prstGeom>
        </p:spPr>
      </p:pic>
      <p:pic>
        <p:nvPicPr>
          <p:cNvPr id="6" name="Afbeelding 5">
            <a:extLst>
              <a:ext uri="{FF2B5EF4-FFF2-40B4-BE49-F238E27FC236}">
                <a16:creationId xmlns:a16="http://schemas.microsoft.com/office/drawing/2014/main" id="{A508E06C-C3B1-B2DA-9947-78C45B3E12EA}"/>
              </a:ext>
            </a:extLst>
          </p:cNvPr>
          <p:cNvPicPr>
            <a:picLocks noChangeAspect="1"/>
          </p:cNvPicPr>
          <p:nvPr/>
        </p:nvPicPr>
        <p:blipFill>
          <a:blip r:embed="rId3"/>
          <a:stretch>
            <a:fillRect/>
          </a:stretch>
        </p:blipFill>
        <p:spPr>
          <a:xfrm>
            <a:off x="3956353" y="14106"/>
            <a:ext cx="5019193" cy="3657452"/>
          </a:xfrm>
          <a:prstGeom prst="rect">
            <a:avLst/>
          </a:prstGeom>
        </p:spPr>
      </p:pic>
      <p:sp>
        <p:nvSpPr>
          <p:cNvPr id="4" name="Ovaal 3">
            <a:extLst>
              <a:ext uri="{FF2B5EF4-FFF2-40B4-BE49-F238E27FC236}">
                <a16:creationId xmlns:a16="http://schemas.microsoft.com/office/drawing/2014/main" id="{8D326BD1-A8A1-58E6-4547-752D1D925B7B}"/>
              </a:ext>
            </a:extLst>
          </p:cNvPr>
          <p:cNvSpPr/>
          <p:nvPr/>
        </p:nvSpPr>
        <p:spPr>
          <a:xfrm>
            <a:off x="5941337" y="1534103"/>
            <a:ext cx="2070981" cy="33634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sz="1350"/>
          </a:p>
        </p:txBody>
      </p:sp>
    </p:spTree>
    <p:extLst>
      <p:ext uri="{BB962C8B-B14F-4D97-AF65-F5344CB8AC3E}">
        <p14:creationId xmlns:p14="http://schemas.microsoft.com/office/powerpoint/2010/main" val="326493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70C63BD-5899-B113-8595-97481B653E32}"/>
              </a:ext>
            </a:extLst>
          </p:cNvPr>
          <p:cNvSpPr>
            <a:spLocks noGrp="1"/>
          </p:cNvSpPr>
          <p:nvPr>
            <p:ph idx="1"/>
          </p:nvPr>
        </p:nvSpPr>
        <p:spPr>
          <a:xfrm>
            <a:off x="628650" y="1429096"/>
            <a:ext cx="7886700" cy="3206801"/>
          </a:xfrm>
        </p:spPr>
        <p:txBody>
          <a:bodyPr>
            <a:normAutofit fontScale="77500" lnSpcReduction="20000"/>
          </a:bodyPr>
          <a:lstStyle/>
          <a:p>
            <a:pPr>
              <a:lnSpc>
                <a:spcPct val="120000"/>
              </a:lnSpc>
            </a:pPr>
            <a:r>
              <a:rPr lang="en-US" dirty="0"/>
              <a:t>By contrast, </a:t>
            </a:r>
            <a:r>
              <a:rPr lang="en-US" dirty="0">
                <a:highlight>
                  <a:srgbClr val="FFFF00"/>
                </a:highlight>
              </a:rPr>
              <a:t>US analyses </a:t>
            </a:r>
            <a:r>
              <a:rPr lang="en-US" dirty="0"/>
              <a:t>found less favorable cost effectiveness at higher list prices, </a:t>
            </a:r>
            <a:r>
              <a:rPr lang="en-US" dirty="0">
                <a:highlight>
                  <a:srgbClr val="FFFF00"/>
                </a:highlight>
              </a:rPr>
              <a:t>often favoring maternal vaccination</a:t>
            </a:r>
            <a:r>
              <a:rPr lang="en-US" dirty="0"/>
              <a:t>.</a:t>
            </a:r>
          </a:p>
          <a:p>
            <a:pPr>
              <a:lnSpc>
                <a:spcPct val="120000"/>
              </a:lnSpc>
            </a:pPr>
            <a:endParaRPr lang="en-US" dirty="0"/>
          </a:p>
          <a:p>
            <a:pPr>
              <a:lnSpc>
                <a:spcPct val="120000"/>
              </a:lnSpc>
            </a:pPr>
            <a:r>
              <a:rPr lang="en-US" dirty="0"/>
              <a:t>These US-based evaluations reported less favorable cost-effectiveness mainly due to </a:t>
            </a:r>
            <a:r>
              <a:rPr lang="en-US" b="1" u="sng" dirty="0"/>
              <a:t>higher hospitalization costs and drug prices. </a:t>
            </a:r>
          </a:p>
          <a:p>
            <a:pPr>
              <a:lnSpc>
                <a:spcPct val="120000"/>
              </a:lnSpc>
            </a:pPr>
            <a:endParaRPr lang="en-US" dirty="0"/>
          </a:p>
          <a:p>
            <a:pPr>
              <a:lnSpc>
                <a:spcPct val="120000"/>
              </a:lnSpc>
            </a:pPr>
            <a:r>
              <a:rPr lang="en-US" dirty="0" err="1"/>
              <a:t>Cfr</a:t>
            </a:r>
            <a:r>
              <a:rPr lang="en-US" dirty="0"/>
              <a:t> </a:t>
            </a:r>
            <a:r>
              <a:rPr lang="en-US" dirty="0" err="1"/>
              <a:t>Italiaanse</a:t>
            </a:r>
            <a:r>
              <a:rPr lang="en-US" dirty="0"/>
              <a:t> </a:t>
            </a:r>
            <a:r>
              <a:rPr lang="en-US" dirty="0" err="1"/>
              <a:t>studie</a:t>
            </a:r>
            <a:r>
              <a:rPr lang="en-US" dirty="0"/>
              <a:t>:</a:t>
            </a:r>
            <a:br>
              <a:rPr lang="en-US" dirty="0"/>
            </a:br>
            <a:r>
              <a:rPr lang="en-US" dirty="0"/>
              <a:t>“Together, these comparisons highlight that </a:t>
            </a:r>
            <a:r>
              <a:rPr lang="en-US" dirty="0" err="1">
                <a:highlight>
                  <a:srgbClr val="FFFF00"/>
                </a:highlight>
              </a:rPr>
              <a:t>nirsevimab</a:t>
            </a:r>
            <a:r>
              <a:rPr lang="en-US" dirty="0"/>
              <a:t> economic value depends on local pricing and timing of implementation, but the direction of evidence is consistent: the intervention is </a:t>
            </a:r>
            <a:r>
              <a:rPr lang="en-US" dirty="0">
                <a:highlight>
                  <a:srgbClr val="FFFF00"/>
                </a:highlight>
              </a:rPr>
              <a:t>highly effective</a:t>
            </a:r>
            <a:r>
              <a:rPr lang="en-US" dirty="0"/>
              <a:t>, and as our study results suggest, already </a:t>
            </a:r>
            <a:r>
              <a:rPr lang="en-US" dirty="0">
                <a:highlight>
                  <a:srgbClr val="FFFF00"/>
                </a:highlight>
              </a:rPr>
              <a:t>cost saving </a:t>
            </a:r>
            <a:r>
              <a:rPr lang="en-US" dirty="0"/>
              <a:t>in practice”</a:t>
            </a:r>
            <a:endParaRPr lang="nl-BE" dirty="0"/>
          </a:p>
        </p:txBody>
      </p:sp>
      <p:sp>
        <p:nvSpPr>
          <p:cNvPr id="2" name="Titel 1">
            <a:extLst>
              <a:ext uri="{FF2B5EF4-FFF2-40B4-BE49-F238E27FC236}">
                <a16:creationId xmlns:a16="http://schemas.microsoft.com/office/drawing/2014/main" id="{6D32C062-7783-69BE-8688-75EE5627522B}"/>
              </a:ext>
            </a:extLst>
          </p:cNvPr>
          <p:cNvSpPr>
            <a:spLocks noGrp="1"/>
          </p:cNvSpPr>
          <p:nvPr>
            <p:ph type="title"/>
          </p:nvPr>
        </p:nvSpPr>
        <p:spPr>
          <a:xfrm>
            <a:off x="628650" y="277019"/>
            <a:ext cx="7886700" cy="994172"/>
          </a:xfrm>
        </p:spPr>
        <p:txBody>
          <a:bodyPr/>
          <a:lstStyle/>
          <a:p>
            <a:r>
              <a:rPr lang="nl-BE" dirty="0"/>
              <a:t>Europa versus Amerika ?</a:t>
            </a:r>
          </a:p>
        </p:txBody>
      </p:sp>
    </p:spTree>
    <p:extLst>
      <p:ext uri="{BB962C8B-B14F-4D97-AF65-F5344CB8AC3E}">
        <p14:creationId xmlns:p14="http://schemas.microsoft.com/office/powerpoint/2010/main" val="28106739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C15E16-59CA-FC78-EE97-6F342440E976}"/>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1A890A0D-94A3-F692-BC85-CB84D981A8FC}"/>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2D12FF28-E511-4C19-1BD2-D2C0980A9224}"/>
              </a:ext>
            </a:extLst>
          </p:cNvPr>
          <p:cNvPicPr>
            <a:picLocks noChangeAspect="1"/>
          </p:cNvPicPr>
          <p:nvPr/>
        </p:nvPicPr>
        <p:blipFill>
          <a:blip r:embed="rId2"/>
          <a:stretch>
            <a:fillRect/>
          </a:stretch>
        </p:blipFill>
        <p:spPr>
          <a:xfrm>
            <a:off x="906745" y="442218"/>
            <a:ext cx="7330511" cy="4265414"/>
          </a:xfrm>
          <a:prstGeom prst="rect">
            <a:avLst/>
          </a:prstGeom>
        </p:spPr>
      </p:pic>
    </p:spTree>
    <p:extLst>
      <p:ext uri="{BB962C8B-B14F-4D97-AF65-F5344CB8AC3E}">
        <p14:creationId xmlns:p14="http://schemas.microsoft.com/office/powerpoint/2010/main" val="34256876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a:bodyPr>
          <a:lstStyle/>
          <a:p>
            <a:pPr marL="0">
              <a:lnSpc>
                <a:spcPct val="90000"/>
              </a:lnSpc>
              <a:spcBef>
                <a:spcPts val="0"/>
              </a:spcBef>
              <a:buClr>
                <a:schemeClr val="dk1"/>
              </a:buClr>
              <a:buSzPts val="4400"/>
            </a:pPr>
            <a:endParaRPr/>
          </a:p>
        </p:txBody>
      </p:sp>
      <p:sp>
        <p:nvSpPr>
          <p:cNvPr id="92" name="Google Shape;92;p2"/>
          <p:cNvSpPr txBox="1">
            <a:spLocks noGrp="1"/>
          </p:cNvSpPr>
          <p:nvPr>
            <p:ph type="body" idx="1"/>
          </p:nvPr>
        </p:nvSpPr>
        <p:spPr>
          <a:xfrm>
            <a:off x="628650" y="1372394"/>
            <a:ext cx="7886700" cy="3263504"/>
          </a:xfrm>
          <a:prstGeom prst="rect">
            <a:avLst/>
          </a:prstGeom>
          <a:noFill/>
          <a:ln>
            <a:noFill/>
          </a:ln>
        </p:spPr>
        <p:txBody>
          <a:bodyPr spcFirstLastPara="1" wrap="square" lIns="68569" tIns="34275" rIns="68569" bIns="34275" anchor="t" anchorCtr="0">
            <a:normAutofit/>
          </a:bodyPr>
          <a:lstStyle/>
          <a:p>
            <a:pPr marL="171450" indent="-171450">
              <a:lnSpc>
                <a:spcPct val="90000"/>
              </a:lnSpc>
              <a:spcBef>
                <a:spcPts val="0"/>
              </a:spcBef>
              <a:buClr>
                <a:schemeClr val="dk1"/>
              </a:buClr>
              <a:buSzPts val="2800"/>
            </a:pPr>
            <a:r>
              <a:rPr lang="nl-BE" dirty="0">
                <a:solidFill>
                  <a:schemeClr val="bg2">
                    <a:lumMod val="90000"/>
                  </a:schemeClr>
                </a:solidFill>
              </a:rPr>
              <a:t>Wat is RSV ?</a:t>
            </a:r>
            <a:endParaRPr dirty="0">
              <a:solidFill>
                <a:schemeClr val="bg2">
                  <a:lumMod val="90000"/>
                </a:schemeClr>
              </a:solidFill>
            </a:endParaRPr>
          </a:p>
          <a:p>
            <a:pPr marL="171450" indent="-38100">
              <a:lnSpc>
                <a:spcPct val="90000"/>
              </a:lnSpc>
              <a:spcBef>
                <a:spcPts val="750"/>
              </a:spcBef>
              <a:buClr>
                <a:schemeClr val="dk1"/>
              </a:buClr>
              <a:buSzPts val="2800"/>
              <a:buNone/>
            </a:pPr>
            <a:endParaRPr dirty="0">
              <a:solidFill>
                <a:schemeClr val="bg2">
                  <a:lumMod val="90000"/>
                </a:schemeClr>
              </a:solidFill>
            </a:endParaRPr>
          </a:p>
          <a:p>
            <a:pPr marL="171450" indent="-171450">
              <a:lnSpc>
                <a:spcPct val="90000"/>
              </a:lnSpc>
              <a:spcBef>
                <a:spcPts val="750"/>
              </a:spcBef>
              <a:buClr>
                <a:schemeClr val="dk1"/>
              </a:buClr>
              <a:buSzPts val="2800"/>
            </a:pPr>
            <a:r>
              <a:rPr lang="nl-BE" dirty="0">
                <a:solidFill>
                  <a:schemeClr val="bg2">
                    <a:lumMod val="90000"/>
                  </a:schemeClr>
                </a:solidFill>
              </a:rPr>
              <a:t>Verschil vaccinatie in zwangerschap vs. antilichaam aan baby ?</a:t>
            </a:r>
            <a:endParaRPr dirty="0">
              <a:solidFill>
                <a:schemeClr val="bg2">
                  <a:lumMod val="90000"/>
                </a:schemeClr>
              </a:solidFill>
            </a:endParaRPr>
          </a:p>
          <a:p>
            <a:pPr marL="171450" indent="-171450">
              <a:lnSpc>
                <a:spcPct val="90000"/>
              </a:lnSpc>
              <a:spcBef>
                <a:spcPts val="750"/>
              </a:spcBef>
              <a:buClr>
                <a:schemeClr val="dk1"/>
              </a:buClr>
              <a:buSzPts val="2800"/>
            </a:pPr>
            <a:endParaRPr lang="nl-BE" dirty="0"/>
          </a:p>
          <a:p>
            <a:pPr>
              <a:buClr>
                <a:schemeClr val="dk1"/>
              </a:buClr>
              <a:buSzPts val="2800"/>
            </a:pPr>
            <a:r>
              <a:rPr lang="nl-BE" dirty="0">
                <a:solidFill>
                  <a:schemeClr val="bg2"/>
                </a:solidFill>
              </a:rPr>
              <a:t>Effect van BEYFORTUS winter 2024-2025 (versus jaar ervoor) in België?</a:t>
            </a:r>
          </a:p>
          <a:p>
            <a:pPr>
              <a:buClr>
                <a:schemeClr val="dk1"/>
              </a:buClr>
              <a:buSzPts val="2800"/>
            </a:pPr>
            <a:endParaRPr lang="nl-BE" dirty="0">
              <a:solidFill>
                <a:schemeClr val="bg2">
                  <a:lumMod val="90000"/>
                </a:schemeClr>
              </a:solidFill>
            </a:endParaRPr>
          </a:p>
          <a:p>
            <a:pPr>
              <a:buClr>
                <a:schemeClr val="dk1"/>
              </a:buClr>
              <a:buSzPts val="2800"/>
            </a:pPr>
            <a:r>
              <a:rPr lang="nl-BE" dirty="0"/>
              <a:t> Praktische organisatie BEYFORTUS?</a:t>
            </a:r>
          </a:p>
          <a:p>
            <a:pPr>
              <a:buClr>
                <a:schemeClr val="dk1"/>
              </a:buClr>
              <a:buSzPts val="2800"/>
            </a:pPr>
            <a:endParaRPr lang="nl-BE" dirty="0"/>
          </a:p>
          <a:p>
            <a:pPr marL="171450" indent="-171450">
              <a:lnSpc>
                <a:spcPct val="90000"/>
              </a:lnSpc>
              <a:spcBef>
                <a:spcPts val="750"/>
              </a:spcBef>
              <a:buClr>
                <a:schemeClr val="dk1"/>
              </a:buClr>
              <a:buSzPts val="2800"/>
            </a:pPr>
            <a:endParaRPr dirty="0"/>
          </a:p>
          <a:p>
            <a:pPr marL="171450" indent="-38100">
              <a:lnSpc>
                <a:spcPct val="90000"/>
              </a:lnSpc>
              <a:spcBef>
                <a:spcPts val="750"/>
              </a:spcBef>
              <a:buClr>
                <a:schemeClr val="dk1"/>
              </a:buClr>
              <a:buSzPts val="2800"/>
              <a:buNone/>
            </a:pPr>
            <a:endParaRPr dirty="0"/>
          </a:p>
        </p:txBody>
      </p:sp>
    </p:spTree>
    <p:extLst>
      <p:ext uri="{BB962C8B-B14F-4D97-AF65-F5344CB8AC3E}">
        <p14:creationId xmlns:p14="http://schemas.microsoft.com/office/powerpoint/2010/main" val="41848849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697EEF-7E72-DFDA-FAE7-35C0F5B7EFE3}"/>
              </a:ext>
            </a:extLst>
          </p:cNvPr>
          <p:cNvSpPr>
            <a:spLocks noGrp="1"/>
          </p:cNvSpPr>
          <p:nvPr>
            <p:ph type="title"/>
          </p:nvPr>
        </p:nvSpPr>
        <p:spPr>
          <a:xfrm>
            <a:off x="628650" y="3176"/>
            <a:ext cx="7886700" cy="994172"/>
          </a:xfrm>
        </p:spPr>
        <p:txBody>
          <a:bodyPr/>
          <a:lstStyle/>
          <a:p>
            <a:r>
              <a:rPr lang="nl-BE" dirty="0"/>
              <a:t>Praktische organisatie BEYFORTUS</a:t>
            </a:r>
          </a:p>
        </p:txBody>
      </p:sp>
      <p:sp>
        <p:nvSpPr>
          <p:cNvPr id="3" name="Tijdelijke aanduiding voor inhoud 2">
            <a:extLst>
              <a:ext uri="{FF2B5EF4-FFF2-40B4-BE49-F238E27FC236}">
                <a16:creationId xmlns:a16="http://schemas.microsoft.com/office/drawing/2014/main" id="{C2CDD0CC-0A4E-E753-251E-FFE33483644C}"/>
              </a:ext>
            </a:extLst>
          </p:cNvPr>
          <p:cNvSpPr>
            <a:spLocks noGrp="1"/>
          </p:cNvSpPr>
          <p:nvPr>
            <p:ph idx="1"/>
          </p:nvPr>
        </p:nvSpPr>
        <p:spPr>
          <a:xfrm>
            <a:off x="628650" y="922545"/>
            <a:ext cx="7886700" cy="4003451"/>
          </a:xfrm>
        </p:spPr>
        <p:txBody>
          <a:bodyPr>
            <a:normAutofit fontScale="55000" lnSpcReduction="20000"/>
          </a:bodyPr>
          <a:lstStyle/>
          <a:p>
            <a:pPr>
              <a:lnSpc>
                <a:spcPct val="120000"/>
              </a:lnSpc>
            </a:pPr>
            <a:r>
              <a:rPr lang="nl-BE" b="0" i="0" dirty="0">
                <a:solidFill>
                  <a:srgbClr val="282828"/>
                </a:solidFill>
                <a:effectLst/>
                <a:latin typeface="Roboto Flex"/>
              </a:rPr>
              <a:t>In Vlaanderen informeert Kind &amp; Gezin maar immuniseert niet</a:t>
            </a:r>
          </a:p>
          <a:p>
            <a:pPr>
              <a:lnSpc>
                <a:spcPct val="120000"/>
              </a:lnSpc>
            </a:pPr>
            <a:r>
              <a:rPr lang="nl-BE" b="0" i="0" dirty="0">
                <a:solidFill>
                  <a:srgbClr val="282828"/>
                </a:solidFill>
                <a:effectLst/>
                <a:latin typeface="Roboto Flex"/>
              </a:rPr>
              <a:t>In Wallonië zal ONE zowel informeren als immuniseren</a:t>
            </a:r>
          </a:p>
          <a:p>
            <a:pPr>
              <a:lnSpc>
                <a:spcPct val="120000"/>
              </a:lnSpc>
            </a:pPr>
            <a:endParaRPr lang="nl-BE" b="0" i="0" dirty="0">
              <a:solidFill>
                <a:srgbClr val="282828"/>
              </a:solidFill>
              <a:effectLst/>
              <a:latin typeface="Roboto Flex"/>
            </a:endParaRPr>
          </a:p>
          <a:p>
            <a:pPr>
              <a:lnSpc>
                <a:spcPct val="120000"/>
              </a:lnSpc>
            </a:pPr>
            <a:r>
              <a:rPr lang="nl-BE" b="0" i="0" dirty="0">
                <a:solidFill>
                  <a:srgbClr val="282828"/>
                </a:solidFill>
                <a:effectLst/>
                <a:latin typeface="Roboto Flex"/>
              </a:rPr>
              <a:t>Kan toegediend worden bij pasgeborenen tijdens het verblijf op de materniteit, of op consultatie bij huisarts of kinderarts</a:t>
            </a:r>
          </a:p>
          <a:p>
            <a:pPr>
              <a:lnSpc>
                <a:spcPct val="120000"/>
              </a:lnSpc>
            </a:pPr>
            <a:endParaRPr lang="nl-BE" dirty="0">
              <a:solidFill>
                <a:srgbClr val="282828"/>
              </a:solidFill>
              <a:latin typeface="Roboto Flex"/>
            </a:endParaRPr>
          </a:p>
          <a:p>
            <a:pPr algn="l">
              <a:lnSpc>
                <a:spcPct val="120000"/>
              </a:lnSpc>
              <a:buFont typeface="Arial" panose="020B0604020202020204" pitchFamily="34" charset="0"/>
              <a:buChar char="•"/>
            </a:pPr>
            <a:r>
              <a:rPr lang="nl-BE" b="0" i="0" dirty="0">
                <a:solidFill>
                  <a:srgbClr val="282828"/>
                </a:solidFill>
                <a:effectLst/>
                <a:latin typeface="Roboto Flex"/>
              </a:rPr>
              <a:t>Dosering:</a:t>
            </a:r>
          </a:p>
          <a:p>
            <a:pPr marL="557213" lvl="1" indent="-214313">
              <a:lnSpc>
                <a:spcPct val="120000"/>
              </a:lnSpc>
            </a:pPr>
            <a:r>
              <a:rPr lang="nl-BE" b="0" i="0" dirty="0">
                <a:solidFill>
                  <a:srgbClr val="282828"/>
                </a:solidFill>
                <a:effectLst/>
                <a:latin typeface="Roboto Flex"/>
              </a:rPr>
              <a:t>&lt;5 kg: 50 mg intramusculair</a:t>
            </a:r>
          </a:p>
          <a:p>
            <a:pPr marL="557213" lvl="1" indent="-214313">
              <a:lnSpc>
                <a:spcPct val="120000"/>
              </a:lnSpc>
            </a:pPr>
            <a:r>
              <a:rPr lang="nl-BE" b="0" i="0" dirty="0">
                <a:solidFill>
                  <a:srgbClr val="282828"/>
                </a:solidFill>
                <a:effectLst/>
                <a:latin typeface="Roboto Flex"/>
              </a:rPr>
              <a:t>&gt;5 kg: 100 mg intramusculair</a:t>
            </a:r>
            <a:endParaRPr lang="nl-BE" dirty="0">
              <a:solidFill>
                <a:srgbClr val="282828"/>
              </a:solidFill>
              <a:latin typeface="Roboto Flex"/>
            </a:endParaRPr>
          </a:p>
          <a:p>
            <a:pPr>
              <a:lnSpc>
                <a:spcPct val="120000"/>
              </a:lnSpc>
            </a:pPr>
            <a:endParaRPr lang="nl-BE" dirty="0">
              <a:solidFill>
                <a:srgbClr val="282828"/>
              </a:solidFill>
              <a:latin typeface="Roboto Flex"/>
            </a:endParaRPr>
          </a:p>
          <a:p>
            <a:pPr>
              <a:lnSpc>
                <a:spcPct val="120000"/>
              </a:lnSpc>
            </a:pPr>
            <a:r>
              <a:rPr lang="nl-BE" dirty="0">
                <a:solidFill>
                  <a:srgbClr val="282828"/>
                </a:solidFill>
                <a:latin typeface="Roboto Flex"/>
              </a:rPr>
              <a:t>Bewaring: </a:t>
            </a:r>
          </a:p>
          <a:p>
            <a:pPr lvl="1">
              <a:lnSpc>
                <a:spcPct val="120000"/>
              </a:lnSpc>
            </a:pPr>
            <a:r>
              <a:rPr lang="nl-BE" dirty="0">
                <a:solidFill>
                  <a:srgbClr val="282828"/>
                </a:solidFill>
                <a:latin typeface="Roboto Flex"/>
              </a:rPr>
              <a:t>Bewaren in de koelkast bij 2°C – 8°C</a:t>
            </a:r>
          </a:p>
          <a:p>
            <a:pPr lvl="1">
              <a:lnSpc>
                <a:spcPct val="120000"/>
              </a:lnSpc>
            </a:pPr>
            <a:r>
              <a:rPr lang="nl-BE" dirty="0">
                <a:solidFill>
                  <a:srgbClr val="282828"/>
                </a:solidFill>
                <a:latin typeface="Roboto Flex"/>
              </a:rPr>
              <a:t>Niet in de vriezer bewaren</a:t>
            </a:r>
          </a:p>
          <a:p>
            <a:pPr lvl="1">
              <a:lnSpc>
                <a:spcPct val="120000"/>
              </a:lnSpc>
            </a:pPr>
            <a:r>
              <a:rPr lang="nl-BE" dirty="0">
                <a:solidFill>
                  <a:srgbClr val="282828"/>
                </a:solidFill>
                <a:latin typeface="Roboto Flex"/>
              </a:rPr>
              <a:t>Maximum 48 </a:t>
            </a:r>
            <a:r>
              <a:rPr lang="nl-BE" dirty="0" err="1">
                <a:solidFill>
                  <a:srgbClr val="282828"/>
                </a:solidFill>
                <a:latin typeface="Roboto Flex"/>
              </a:rPr>
              <a:t>hr</a:t>
            </a:r>
            <a:r>
              <a:rPr lang="nl-BE" dirty="0">
                <a:solidFill>
                  <a:srgbClr val="282828"/>
                </a:solidFill>
                <a:latin typeface="Roboto Flex"/>
              </a:rPr>
              <a:t> tussen 20 – 25 °C</a:t>
            </a:r>
          </a:p>
          <a:p>
            <a:pPr lvl="1">
              <a:lnSpc>
                <a:spcPct val="120000"/>
              </a:lnSpc>
            </a:pPr>
            <a:endParaRPr lang="nl-BE" dirty="0">
              <a:solidFill>
                <a:srgbClr val="282828"/>
              </a:solidFill>
              <a:latin typeface="Roboto Flex"/>
            </a:endParaRPr>
          </a:p>
          <a:p>
            <a:pPr>
              <a:lnSpc>
                <a:spcPct val="120000"/>
              </a:lnSpc>
            </a:pPr>
            <a:r>
              <a:rPr lang="nl-BE" dirty="0">
                <a:solidFill>
                  <a:srgbClr val="282828"/>
                </a:solidFill>
                <a:latin typeface="Roboto Flex"/>
              </a:rPr>
              <a:t>Terugbetaling: kan via CIVARS</a:t>
            </a:r>
          </a:p>
          <a:p>
            <a:pPr marL="0" indent="0" algn="ctr">
              <a:lnSpc>
                <a:spcPct val="120000"/>
              </a:lnSpc>
              <a:buNone/>
            </a:pPr>
            <a:r>
              <a:rPr lang="nl-BE" dirty="0">
                <a:highlight>
                  <a:srgbClr val="FFFF00"/>
                </a:highlight>
              </a:rPr>
              <a:t>Zie site BAOP voor info + gebruik van CIVARS :</a:t>
            </a:r>
          </a:p>
          <a:p>
            <a:pPr marL="0" indent="0" algn="ctr">
              <a:lnSpc>
                <a:spcPct val="120000"/>
              </a:lnSpc>
              <a:buNone/>
            </a:pPr>
            <a:r>
              <a:rPr lang="nl-BE" dirty="0">
                <a:highlight>
                  <a:srgbClr val="FFFF00"/>
                </a:highlight>
                <a:hlinkClick r:id="rId2"/>
              </a:rPr>
              <a:t>https://baop.be/nl/rsv/rsv-information-for-healthcare-workers</a:t>
            </a:r>
            <a:endParaRPr lang="nl-BE" dirty="0">
              <a:highlight>
                <a:srgbClr val="FFFF00"/>
              </a:highlight>
            </a:endParaRPr>
          </a:p>
          <a:p>
            <a:pPr marL="0" indent="0">
              <a:lnSpc>
                <a:spcPct val="120000"/>
              </a:lnSpc>
              <a:buNone/>
            </a:pPr>
            <a:endParaRPr lang="nl-BE" dirty="0">
              <a:solidFill>
                <a:srgbClr val="282828"/>
              </a:solidFill>
              <a:latin typeface="Roboto Flex"/>
            </a:endParaRPr>
          </a:p>
          <a:p>
            <a:pPr>
              <a:lnSpc>
                <a:spcPct val="120000"/>
              </a:lnSpc>
            </a:pPr>
            <a:endParaRPr lang="nl-BE" dirty="0">
              <a:solidFill>
                <a:srgbClr val="282828"/>
              </a:solidFill>
              <a:latin typeface="Roboto Flex"/>
            </a:endParaRPr>
          </a:p>
          <a:p>
            <a:pPr>
              <a:lnSpc>
                <a:spcPct val="120000"/>
              </a:lnSpc>
            </a:pPr>
            <a:endParaRPr lang="nl-BE" dirty="0"/>
          </a:p>
        </p:txBody>
      </p:sp>
    </p:spTree>
    <p:extLst>
      <p:ext uri="{BB962C8B-B14F-4D97-AF65-F5344CB8AC3E}">
        <p14:creationId xmlns:p14="http://schemas.microsoft.com/office/powerpoint/2010/main" val="2524300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252C14-08B5-F429-2204-84F91A74D151}"/>
              </a:ext>
            </a:extLst>
          </p:cNvPr>
          <p:cNvSpPr>
            <a:spLocks noGrp="1"/>
          </p:cNvSpPr>
          <p:nvPr>
            <p:ph type="title"/>
          </p:nvPr>
        </p:nvSpPr>
        <p:spPr>
          <a:xfrm>
            <a:off x="628650" y="74343"/>
            <a:ext cx="7886700" cy="618990"/>
          </a:xfrm>
        </p:spPr>
        <p:txBody>
          <a:bodyPr>
            <a:normAutofit fontScale="90000"/>
          </a:bodyPr>
          <a:lstStyle/>
          <a:p>
            <a:r>
              <a:rPr lang="nl-BE" dirty="0"/>
              <a:t>Procedure voor terugbetaling BEYFORTUS</a:t>
            </a:r>
          </a:p>
        </p:txBody>
      </p:sp>
      <p:sp>
        <p:nvSpPr>
          <p:cNvPr id="3" name="Tijdelijke aanduiding voor inhoud 2">
            <a:extLst>
              <a:ext uri="{FF2B5EF4-FFF2-40B4-BE49-F238E27FC236}">
                <a16:creationId xmlns:a16="http://schemas.microsoft.com/office/drawing/2014/main" id="{0BBA3B5D-652C-2C38-0CD1-DD270A4FBC7C}"/>
              </a:ext>
            </a:extLst>
          </p:cNvPr>
          <p:cNvSpPr>
            <a:spLocks noGrp="1"/>
          </p:cNvSpPr>
          <p:nvPr>
            <p:ph idx="1"/>
          </p:nvPr>
        </p:nvSpPr>
        <p:spPr>
          <a:xfrm>
            <a:off x="628650" y="792492"/>
            <a:ext cx="7886700" cy="4283015"/>
          </a:xfrm>
        </p:spPr>
        <p:txBody>
          <a:bodyPr>
            <a:noAutofit/>
          </a:bodyPr>
          <a:lstStyle/>
          <a:p>
            <a:pPr marL="0" indent="0">
              <a:lnSpc>
                <a:spcPct val="100000"/>
              </a:lnSpc>
              <a:buNone/>
            </a:pPr>
            <a:r>
              <a:rPr lang="nl-BE" sz="1500" dirty="0"/>
              <a:t>Enkel zuigelingen met een </a:t>
            </a:r>
            <a:r>
              <a:rPr lang="nl-BE" sz="1500" b="1" dirty="0"/>
              <a:t>Belgisch Rijksregisternummer </a:t>
            </a:r>
            <a:r>
              <a:rPr lang="nl-BE" sz="1500" dirty="0"/>
              <a:t>(RN) komen in aanmerking. Pasgeborenen hebben deze nummers echter nog niet tijdens hun verblijf op materniteit. Voor hen werden 2 bevestigde opties aangegeven vanuit RIZIV-INAMI:</a:t>
            </a:r>
          </a:p>
          <a:p>
            <a:pPr marL="0" indent="0">
              <a:lnSpc>
                <a:spcPct val="100000"/>
              </a:lnSpc>
              <a:buNone/>
            </a:pPr>
            <a:endParaRPr lang="nl-BE" sz="1500" dirty="0"/>
          </a:p>
          <a:p>
            <a:pPr>
              <a:lnSpc>
                <a:spcPct val="100000"/>
              </a:lnSpc>
            </a:pPr>
            <a:r>
              <a:rPr lang="nl-BE" sz="1500" dirty="0"/>
              <a:t>Ofwel wordt de aanvraag </a:t>
            </a:r>
            <a:r>
              <a:rPr lang="nl-BE" sz="1500" dirty="0">
                <a:highlight>
                  <a:srgbClr val="FFFF00"/>
                </a:highlight>
              </a:rPr>
              <a:t>op papier </a:t>
            </a:r>
            <a:r>
              <a:rPr lang="nl-BE" sz="1500" dirty="0"/>
              <a:t>gedaan, op naam van het patiëntje, en zal de mutualiteit deze aanvraag goedkeuren van zodra het RRN gekend is. </a:t>
            </a:r>
          </a:p>
          <a:p>
            <a:pPr>
              <a:lnSpc>
                <a:spcPct val="100000"/>
              </a:lnSpc>
            </a:pPr>
            <a:endParaRPr lang="nl-BE" sz="1500" dirty="0"/>
          </a:p>
          <a:p>
            <a:pPr>
              <a:lnSpc>
                <a:spcPct val="100000"/>
              </a:lnSpc>
            </a:pPr>
            <a:r>
              <a:rPr lang="nl-BE" sz="1500" dirty="0"/>
              <a:t>Ofwel </a:t>
            </a:r>
            <a:r>
              <a:rPr lang="nl-BE" sz="1500" dirty="0">
                <a:highlight>
                  <a:srgbClr val="FFFF00"/>
                </a:highlight>
              </a:rPr>
              <a:t>elektronisch (via CIVARS of eigen software), </a:t>
            </a:r>
            <a:r>
              <a:rPr lang="nl-BE" sz="1500" dirty="0"/>
              <a:t>maar dit zal pas administratief in orde kunnen gebracht worden als de aanvrager het RRN van het patiëntje heeft. U zal met andere worden de aanvraag retroactief moeten doen (kan tot 2 jaar terug in de tijd), waarbij u op een later moment de aanvraag kan doen, maar als startdatum akkoord kiezen voor de datum van toediening. </a:t>
            </a:r>
          </a:p>
          <a:p>
            <a:pPr>
              <a:lnSpc>
                <a:spcPct val="100000"/>
              </a:lnSpc>
            </a:pPr>
            <a:endParaRPr lang="nl-BE" sz="1500" dirty="0"/>
          </a:p>
          <a:p>
            <a:pPr>
              <a:lnSpc>
                <a:spcPct val="100000"/>
              </a:lnSpc>
            </a:pPr>
            <a:r>
              <a:rPr lang="nl-BE" sz="1500" dirty="0"/>
              <a:t>Kinderen onder supervisie van </a:t>
            </a:r>
            <a:r>
              <a:rPr lang="nl-BE" sz="1500" dirty="0" err="1">
                <a:highlight>
                  <a:srgbClr val="FFFF00"/>
                </a:highlight>
              </a:rPr>
              <a:t>Fedasil</a:t>
            </a:r>
            <a:r>
              <a:rPr lang="nl-BE" sz="1500" dirty="0"/>
              <a:t> zonder Belgisch Rijksregisternummer: De aanvraag kan gedaan worden via medisch </a:t>
            </a:r>
            <a:r>
              <a:rPr lang="nl-BE" sz="1500" dirty="0" err="1"/>
              <a:t>requisitorium</a:t>
            </a:r>
            <a:r>
              <a:rPr lang="nl-BE" sz="1500" dirty="0"/>
              <a:t> T7 </a:t>
            </a:r>
            <a:r>
              <a:rPr lang="nl-BE" sz="1500" dirty="0">
                <a:sym typeface="Wingdings" panose="05000000000000000000" pitchFamily="2" charset="2"/>
              </a:rPr>
              <a:t> </a:t>
            </a:r>
            <a:r>
              <a:rPr lang="nl-BE" sz="1500" dirty="0">
                <a:sym typeface="Wingdings" panose="05000000000000000000" pitchFamily="2" charset="2"/>
                <a:hlinkClick r:id="rId2"/>
              </a:rPr>
              <a:t>https://mediform.fedasil.be/</a:t>
            </a:r>
            <a:r>
              <a:rPr lang="nl-BE" sz="1500" dirty="0"/>
              <a:t>. Je hoeft het veld rijksregisternummer niet in te vullen</a:t>
            </a:r>
          </a:p>
          <a:p>
            <a:pPr>
              <a:lnSpc>
                <a:spcPct val="100000"/>
              </a:lnSpc>
            </a:pPr>
            <a:endParaRPr lang="nl-BE" sz="1500" dirty="0"/>
          </a:p>
          <a:p>
            <a:pPr marL="0" indent="0">
              <a:lnSpc>
                <a:spcPct val="100000"/>
              </a:lnSpc>
              <a:buNone/>
            </a:pPr>
            <a:endParaRPr lang="nl-BE" sz="1500" dirty="0"/>
          </a:p>
        </p:txBody>
      </p:sp>
    </p:spTree>
    <p:extLst>
      <p:ext uri="{BB962C8B-B14F-4D97-AF65-F5344CB8AC3E}">
        <p14:creationId xmlns:p14="http://schemas.microsoft.com/office/powerpoint/2010/main" val="296959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C6A398-136B-DAB2-0502-B820E1E8A557}"/>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B637AC08-64DD-497C-8966-117B1B0FE225}"/>
              </a:ext>
            </a:extLst>
          </p:cNvPr>
          <p:cNvSpPr>
            <a:spLocks noGrp="1"/>
          </p:cNvSpPr>
          <p:nvPr>
            <p:ph idx="1"/>
          </p:nvPr>
        </p:nvSpPr>
        <p:spPr/>
        <p:txBody>
          <a:bodyPr/>
          <a:lstStyle/>
          <a:p>
            <a:endParaRPr lang="nl-BE"/>
          </a:p>
        </p:txBody>
      </p:sp>
      <p:pic>
        <p:nvPicPr>
          <p:cNvPr id="6" name="Afbeelding 5">
            <a:extLst>
              <a:ext uri="{FF2B5EF4-FFF2-40B4-BE49-F238E27FC236}">
                <a16:creationId xmlns:a16="http://schemas.microsoft.com/office/drawing/2014/main" id="{EA654A87-0EF7-C12D-315B-4B67D9D4D8B3}"/>
              </a:ext>
            </a:extLst>
          </p:cNvPr>
          <p:cNvPicPr>
            <a:picLocks noChangeAspect="1"/>
          </p:cNvPicPr>
          <p:nvPr/>
        </p:nvPicPr>
        <p:blipFill>
          <a:blip r:embed="rId2"/>
          <a:stretch>
            <a:fillRect/>
          </a:stretch>
        </p:blipFill>
        <p:spPr>
          <a:xfrm>
            <a:off x="0" y="227918"/>
            <a:ext cx="9144000" cy="4694015"/>
          </a:xfrm>
          <a:prstGeom prst="rect">
            <a:avLst/>
          </a:prstGeom>
        </p:spPr>
      </p:pic>
    </p:spTree>
    <p:extLst>
      <p:ext uri="{BB962C8B-B14F-4D97-AF65-F5344CB8AC3E}">
        <p14:creationId xmlns:p14="http://schemas.microsoft.com/office/powerpoint/2010/main" val="35996222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4"/>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a:bodyPr>
          <a:lstStyle/>
          <a:p>
            <a:pPr marL="0">
              <a:lnSpc>
                <a:spcPct val="90000"/>
              </a:lnSpc>
              <a:spcBef>
                <a:spcPts val="0"/>
              </a:spcBef>
              <a:buClr>
                <a:schemeClr val="dk1"/>
              </a:buClr>
              <a:buSzPts val="4400"/>
            </a:pPr>
            <a:endParaRPr/>
          </a:p>
        </p:txBody>
      </p:sp>
      <p:sp>
        <p:nvSpPr>
          <p:cNvPr id="184" name="Google Shape;184;p14"/>
          <p:cNvSpPr txBox="1">
            <a:spLocks noGrp="1"/>
          </p:cNvSpPr>
          <p:nvPr>
            <p:ph type="body" idx="1"/>
          </p:nvPr>
        </p:nvSpPr>
        <p:spPr>
          <a:xfrm>
            <a:off x="628650" y="1372394"/>
            <a:ext cx="7886700" cy="3263504"/>
          </a:xfrm>
          <a:prstGeom prst="rect">
            <a:avLst/>
          </a:prstGeom>
          <a:noFill/>
          <a:ln>
            <a:noFill/>
          </a:ln>
        </p:spPr>
        <p:txBody>
          <a:bodyPr spcFirstLastPara="1" wrap="square" lIns="68569" tIns="34275" rIns="68569" bIns="34275" anchor="t" anchorCtr="0">
            <a:normAutofit/>
          </a:bodyPr>
          <a:lstStyle/>
          <a:p>
            <a:pPr marL="171450" indent="-38100">
              <a:lnSpc>
                <a:spcPct val="90000"/>
              </a:lnSpc>
              <a:spcBef>
                <a:spcPts val="0"/>
              </a:spcBef>
              <a:buClr>
                <a:schemeClr val="dk1"/>
              </a:buClr>
              <a:buSzPts val="2800"/>
              <a:buNone/>
            </a:pPr>
            <a:endParaRPr/>
          </a:p>
        </p:txBody>
      </p:sp>
      <p:pic>
        <p:nvPicPr>
          <p:cNvPr id="185" name="Google Shape;185;p14"/>
          <p:cNvPicPr preferRelativeResize="0"/>
          <p:nvPr/>
        </p:nvPicPr>
        <p:blipFill rotWithShape="1">
          <a:blip r:embed="rId3">
            <a:alphaModFix/>
          </a:blip>
          <a:srcRect/>
          <a:stretch/>
        </p:blipFill>
        <p:spPr>
          <a:xfrm>
            <a:off x="1265464" y="3175"/>
            <a:ext cx="6613072" cy="5143500"/>
          </a:xfrm>
          <a:prstGeom prst="rect">
            <a:avLst/>
          </a:prstGeom>
          <a:noFill/>
          <a:ln>
            <a:noFill/>
          </a:ln>
        </p:spPr>
      </p:pic>
    </p:spTree>
    <p:extLst>
      <p:ext uri="{BB962C8B-B14F-4D97-AF65-F5344CB8AC3E}">
        <p14:creationId xmlns:p14="http://schemas.microsoft.com/office/powerpoint/2010/main" val="15936710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8"/>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fontScale="90000"/>
          </a:bodyPr>
          <a:lstStyle/>
          <a:p>
            <a:pPr marL="0">
              <a:lnSpc>
                <a:spcPct val="90000"/>
              </a:lnSpc>
              <a:spcBef>
                <a:spcPts val="0"/>
              </a:spcBef>
              <a:buClr>
                <a:schemeClr val="dk1"/>
              </a:buClr>
              <a:buSzPts val="4400"/>
            </a:pPr>
            <a:r>
              <a:rPr lang="nl-BE" dirty="0"/>
              <a:t>Praktische organisatie BEYFORTUS in VITAZ</a:t>
            </a:r>
            <a:endParaRPr dirty="0"/>
          </a:p>
        </p:txBody>
      </p:sp>
      <p:sp>
        <p:nvSpPr>
          <p:cNvPr id="227" name="Google Shape;227;p18"/>
          <p:cNvSpPr txBox="1">
            <a:spLocks noGrp="1"/>
          </p:cNvSpPr>
          <p:nvPr>
            <p:ph type="body" idx="1"/>
          </p:nvPr>
        </p:nvSpPr>
        <p:spPr>
          <a:xfrm>
            <a:off x="628650" y="1200090"/>
            <a:ext cx="8316568" cy="3778143"/>
          </a:xfrm>
          <a:prstGeom prst="rect">
            <a:avLst/>
          </a:prstGeom>
          <a:noFill/>
          <a:ln>
            <a:noFill/>
          </a:ln>
        </p:spPr>
        <p:txBody>
          <a:bodyPr spcFirstLastPara="1" wrap="square" lIns="68569" tIns="34275" rIns="68569" bIns="34275" anchor="t" anchorCtr="0">
            <a:normAutofit fontScale="77500" lnSpcReduction="20000"/>
          </a:bodyPr>
          <a:lstStyle/>
          <a:p>
            <a:pPr>
              <a:lnSpc>
                <a:spcPct val="120000"/>
              </a:lnSpc>
              <a:buClr>
                <a:schemeClr val="dk1"/>
              </a:buClr>
              <a:buSzPts val="2800"/>
            </a:pPr>
            <a:r>
              <a:rPr lang="nl-BE" dirty="0">
                <a:highlight>
                  <a:srgbClr val="FFFF00"/>
                </a:highlight>
              </a:rPr>
              <a:t>Geboren in de herfst-winter </a:t>
            </a:r>
            <a:r>
              <a:rPr lang="nl-BE" dirty="0"/>
              <a:t>(1/10/2026 tem 15/3/2027) = </a:t>
            </a:r>
            <a:r>
              <a:rPr lang="nl-BE" dirty="0">
                <a:highlight>
                  <a:srgbClr val="FFFF00"/>
                </a:highlight>
              </a:rPr>
              <a:t>Materniteit</a:t>
            </a:r>
          </a:p>
          <a:p>
            <a:pPr lvl="0">
              <a:lnSpc>
                <a:spcPct val="120000"/>
              </a:lnSpc>
              <a:buClr>
                <a:schemeClr val="dk1"/>
              </a:buClr>
              <a:buSzPts val="2800"/>
            </a:pPr>
            <a:endParaRPr lang="nl-BE" dirty="0">
              <a:highlight>
                <a:srgbClr val="00FFFF"/>
              </a:highlight>
            </a:endParaRPr>
          </a:p>
          <a:p>
            <a:pPr lvl="0">
              <a:lnSpc>
                <a:spcPct val="120000"/>
              </a:lnSpc>
              <a:buClr>
                <a:schemeClr val="dk1"/>
              </a:buClr>
              <a:buSzPts val="2800"/>
            </a:pPr>
            <a:r>
              <a:rPr lang="nl-BE" dirty="0">
                <a:highlight>
                  <a:srgbClr val="00FFFF"/>
                </a:highlight>
              </a:rPr>
              <a:t>CATCH-UP </a:t>
            </a:r>
            <a:r>
              <a:rPr lang="nl-BE" dirty="0"/>
              <a:t>= Geboren lente-zomer (16/3/2026 tem 30/9/2026) = </a:t>
            </a:r>
            <a:r>
              <a:rPr lang="nl-BE" dirty="0">
                <a:highlight>
                  <a:srgbClr val="00FFFF"/>
                </a:highlight>
              </a:rPr>
              <a:t>poli pediatrie</a:t>
            </a:r>
          </a:p>
          <a:p>
            <a:pPr lvl="1">
              <a:lnSpc>
                <a:spcPct val="120000"/>
              </a:lnSpc>
              <a:buClr>
                <a:srgbClr val="242424"/>
              </a:buClr>
              <a:buSzPts val="2400"/>
            </a:pPr>
            <a:r>
              <a:rPr lang="nl-BE" dirty="0">
                <a:solidFill>
                  <a:srgbClr val="242424"/>
                </a:solidFill>
                <a:latin typeface="Calibri"/>
                <a:ea typeface="Calibri"/>
                <a:cs typeface="Calibri"/>
                <a:sym typeface="Calibri"/>
              </a:rPr>
              <a:t>vroedvrouwen - verpleegkundigen onder supervisie van de kinderarts</a:t>
            </a:r>
            <a:endParaRPr lang="nl-BE" dirty="0"/>
          </a:p>
          <a:p>
            <a:pPr lvl="1">
              <a:lnSpc>
                <a:spcPct val="120000"/>
              </a:lnSpc>
              <a:buClr>
                <a:srgbClr val="242424"/>
              </a:buClr>
              <a:buSzPts val="2400"/>
            </a:pPr>
            <a:r>
              <a:rPr lang="nl-BE" dirty="0">
                <a:solidFill>
                  <a:srgbClr val="242424"/>
                </a:solidFill>
                <a:latin typeface="Calibri"/>
                <a:ea typeface="Calibri"/>
                <a:cs typeface="Calibri"/>
                <a:sym typeface="Calibri"/>
              </a:rPr>
              <a:t>moet gebeuren </a:t>
            </a:r>
            <a:r>
              <a:rPr lang="nl-BE" dirty="0">
                <a:solidFill>
                  <a:srgbClr val="242424"/>
                </a:solidFill>
                <a:highlight>
                  <a:srgbClr val="00FFFF"/>
                </a:highlight>
                <a:latin typeface="Calibri"/>
                <a:ea typeface="Calibri"/>
                <a:cs typeface="Calibri"/>
                <a:sym typeface="Calibri"/>
              </a:rPr>
              <a:t>einde september tem einde oktober </a:t>
            </a:r>
            <a:r>
              <a:rPr lang="nl-BE" dirty="0">
                <a:solidFill>
                  <a:srgbClr val="242424"/>
                </a:solidFill>
                <a:latin typeface="Calibri"/>
                <a:ea typeface="Calibri"/>
                <a:cs typeface="Calibri"/>
                <a:sym typeface="Calibri"/>
              </a:rPr>
              <a:t>!</a:t>
            </a:r>
            <a:endParaRPr lang="nl-BE" dirty="0"/>
          </a:p>
          <a:p>
            <a:pPr lvl="1">
              <a:lnSpc>
                <a:spcPct val="120000"/>
              </a:lnSpc>
              <a:buClr>
                <a:schemeClr val="dk1"/>
              </a:buClr>
              <a:buSzPts val="2400"/>
            </a:pPr>
            <a:r>
              <a:rPr lang="nl-BE" dirty="0"/>
              <a:t>uitnodiging via brief + </a:t>
            </a:r>
            <a:r>
              <a:rPr lang="nl-BE" u="sng" dirty="0">
                <a:solidFill>
                  <a:schemeClr val="hlink"/>
                </a:solidFill>
                <a:hlinkClick r:id="rId3"/>
              </a:rPr>
              <a:t>www.vitaz.be/rsv</a:t>
            </a:r>
            <a:endParaRPr lang="nl-BE" dirty="0"/>
          </a:p>
          <a:p>
            <a:pPr marL="171450" indent="-171450">
              <a:lnSpc>
                <a:spcPct val="120000"/>
              </a:lnSpc>
              <a:spcBef>
                <a:spcPts val="0"/>
              </a:spcBef>
              <a:buClr>
                <a:schemeClr val="dk1"/>
              </a:buClr>
              <a:buSzPts val="2800"/>
            </a:pPr>
            <a:endParaRPr lang="nl-BE" dirty="0">
              <a:highlight>
                <a:srgbClr val="FFFF00"/>
              </a:highlight>
            </a:endParaRPr>
          </a:p>
          <a:p>
            <a:pPr marL="171450" indent="-171450">
              <a:lnSpc>
                <a:spcPct val="120000"/>
              </a:lnSpc>
              <a:spcBef>
                <a:spcPts val="0"/>
              </a:spcBef>
              <a:buClr>
                <a:schemeClr val="dk1"/>
              </a:buClr>
              <a:buSzPts val="2800"/>
            </a:pPr>
            <a:endParaRPr lang="nl-BE" dirty="0">
              <a:highlight>
                <a:srgbClr val="FFFF00"/>
              </a:highlight>
            </a:endParaRPr>
          </a:p>
          <a:p>
            <a:pPr marL="171450" indent="-171450">
              <a:lnSpc>
                <a:spcPct val="120000"/>
              </a:lnSpc>
              <a:spcBef>
                <a:spcPts val="0"/>
              </a:spcBef>
              <a:buClr>
                <a:schemeClr val="dk1"/>
              </a:buClr>
              <a:buSzPts val="2800"/>
            </a:pPr>
            <a:r>
              <a:rPr lang="nl-BE" dirty="0">
                <a:highlight>
                  <a:srgbClr val="00FF00"/>
                </a:highlight>
              </a:rPr>
              <a:t>Prematuren</a:t>
            </a:r>
            <a:r>
              <a:rPr lang="nl-BE" dirty="0"/>
              <a:t> (geboren vóór 16 maart 2026)</a:t>
            </a:r>
          </a:p>
          <a:p>
            <a:pPr lvl="1">
              <a:lnSpc>
                <a:spcPct val="120000"/>
              </a:lnSpc>
              <a:spcBef>
                <a:spcPts val="0"/>
              </a:spcBef>
              <a:buClr>
                <a:schemeClr val="dk1"/>
              </a:buClr>
              <a:buSzPts val="2800"/>
            </a:pPr>
            <a:r>
              <a:rPr lang="nl-BE" dirty="0"/>
              <a:t>Prematuren komen in aanmerking voor terugbetaling voor het seizoen 2026-2027, als ze jonger zijn dan 13 maanden en nog niet in contact zijn geweest met RSV en nog geen monoklonale antilichamen hebben gekregen. </a:t>
            </a:r>
          </a:p>
          <a:p>
            <a:pPr marL="0" indent="0">
              <a:lnSpc>
                <a:spcPct val="120000"/>
              </a:lnSpc>
              <a:spcBef>
                <a:spcPts val="750"/>
              </a:spcBef>
              <a:buClr>
                <a:schemeClr val="dk1"/>
              </a:buClr>
              <a:buSzPts val="2800"/>
              <a:buNone/>
            </a:pPr>
            <a:endParaRPr u="sng" dirty="0">
              <a:solidFill>
                <a:schemeClr val="hlink"/>
              </a:solidFill>
              <a:hlinkClick r:id="rId3"/>
            </a:endParaRPr>
          </a:p>
        </p:txBody>
      </p:sp>
    </p:spTree>
    <p:extLst>
      <p:ext uri="{BB962C8B-B14F-4D97-AF65-F5344CB8AC3E}">
        <p14:creationId xmlns:p14="http://schemas.microsoft.com/office/powerpoint/2010/main" val="2284593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7">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7">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0161D8-C310-EBAC-7F65-FA8A9104D417}"/>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9CB1BFA4-015D-AAD2-F1C2-FD95E720AEB3}"/>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A5356AFC-3135-BAC9-558C-3F97DD90F464}"/>
              </a:ext>
            </a:extLst>
          </p:cNvPr>
          <p:cNvPicPr>
            <a:picLocks noChangeAspect="1"/>
          </p:cNvPicPr>
          <p:nvPr/>
        </p:nvPicPr>
        <p:blipFill>
          <a:blip r:embed="rId2"/>
          <a:stretch>
            <a:fillRect/>
          </a:stretch>
        </p:blipFill>
        <p:spPr>
          <a:xfrm>
            <a:off x="0" y="200648"/>
            <a:ext cx="9144000" cy="4748555"/>
          </a:xfrm>
          <a:prstGeom prst="rect">
            <a:avLst/>
          </a:prstGeom>
        </p:spPr>
      </p:pic>
      <p:sp>
        <p:nvSpPr>
          <p:cNvPr id="6" name="Tekstvak 5">
            <a:extLst>
              <a:ext uri="{FF2B5EF4-FFF2-40B4-BE49-F238E27FC236}">
                <a16:creationId xmlns:a16="http://schemas.microsoft.com/office/drawing/2014/main" id="{C715C40C-A839-1BFD-11E0-DD22A7125775}"/>
              </a:ext>
            </a:extLst>
          </p:cNvPr>
          <p:cNvSpPr txBox="1"/>
          <p:nvPr/>
        </p:nvSpPr>
        <p:spPr>
          <a:xfrm>
            <a:off x="4364337" y="769972"/>
            <a:ext cx="3036872" cy="461665"/>
          </a:xfrm>
          <a:prstGeom prst="rect">
            <a:avLst/>
          </a:prstGeom>
          <a:noFill/>
        </p:spPr>
        <p:txBody>
          <a:bodyPr wrap="square">
            <a:spAutoFit/>
          </a:bodyPr>
          <a:lstStyle/>
          <a:p>
            <a:pPr lvl="1">
              <a:buClr>
                <a:schemeClr val="dk1"/>
              </a:buClr>
              <a:buSzPts val="2400"/>
            </a:pPr>
            <a:r>
              <a:rPr lang="nl-BE" sz="2400" u="sng" dirty="0">
                <a:solidFill>
                  <a:schemeClr val="hlink"/>
                </a:solidFill>
                <a:highlight>
                  <a:srgbClr val="FFFF00"/>
                </a:highlight>
                <a:hlinkClick r:id="rId3"/>
              </a:rPr>
              <a:t>www.vitaz.be/rsv</a:t>
            </a:r>
            <a:endParaRPr lang="nl-BE" sz="2400" dirty="0">
              <a:highlight>
                <a:srgbClr val="FFFF00"/>
              </a:highlight>
            </a:endParaRPr>
          </a:p>
        </p:txBody>
      </p:sp>
    </p:spTree>
    <p:extLst>
      <p:ext uri="{BB962C8B-B14F-4D97-AF65-F5344CB8AC3E}">
        <p14:creationId xmlns:p14="http://schemas.microsoft.com/office/powerpoint/2010/main" val="33542458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949032-65D2-E9D8-1231-38F9039311EF}"/>
              </a:ext>
            </a:extLst>
          </p:cNvPr>
          <p:cNvSpPr>
            <a:spLocks noGrp="1"/>
          </p:cNvSpPr>
          <p:nvPr>
            <p:ph type="title"/>
          </p:nvPr>
        </p:nvSpPr>
        <p:spPr/>
        <p:txBody>
          <a:bodyPr/>
          <a:lstStyle/>
          <a:p>
            <a:r>
              <a:rPr lang="nl-BE" dirty="0"/>
              <a:t>Veranderingen op komst ?</a:t>
            </a:r>
          </a:p>
        </p:txBody>
      </p:sp>
      <p:sp>
        <p:nvSpPr>
          <p:cNvPr id="3" name="Tijdelijke aanduiding voor inhoud 2">
            <a:extLst>
              <a:ext uri="{FF2B5EF4-FFF2-40B4-BE49-F238E27FC236}">
                <a16:creationId xmlns:a16="http://schemas.microsoft.com/office/drawing/2014/main" id="{12A281BF-2BA3-A4BD-8F32-AF4145082D86}"/>
              </a:ext>
            </a:extLst>
          </p:cNvPr>
          <p:cNvSpPr>
            <a:spLocks noGrp="1"/>
          </p:cNvSpPr>
          <p:nvPr>
            <p:ph idx="1"/>
          </p:nvPr>
        </p:nvSpPr>
        <p:spPr/>
        <p:txBody>
          <a:bodyPr>
            <a:normAutofit fontScale="25000" lnSpcReduction="20000"/>
          </a:bodyPr>
          <a:lstStyle/>
          <a:p>
            <a:endParaRPr lang="nl-BE" dirty="0"/>
          </a:p>
        </p:txBody>
      </p:sp>
      <p:sp>
        <p:nvSpPr>
          <p:cNvPr id="5" name="Tekstvak 4">
            <a:extLst>
              <a:ext uri="{FF2B5EF4-FFF2-40B4-BE49-F238E27FC236}">
                <a16:creationId xmlns:a16="http://schemas.microsoft.com/office/drawing/2014/main" id="{57EE6FD6-96F4-F09D-3B18-300F2B93708D}"/>
              </a:ext>
            </a:extLst>
          </p:cNvPr>
          <p:cNvSpPr txBox="1"/>
          <p:nvPr/>
        </p:nvSpPr>
        <p:spPr>
          <a:xfrm>
            <a:off x="789305" y="1269999"/>
            <a:ext cx="7761605" cy="2862322"/>
          </a:xfrm>
          <a:prstGeom prst="rect">
            <a:avLst/>
          </a:prstGeom>
          <a:noFill/>
        </p:spPr>
        <p:txBody>
          <a:bodyPr wrap="square">
            <a:spAutoFit/>
          </a:bodyPr>
          <a:lstStyle/>
          <a:p>
            <a:r>
              <a:rPr lang="nl-BE" dirty="0">
                <a:latin typeface="MuseoSans-900"/>
              </a:rPr>
              <a:t>Slechts 62% van kandidaat-kinderen kregen </a:t>
            </a:r>
            <a:r>
              <a:rPr lang="nl-BE" dirty="0" err="1">
                <a:latin typeface="MuseoSans-900"/>
              </a:rPr>
              <a:t>Beyfortus</a:t>
            </a:r>
            <a:endParaRPr lang="nl-BE" dirty="0">
              <a:latin typeface="MuseoSans-900"/>
            </a:endParaRPr>
          </a:p>
          <a:p>
            <a:pPr lvl="1"/>
            <a:r>
              <a:rPr lang="nl-BE" dirty="0" err="1">
                <a:latin typeface="MuseoSans-900"/>
              </a:rPr>
              <a:t>Ong</a:t>
            </a:r>
            <a:r>
              <a:rPr lang="nl-BE" dirty="0">
                <a:latin typeface="MuseoSans-900"/>
              </a:rPr>
              <a:t> 85% materniteit en 55% catch-up</a:t>
            </a:r>
          </a:p>
          <a:p>
            <a:pPr lvl="1"/>
            <a:r>
              <a:rPr lang="nl-BE" dirty="0">
                <a:latin typeface="MuseoSans-900"/>
              </a:rPr>
              <a:t>Als hypothetisch 90% </a:t>
            </a:r>
            <a:r>
              <a:rPr lang="nl-BE" dirty="0">
                <a:latin typeface="MuseoSans-900"/>
                <a:sym typeface="Wingdings" panose="05000000000000000000" pitchFamily="2" charset="2"/>
              </a:rPr>
              <a:t> extra 20% minder kind &lt; 6 maanden opgenomen</a:t>
            </a:r>
            <a:endParaRPr lang="nl-BE" dirty="0">
              <a:latin typeface="MuseoSans-900"/>
            </a:endParaRPr>
          </a:p>
          <a:p>
            <a:endParaRPr lang="nl-BE" dirty="0">
              <a:latin typeface="MuseoSans-900"/>
            </a:endParaRPr>
          </a:p>
          <a:p>
            <a:r>
              <a:rPr lang="nl-BE" dirty="0">
                <a:latin typeface="MuseoSans-900"/>
              </a:rPr>
              <a:t>Ook 30% co-infectie met andere virussen</a:t>
            </a:r>
          </a:p>
          <a:p>
            <a:pPr lvl="1"/>
            <a:r>
              <a:rPr lang="nl-BE" dirty="0">
                <a:latin typeface="MuseoSans-900"/>
              </a:rPr>
              <a:t>Geen correlatie ernst infectie</a:t>
            </a:r>
          </a:p>
          <a:p>
            <a:pPr lvl="1"/>
            <a:r>
              <a:rPr lang="nl-BE" dirty="0">
                <a:latin typeface="MuseoSans-900"/>
              </a:rPr>
              <a:t>Op te volgen, mogelijks synergie of antagonisme </a:t>
            </a:r>
            <a:r>
              <a:rPr lang="nl-BE" dirty="0" err="1">
                <a:latin typeface="MuseoSans-900"/>
              </a:rPr>
              <a:t>rsv</a:t>
            </a:r>
            <a:r>
              <a:rPr lang="nl-BE" dirty="0">
                <a:latin typeface="MuseoSans-900"/>
              </a:rPr>
              <a:t> en andere virussen?</a:t>
            </a:r>
          </a:p>
          <a:p>
            <a:endParaRPr lang="nl-BE" dirty="0">
              <a:latin typeface="MuseoSans-900"/>
            </a:endParaRPr>
          </a:p>
          <a:p>
            <a:r>
              <a:rPr lang="nl-BE" dirty="0">
                <a:latin typeface="MuseoSans-900"/>
              </a:rPr>
              <a:t>Komende winter 2026-2027 = </a:t>
            </a:r>
            <a:r>
              <a:rPr lang="nl-BE" dirty="0">
                <a:highlight>
                  <a:srgbClr val="FFFF00"/>
                </a:highlight>
                <a:latin typeface="MuseoSans-900"/>
              </a:rPr>
              <a:t>Zelfde strategie </a:t>
            </a:r>
            <a:r>
              <a:rPr lang="nl-BE" dirty="0">
                <a:latin typeface="MuseoSans-900"/>
              </a:rPr>
              <a:t>als vorige 2 jaren</a:t>
            </a:r>
          </a:p>
          <a:p>
            <a:pPr lvl="1"/>
            <a:r>
              <a:rPr lang="nl-BE" dirty="0">
                <a:latin typeface="MuseoSans-900"/>
              </a:rPr>
              <a:t>Mogelijks meer “winst” als combi </a:t>
            </a:r>
            <a:r>
              <a:rPr lang="nl-BE" dirty="0" err="1">
                <a:latin typeface="MuseoSans-900"/>
              </a:rPr>
              <a:t>materneel</a:t>
            </a:r>
            <a:r>
              <a:rPr lang="nl-BE" dirty="0">
                <a:latin typeface="MuseoSans-900"/>
              </a:rPr>
              <a:t> vaccin + </a:t>
            </a:r>
            <a:r>
              <a:rPr lang="nl-BE" dirty="0" err="1">
                <a:latin typeface="MuseoSans-900"/>
              </a:rPr>
              <a:t>nirsevimab</a:t>
            </a:r>
            <a:r>
              <a:rPr lang="nl-BE" dirty="0">
                <a:latin typeface="MuseoSans-900"/>
              </a:rPr>
              <a:t> ???</a:t>
            </a:r>
          </a:p>
        </p:txBody>
      </p:sp>
    </p:spTree>
    <p:extLst>
      <p:ext uri="{BB962C8B-B14F-4D97-AF65-F5344CB8AC3E}">
        <p14:creationId xmlns:p14="http://schemas.microsoft.com/office/powerpoint/2010/main" val="18369472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0"/>
          <p:cNvSpPr txBox="1">
            <a:spLocks noGrp="1"/>
          </p:cNvSpPr>
          <p:nvPr>
            <p:ph type="title"/>
          </p:nvPr>
        </p:nvSpPr>
        <p:spPr>
          <a:xfrm>
            <a:off x="628650" y="277019"/>
            <a:ext cx="7886700" cy="994172"/>
          </a:xfrm>
          <a:prstGeom prst="rect">
            <a:avLst/>
          </a:prstGeom>
          <a:noFill/>
          <a:ln>
            <a:noFill/>
          </a:ln>
        </p:spPr>
        <p:txBody>
          <a:bodyPr spcFirstLastPara="1" vert="horz" wrap="square" lIns="68569" tIns="34275" rIns="68569" bIns="34275" rtlCol="0" anchor="ctr" anchorCtr="0">
            <a:normAutofit/>
          </a:bodyPr>
          <a:lstStyle/>
          <a:p>
            <a:pPr marL="0" algn="ctr">
              <a:lnSpc>
                <a:spcPct val="90000"/>
              </a:lnSpc>
              <a:spcBef>
                <a:spcPts val="0"/>
              </a:spcBef>
              <a:buClr>
                <a:schemeClr val="dk1"/>
              </a:buClr>
              <a:buSzPts val="4400"/>
            </a:pPr>
            <a:r>
              <a:rPr lang="nl-BE" dirty="0"/>
              <a:t>Wat hebben we vandaag geleerd ?</a:t>
            </a:r>
            <a:endParaRPr dirty="0"/>
          </a:p>
        </p:txBody>
      </p:sp>
      <p:sp>
        <p:nvSpPr>
          <p:cNvPr id="243" name="Google Shape;243;p20"/>
          <p:cNvSpPr txBox="1">
            <a:spLocks noGrp="1"/>
          </p:cNvSpPr>
          <p:nvPr>
            <p:ph type="body" idx="1"/>
          </p:nvPr>
        </p:nvSpPr>
        <p:spPr>
          <a:xfrm>
            <a:off x="628650" y="1372393"/>
            <a:ext cx="8215582" cy="3682615"/>
          </a:xfrm>
          <a:prstGeom prst="rect">
            <a:avLst/>
          </a:prstGeom>
          <a:noFill/>
          <a:ln>
            <a:noFill/>
          </a:ln>
        </p:spPr>
        <p:txBody>
          <a:bodyPr spcFirstLastPara="1" wrap="square" lIns="68569" tIns="34275" rIns="68569" bIns="34275" anchor="t" anchorCtr="0">
            <a:normAutofit fontScale="70000" lnSpcReduction="20000"/>
          </a:bodyPr>
          <a:lstStyle/>
          <a:p>
            <a:pPr marL="171450" indent="-171450">
              <a:lnSpc>
                <a:spcPct val="90000"/>
              </a:lnSpc>
              <a:spcBef>
                <a:spcPts val="0"/>
              </a:spcBef>
              <a:buClr>
                <a:schemeClr val="dk1"/>
              </a:buClr>
              <a:buSzPts val="2800"/>
            </a:pPr>
            <a:r>
              <a:rPr lang="nl-BE" dirty="0"/>
              <a:t>RSV zorgt voor ernstige ziekte bij (jonge) kinderen + overbelasting zorg</a:t>
            </a:r>
            <a:endParaRPr dirty="0"/>
          </a:p>
          <a:p>
            <a:pPr marL="171450" indent="-38100">
              <a:lnSpc>
                <a:spcPct val="90000"/>
              </a:lnSpc>
              <a:spcBef>
                <a:spcPts val="750"/>
              </a:spcBef>
              <a:buClr>
                <a:schemeClr val="dk1"/>
              </a:buClr>
              <a:buSzPts val="2800"/>
              <a:buNone/>
            </a:pPr>
            <a:endParaRPr dirty="0"/>
          </a:p>
          <a:p>
            <a:pPr marL="171450" indent="-171450">
              <a:lnSpc>
                <a:spcPct val="90000"/>
              </a:lnSpc>
              <a:spcBef>
                <a:spcPts val="750"/>
              </a:spcBef>
              <a:buClr>
                <a:schemeClr val="dk1"/>
              </a:buClr>
              <a:buSzPts val="2800"/>
            </a:pPr>
            <a:r>
              <a:rPr lang="nl-BE" dirty="0" err="1"/>
              <a:t>Beyfortus</a:t>
            </a:r>
            <a:r>
              <a:rPr lang="nl-BE" dirty="0"/>
              <a:t> = voorkeur als preventie tegens RSV (voorlopig ?)</a:t>
            </a:r>
            <a:endParaRPr lang="nl-BE" b="1" dirty="0"/>
          </a:p>
          <a:p>
            <a:pPr lvl="1">
              <a:spcBef>
                <a:spcPts val="750"/>
              </a:spcBef>
              <a:buClr>
                <a:schemeClr val="dk1"/>
              </a:buClr>
              <a:buSzPts val="2800"/>
            </a:pPr>
            <a:r>
              <a:rPr lang="nl-BE" dirty="0"/>
              <a:t>39% minder opnames (66% bij kind &lt; 6 maanden) + 1 dag minder lang opname</a:t>
            </a:r>
          </a:p>
          <a:p>
            <a:pPr lvl="1">
              <a:spcBef>
                <a:spcPts val="750"/>
              </a:spcBef>
              <a:buClr>
                <a:schemeClr val="dk1"/>
              </a:buClr>
              <a:buSzPts val="2800"/>
            </a:pPr>
            <a:r>
              <a:rPr lang="nl-BE" dirty="0"/>
              <a:t>195 minder transfers naar PICU (57% daling)</a:t>
            </a:r>
          </a:p>
          <a:p>
            <a:pPr lvl="1">
              <a:spcBef>
                <a:spcPts val="750"/>
              </a:spcBef>
              <a:buClr>
                <a:schemeClr val="dk1"/>
              </a:buClr>
              <a:buSzPts val="2800"/>
            </a:pPr>
            <a:r>
              <a:rPr lang="nl-BE" dirty="0"/>
              <a:t>Minder overbelasting ziekenhuis / poli-spoed + kostenbesparend</a:t>
            </a:r>
          </a:p>
          <a:p>
            <a:pPr lvl="1">
              <a:spcBef>
                <a:spcPts val="750"/>
              </a:spcBef>
              <a:buClr>
                <a:schemeClr val="dk1"/>
              </a:buClr>
              <a:buSzPts val="2800"/>
            </a:pPr>
            <a:r>
              <a:rPr lang="nl-BE" dirty="0"/>
              <a:t>Slechts 62% pasgeborenen krijgen het…</a:t>
            </a:r>
            <a:endParaRPr dirty="0"/>
          </a:p>
          <a:p>
            <a:pPr marL="171450" indent="-38100">
              <a:lnSpc>
                <a:spcPct val="90000"/>
              </a:lnSpc>
              <a:spcBef>
                <a:spcPts val="750"/>
              </a:spcBef>
              <a:buClr>
                <a:schemeClr val="dk1"/>
              </a:buClr>
              <a:buSzPts val="2800"/>
              <a:buNone/>
            </a:pPr>
            <a:endParaRPr sz="2100" b="1" dirty="0"/>
          </a:p>
          <a:p>
            <a:pPr marL="171450" indent="-171450">
              <a:lnSpc>
                <a:spcPct val="90000"/>
              </a:lnSpc>
              <a:spcBef>
                <a:spcPts val="750"/>
              </a:spcBef>
              <a:buClr>
                <a:schemeClr val="dk1"/>
              </a:buClr>
              <a:buSzPts val="2800"/>
            </a:pPr>
            <a:r>
              <a:rPr lang="nl-BE" dirty="0"/>
              <a:t>Toediening </a:t>
            </a:r>
            <a:r>
              <a:rPr lang="nl-BE" dirty="0" err="1"/>
              <a:t>Beyfortus</a:t>
            </a:r>
            <a:endParaRPr lang="nl-BE" dirty="0"/>
          </a:p>
          <a:p>
            <a:pPr lvl="1">
              <a:spcBef>
                <a:spcPts val="750"/>
              </a:spcBef>
              <a:buClr>
                <a:schemeClr val="dk1"/>
              </a:buClr>
              <a:buSzPts val="2800"/>
            </a:pPr>
            <a:r>
              <a:rPr lang="nl-BE" dirty="0">
                <a:highlight>
                  <a:srgbClr val="FFFF00"/>
                </a:highlight>
              </a:rPr>
              <a:t>Geboren in de herfst-winter </a:t>
            </a:r>
            <a:r>
              <a:rPr lang="nl-BE" dirty="0"/>
              <a:t>(1/10/2025 tem 31/3/2026) = </a:t>
            </a:r>
            <a:r>
              <a:rPr lang="nl-BE" dirty="0">
                <a:highlight>
                  <a:srgbClr val="FFFF00"/>
                </a:highlight>
              </a:rPr>
              <a:t>Materniteit</a:t>
            </a:r>
          </a:p>
          <a:p>
            <a:pPr lvl="1">
              <a:spcBef>
                <a:spcPts val="750"/>
              </a:spcBef>
              <a:buClr>
                <a:schemeClr val="dk1"/>
              </a:buClr>
              <a:buSzPts val="2800"/>
            </a:pPr>
            <a:r>
              <a:rPr lang="nl-BE" dirty="0">
                <a:highlight>
                  <a:srgbClr val="00FFFF"/>
                </a:highlight>
              </a:rPr>
              <a:t>Geboren lente-zomer </a:t>
            </a:r>
            <a:r>
              <a:rPr lang="nl-BE" dirty="0"/>
              <a:t>(1/4/2026 tem 30/9/2026) = </a:t>
            </a:r>
            <a:r>
              <a:rPr lang="nl-BE" dirty="0">
                <a:highlight>
                  <a:srgbClr val="00FFFF"/>
                </a:highlight>
              </a:rPr>
              <a:t>Huisarts/poli pediatrie</a:t>
            </a:r>
          </a:p>
          <a:p>
            <a:pPr lvl="1">
              <a:spcBef>
                <a:spcPts val="750"/>
              </a:spcBef>
              <a:buClr>
                <a:schemeClr val="dk1"/>
              </a:buClr>
              <a:buSzPts val="2800"/>
            </a:pPr>
            <a:r>
              <a:rPr lang="nl-BE" dirty="0"/>
              <a:t>Speciale gevallen…</a:t>
            </a:r>
          </a:p>
          <a:p>
            <a:pPr>
              <a:buClr>
                <a:schemeClr val="dk1"/>
              </a:buClr>
              <a:buSzPts val="2800"/>
            </a:pPr>
            <a:endParaRPr lang="nl-BE" dirty="0">
              <a:highlight>
                <a:srgbClr val="00FFFF"/>
              </a:highlight>
            </a:endParaRPr>
          </a:p>
          <a:p>
            <a:pPr lvl="2">
              <a:buClr>
                <a:schemeClr val="dk1"/>
              </a:buClr>
              <a:buSzPts val="2800"/>
            </a:pPr>
            <a:r>
              <a:rPr lang="nl-BE" dirty="0"/>
              <a:t>Blijf up </a:t>
            </a:r>
            <a:r>
              <a:rPr lang="nl-BE" dirty="0" err="1"/>
              <a:t>to</a:t>
            </a:r>
            <a:r>
              <a:rPr lang="nl-BE" dirty="0"/>
              <a:t> date = https://baop.be/nl/rsv/rsv-information-for-healthcare-workers</a:t>
            </a:r>
          </a:p>
        </p:txBody>
      </p:sp>
      <p:pic>
        <p:nvPicPr>
          <p:cNvPr id="1028" name="Picture 4" descr="Piet Huysentruyt keert terug met SOS Piet | De Standaard">
            <a:extLst>
              <a:ext uri="{FF2B5EF4-FFF2-40B4-BE49-F238E27FC236}">
                <a16:creationId xmlns:a16="http://schemas.microsoft.com/office/drawing/2014/main" id="{F8DBC0D5-BC2E-65C1-E8AA-DBA267FDFF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1694" y="2346325"/>
            <a:ext cx="2052306" cy="1368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1224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43">
                                            <p:txEl>
                                              <p:pRg st="8" end="8"/>
                                            </p:txEl>
                                          </p:spTgt>
                                        </p:tgtEl>
                                        <p:attrNameLst>
                                          <p:attrName>style.visibility</p:attrName>
                                        </p:attrNameLst>
                                      </p:cBhvr>
                                      <p:to>
                                        <p:strVal val="visible"/>
                                      </p:to>
                                    </p:set>
                                    <p:animEffect transition="in" filter="circle(in)">
                                      <p:cBhvr>
                                        <p:cTn id="19" dur="2000"/>
                                        <p:tgtEl>
                                          <p:spTgt spid="243">
                                            <p:txEl>
                                              <p:pRg st="8" end="8"/>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243">
                                            <p:txEl>
                                              <p:pRg st="9" end="9"/>
                                            </p:txEl>
                                          </p:spTgt>
                                        </p:tgtEl>
                                        <p:attrNameLst>
                                          <p:attrName>style.visibility</p:attrName>
                                        </p:attrNameLst>
                                      </p:cBhvr>
                                      <p:to>
                                        <p:strVal val="visible"/>
                                      </p:to>
                                    </p:set>
                                    <p:animEffect transition="in" filter="circle(in)">
                                      <p:cBhvr>
                                        <p:cTn id="22" dur="2000"/>
                                        <p:tgtEl>
                                          <p:spTgt spid="243">
                                            <p:txEl>
                                              <p:pRg st="9" end="9"/>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243">
                                            <p:txEl>
                                              <p:pRg st="10" end="10"/>
                                            </p:txEl>
                                          </p:spTgt>
                                        </p:tgtEl>
                                        <p:attrNameLst>
                                          <p:attrName>style.visibility</p:attrName>
                                        </p:attrNameLst>
                                      </p:cBhvr>
                                      <p:to>
                                        <p:strVal val="visible"/>
                                      </p:to>
                                    </p:set>
                                    <p:animEffect transition="in" filter="circle(in)">
                                      <p:cBhvr>
                                        <p:cTn id="25" dur="2000"/>
                                        <p:tgtEl>
                                          <p:spTgt spid="243">
                                            <p:txEl>
                                              <p:pRg st="10" end="10"/>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243">
                                            <p:txEl>
                                              <p:pRg st="11" end="11"/>
                                            </p:txEl>
                                          </p:spTgt>
                                        </p:tgtEl>
                                        <p:attrNameLst>
                                          <p:attrName>style.visibility</p:attrName>
                                        </p:attrNameLst>
                                      </p:cBhvr>
                                      <p:to>
                                        <p:strVal val="visible"/>
                                      </p:to>
                                    </p:set>
                                    <p:animEffect transition="in" filter="circle(in)">
                                      <p:cBhvr>
                                        <p:cTn id="28" dur="2000"/>
                                        <p:tgtEl>
                                          <p:spTgt spid="243">
                                            <p:txEl>
                                              <p:pRg st="11" end="11"/>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243">
                                            <p:txEl>
                                              <p:pRg st="13" end="13"/>
                                            </p:txEl>
                                          </p:spTgt>
                                        </p:tgtEl>
                                        <p:attrNameLst>
                                          <p:attrName>style.visibility</p:attrName>
                                        </p:attrNameLst>
                                      </p:cBhvr>
                                      <p:to>
                                        <p:strVal val="visible"/>
                                      </p:to>
                                    </p:set>
                                    <p:animEffect transition="in" filter="circle(in)">
                                      <p:cBhvr>
                                        <p:cTn id="31" dur="2000"/>
                                        <p:tgtEl>
                                          <p:spTgt spid="24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43B88-6222-C7A1-72E4-80832FF36F6E}"/>
              </a:ext>
            </a:extLst>
          </p:cNvPr>
          <p:cNvSpPr>
            <a:spLocks noGrp="1"/>
          </p:cNvSpPr>
          <p:nvPr>
            <p:ph type="title"/>
          </p:nvPr>
        </p:nvSpPr>
        <p:spPr/>
        <p:txBody>
          <a:bodyPr/>
          <a:lstStyle/>
          <a:p>
            <a:pPr algn="ctr"/>
            <a:r>
              <a:rPr lang="nl-BE" dirty="0"/>
              <a:t>Bedankt voor uw aandacht !</a:t>
            </a:r>
          </a:p>
        </p:txBody>
      </p:sp>
      <p:sp>
        <p:nvSpPr>
          <p:cNvPr id="3" name="Tijdelijke aanduiding voor inhoud 2">
            <a:extLst>
              <a:ext uri="{FF2B5EF4-FFF2-40B4-BE49-F238E27FC236}">
                <a16:creationId xmlns:a16="http://schemas.microsoft.com/office/drawing/2014/main" id="{68D7DAA0-8B8F-3DD4-92BD-280C458280B8}"/>
              </a:ext>
            </a:extLst>
          </p:cNvPr>
          <p:cNvSpPr>
            <a:spLocks noGrp="1"/>
          </p:cNvSpPr>
          <p:nvPr>
            <p:ph idx="1"/>
          </p:nvPr>
        </p:nvSpPr>
        <p:spPr/>
        <p:txBody>
          <a:bodyPr/>
          <a:lstStyle/>
          <a:p>
            <a:endParaRPr lang="nl-BE"/>
          </a:p>
        </p:txBody>
      </p:sp>
      <p:pic>
        <p:nvPicPr>
          <p:cNvPr id="1026" name="Picture 2" descr="Show them love without sharing germs 🙅 RSV spreads through hugs, kisses,  and well-meaning family members who just want to say hello! Here are some  kind boundaries for RSV season. Because love">
            <a:extLst>
              <a:ext uri="{FF2B5EF4-FFF2-40B4-BE49-F238E27FC236}">
                <a16:creationId xmlns:a16="http://schemas.microsoft.com/office/drawing/2014/main" id="{B82C1D7E-8C2A-66D8-A4B9-A51D1AD49D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048" y="1214635"/>
            <a:ext cx="2850356" cy="35790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en wat hebben we ervan geleerd wie weet dat - Skeptical Baby Meme Generator">
            <a:extLst>
              <a:ext uri="{FF2B5EF4-FFF2-40B4-BE49-F238E27FC236}">
                <a16:creationId xmlns:a16="http://schemas.microsoft.com/office/drawing/2014/main" id="{5FBCF0A0-CCA2-F115-57C2-C6F20F364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9956" y="947894"/>
            <a:ext cx="3490101" cy="4112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2808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3175"/>
            <a:ext cx="8520600" cy="1029000"/>
          </a:xfrm>
          <a:prstGeom prst="rect">
            <a:avLst/>
          </a:prstGeom>
        </p:spPr>
        <p:txBody>
          <a:bodyPr spcFirstLastPara="1" vert="horz" wrap="square" lIns="91425" tIns="91425" rIns="91425" bIns="91425" rtlCol="0" anchor="b" anchorCtr="0">
            <a:normAutofit/>
          </a:bodyPr>
          <a:lstStyle/>
          <a:p>
            <a:pPr marL="0">
              <a:spcBef>
                <a:spcPts val="0"/>
              </a:spcBef>
            </a:pPr>
            <a:r>
              <a:rPr lang="en"/>
              <a:t>Veilig slapen</a:t>
            </a:r>
            <a:endParaRPr/>
          </a:p>
        </p:txBody>
      </p:sp>
      <p:pic>
        <p:nvPicPr>
          <p:cNvPr id="56" name="Google Shape;56;p13"/>
          <p:cNvPicPr preferRelativeResize="0"/>
          <p:nvPr/>
        </p:nvPicPr>
        <p:blipFill rotWithShape="1">
          <a:blip r:embed="rId4">
            <a:alphaModFix/>
          </a:blip>
          <a:srcRect t="7263" b="4053"/>
          <a:stretch/>
        </p:blipFill>
        <p:spPr>
          <a:xfrm>
            <a:off x="1418901" y="1083550"/>
            <a:ext cx="5971199" cy="2158450"/>
          </a:xfrm>
          <a:prstGeom prst="rect">
            <a:avLst/>
          </a:prstGeom>
          <a:noFill/>
          <a:ln>
            <a:noFill/>
          </a:ln>
        </p:spPr>
      </p:pic>
      <p:sp>
        <p:nvSpPr>
          <p:cNvPr id="3" name="Ondertitel 2">
            <a:extLst>
              <a:ext uri="{FF2B5EF4-FFF2-40B4-BE49-F238E27FC236}">
                <a16:creationId xmlns:a16="http://schemas.microsoft.com/office/drawing/2014/main" id="{B3F2D30A-F4A9-DEEF-AD71-9B813A08BFBB}"/>
              </a:ext>
            </a:extLst>
          </p:cNvPr>
          <p:cNvSpPr>
            <a:spLocks noGrp="1"/>
          </p:cNvSpPr>
          <p:nvPr>
            <p:ph type="subTitle" idx="1"/>
          </p:nvPr>
        </p:nvSpPr>
        <p:spPr/>
        <p:txBody>
          <a:bodyPr/>
          <a:lstStyle/>
          <a:p>
            <a:endParaRPr lang="nl-BE"/>
          </a:p>
        </p:txBody>
      </p:sp>
    </p:spTree>
  </p:cSld>
  <p:clrMapOvr>
    <a:overrideClrMapping bg1="lt1" tx1="dk1" bg2="lt2" tx2="dk2" accent1="accent1" accent2="accent2" accent3="accent3" accent4="accent4" accent5="accent5" accent6="accent6" hlink="hlink" folHlink="folHlink"/>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216500" y="799650"/>
            <a:ext cx="8711000" cy="3550550"/>
          </a:xfrm>
          <a:prstGeom prst="rect">
            <a:avLst/>
          </a:prstGeom>
          <a:noFill/>
          <a:ln>
            <a:noFill/>
          </a:ln>
        </p:spPr>
      </p:pic>
      <p:sp>
        <p:nvSpPr>
          <p:cNvPr id="62" name="Google Shape;62;p14"/>
          <p:cNvSpPr txBox="1"/>
          <p:nvPr/>
        </p:nvSpPr>
        <p:spPr>
          <a:xfrm>
            <a:off x="152400" y="155575"/>
            <a:ext cx="3000000" cy="523200"/>
          </a:xfrm>
          <a:prstGeom prst="rect">
            <a:avLst/>
          </a:prstGeom>
          <a:noFill/>
          <a:ln>
            <a:noFill/>
          </a:ln>
        </p:spPr>
        <p:txBody>
          <a:bodyPr spcFirstLastPara="1" wrap="square" lIns="91425" tIns="91425" rIns="91425" bIns="91425" anchor="t" anchorCtr="0">
            <a:spAutoFit/>
          </a:bodyPr>
          <a:lstStyle/>
          <a:p>
            <a:r>
              <a:rPr lang="en" sz="1100" u="sng">
                <a:solidFill>
                  <a:schemeClr val="hlink"/>
                </a:solidFill>
                <a:hlinkClick r:id="rId4"/>
              </a:rPr>
              <a:t>Overlijden tijdens de slaap komt nog steeds voor | Videos &amp; Movies on Vimeo</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448200"/>
            <a:ext cx="8520600" cy="572700"/>
          </a:xfrm>
          <a:prstGeom prst="rect">
            <a:avLst/>
          </a:prstGeom>
        </p:spPr>
        <p:txBody>
          <a:bodyPr spcFirstLastPara="1" vert="horz" wrap="square" lIns="91425" tIns="91425" rIns="91425" bIns="91425" rtlCol="0" anchor="t" anchorCtr="0">
            <a:normAutofit fontScale="90000"/>
          </a:bodyPr>
          <a:lstStyle/>
          <a:p>
            <a:pPr marL="457200" indent="-388620">
              <a:buSzPct val="100000"/>
              <a:buAutoNum type="arabicPeriod"/>
            </a:pPr>
            <a:r>
              <a:rPr lang="en" dirty="0"/>
              <a:t>Leg de baby op de rug</a:t>
            </a:r>
            <a:endParaRPr dirty="0"/>
          </a:p>
        </p:txBody>
      </p:sp>
      <p:pic>
        <p:nvPicPr>
          <p:cNvPr id="68" name="Google Shape;68;p15"/>
          <p:cNvPicPr preferRelativeResize="0"/>
          <p:nvPr/>
        </p:nvPicPr>
        <p:blipFill rotWithShape="1">
          <a:blip r:embed="rId3">
            <a:alphaModFix/>
          </a:blip>
          <a:srcRect t="5249"/>
          <a:stretch/>
        </p:blipFill>
        <p:spPr>
          <a:xfrm>
            <a:off x="677601" y="1533550"/>
            <a:ext cx="2707901" cy="2082750"/>
          </a:xfrm>
          <a:prstGeom prst="rect">
            <a:avLst/>
          </a:prstGeom>
          <a:noFill/>
          <a:ln>
            <a:noFill/>
          </a:ln>
        </p:spPr>
      </p:pic>
      <p:sp>
        <p:nvSpPr>
          <p:cNvPr id="69" name="Google Shape;69;p15"/>
          <p:cNvSpPr txBox="1"/>
          <p:nvPr/>
        </p:nvSpPr>
        <p:spPr>
          <a:xfrm>
            <a:off x="3610100" y="1355450"/>
            <a:ext cx="4793700" cy="3259800"/>
          </a:xfrm>
          <a:prstGeom prst="rect">
            <a:avLst/>
          </a:prstGeom>
          <a:noFill/>
          <a:ln>
            <a:noFill/>
          </a:ln>
        </p:spPr>
        <p:txBody>
          <a:bodyPr spcFirstLastPara="1" wrap="square" lIns="91425" tIns="91425" rIns="91425" bIns="91425" anchor="t" anchorCtr="0">
            <a:noAutofit/>
          </a:bodyPr>
          <a:lstStyle/>
          <a:p>
            <a:pPr>
              <a:lnSpc>
                <a:spcPct val="150000"/>
              </a:lnSpc>
            </a:pPr>
            <a:r>
              <a:rPr lang="en" sz="2200" dirty="0">
                <a:latin typeface="MuseoSans-900"/>
              </a:rPr>
              <a:t>Risico wiegedood in buiklig is 4 tot 8x hoger!</a:t>
            </a:r>
            <a:endParaRPr sz="2200" dirty="0">
              <a:latin typeface="MuseoSans-900"/>
            </a:endParaRPr>
          </a:p>
          <a:p>
            <a:pPr>
              <a:lnSpc>
                <a:spcPct val="150000"/>
              </a:lnSpc>
            </a:pPr>
            <a:r>
              <a:rPr lang="en" sz="2200" dirty="0">
                <a:latin typeface="MuseoSans-900"/>
              </a:rPr>
              <a:t>Belly time als kind wakker is.</a:t>
            </a:r>
            <a:endParaRPr sz="2200" dirty="0">
              <a:latin typeface="MuseoSans-900"/>
            </a:endParaRPr>
          </a:p>
          <a:p>
            <a:pPr>
              <a:lnSpc>
                <a:spcPct val="150000"/>
              </a:lnSpc>
            </a:pPr>
            <a:r>
              <a:rPr lang="en" sz="2200" dirty="0">
                <a:latin typeface="MuseoSans-900"/>
              </a:rPr>
              <a:t>Kinderopvang is dit verplicht.</a:t>
            </a:r>
            <a:endParaRPr sz="2200" dirty="0">
              <a:latin typeface="MuseoSans-900"/>
            </a:endParaRPr>
          </a:p>
          <a:p>
            <a:pPr>
              <a:lnSpc>
                <a:spcPct val="150000"/>
              </a:lnSpc>
            </a:pPr>
            <a:r>
              <a:rPr lang="en" sz="2200" dirty="0">
                <a:latin typeface="MuseoSans-900"/>
              </a:rPr>
              <a:t>Reflux is geen uitzondering, ook plat.</a:t>
            </a:r>
            <a:endParaRPr sz="2200" dirty="0">
              <a:latin typeface="MuseoSans-90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448200"/>
            <a:ext cx="8520600" cy="572700"/>
          </a:xfrm>
          <a:prstGeom prst="rect">
            <a:avLst/>
          </a:prstGeom>
        </p:spPr>
        <p:txBody>
          <a:bodyPr spcFirstLastPara="1" vert="horz" wrap="square" lIns="91425" tIns="91425" rIns="91425" bIns="91425" rtlCol="0" anchor="t" anchorCtr="0">
            <a:normAutofit fontScale="90000"/>
          </a:bodyPr>
          <a:lstStyle/>
          <a:p>
            <a:pPr marL="0"/>
            <a:r>
              <a:rPr lang="en" dirty="0"/>
              <a:t>2. Hou het kinderbed eenvoudig: DO’s</a:t>
            </a:r>
            <a:endParaRPr dirty="0"/>
          </a:p>
        </p:txBody>
      </p:sp>
      <p:sp>
        <p:nvSpPr>
          <p:cNvPr id="75" name="Google Shape;75;p16"/>
          <p:cNvSpPr txBox="1">
            <a:spLocks noGrp="1"/>
          </p:cNvSpPr>
          <p:nvPr>
            <p:ph type="body" idx="1"/>
          </p:nvPr>
        </p:nvSpPr>
        <p:spPr>
          <a:xfrm>
            <a:off x="3555775" y="1155650"/>
            <a:ext cx="5433300" cy="3416400"/>
          </a:xfrm>
          <a:prstGeom prst="rect">
            <a:avLst/>
          </a:prstGeom>
        </p:spPr>
        <p:txBody>
          <a:bodyPr spcFirstLastPara="1" wrap="square" lIns="91425" tIns="91425" rIns="91425" bIns="91425" anchor="t" anchorCtr="0">
            <a:normAutofit fontScale="70000" lnSpcReduction="20000"/>
          </a:bodyPr>
          <a:lstStyle/>
          <a:p>
            <a:pPr marL="0" indent="0">
              <a:lnSpc>
                <a:spcPct val="120000"/>
              </a:lnSpc>
              <a:buNone/>
            </a:pPr>
            <a:r>
              <a:rPr lang="en" dirty="0">
                <a:solidFill>
                  <a:schemeClr val="tx1"/>
                </a:solidFill>
                <a:latin typeface="MuseoSans-900"/>
              </a:rPr>
              <a:t>Veilig kinderbed (E label): spijlen, ventilerende wanden en bodem.</a:t>
            </a:r>
            <a:endParaRPr dirty="0">
              <a:solidFill>
                <a:schemeClr val="tx1"/>
              </a:solidFill>
              <a:latin typeface="MuseoSans-900"/>
            </a:endParaRPr>
          </a:p>
          <a:p>
            <a:pPr marL="0" indent="0">
              <a:lnSpc>
                <a:spcPct val="120000"/>
              </a:lnSpc>
              <a:spcBef>
                <a:spcPts val="1200"/>
              </a:spcBef>
              <a:buNone/>
            </a:pPr>
            <a:r>
              <a:rPr lang="en" dirty="0">
                <a:solidFill>
                  <a:schemeClr val="tx1"/>
                </a:solidFill>
                <a:latin typeface="MuseoSans-900"/>
              </a:rPr>
              <a:t>Stevige passende matras.</a:t>
            </a:r>
            <a:endParaRPr dirty="0">
              <a:solidFill>
                <a:schemeClr val="tx1"/>
              </a:solidFill>
              <a:latin typeface="MuseoSans-900"/>
            </a:endParaRPr>
          </a:p>
          <a:p>
            <a:pPr marL="0" indent="0">
              <a:lnSpc>
                <a:spcPct val="120000"/>
              </a:lnSpc>
              <a:spcBef>
                <a:spcPts val="1200"/>
              </a:spcBef>
              <a:buNone/>
            </a:pPr>
            <a:r>
              <a:rPr lang="en" dirty="0">
                <a:solidFill>
                  <a:schemeClr val="tx1"/>
                </a:solidFill>
                <a:latin typeface="MuseoSans-900"/>
              </a:rPr>
              <a:t>Veilige positie van het bedje.</a:t>
            </a:r>
            <a:endParaRPr dirty="0">
              <a:solidFill>
                <a:schemeClr val="tx1"/>
              </a:solidFill>
              <a:latin typeface="MuseoSans-900"/>
            </a:endParaRPr>
          </a:p>
          <a:p>
            <a:pPr marL="0" indent="0">
              <a:lnSpc>
                <a:spcPct val="120000"/>
              </a:lnSpc>
              <a:spcBef>
                <a:spcPts val="1200"/>
              </a:spcBef>
              <a:buNone/>
            </a:pPr>
            <a:r>
              <a:rPr lang="en" dirty="0">
                <a:solidFill>
                  <a:schemeClr val="tx1"/>
                </a:solidFill>
                <a:latin typeface="MuseoSans-900"/>
              </a:rPr>
              <a:t>Slaapzak met armsgaten heeft de voorkeur.</a:t>
            </a:r>
            <a:endParaRPr dirty="0">
              <a:solidFill>
                <a:schemeClr val="tx1"/>
              </a:solidFill>
              <a:latin typeface="MuseoSans-900"/>
            </a:endParaRPr>
          </a:p>
          <a:p>
            <a:pPr marL="0" indent="0">
              <a:lnSpc>
                <a:spcPct val="120000"/>
              </a:lnSpc>
              <a:spcBef>
                <a:spcPts val="1200"/>
              </a:spcBef>
              <a:buNone/>
            </a:pPr>
            <a:r>
              <a:rPr lang="en" dirty="0">
                <a:solidFill>
                  <a:schemeClr val="tx1"/>
                </a:solidFill>
                <a:latin typeface="MuseoSans-900"/>
              </a:rPr>
              <a:t>Klein knuffeldoekje kan.</a:t>
            </a:r>
            <a:endParaRPr dirty="0">
              <a:solidFill>
                <a:schemeClr val="tx1"/>
              </a:solidFill>
              <a:latin typeface="MuseoSans-900"/>
            </a:endParaRPr>
          </a:p>
          <a:p>
            <a:pPr marL="0" indent="0">
              <a:lnSpc>
                <a:spcPct val="120000"/>
              </a:lnSpc>
              <a:spcBef>
                <a:spcPts val="1200"/>
              </a:spcBef>
              <a:buNone/>
            </a:pPr>
            <a:r>
              <a:rPr lang="en" dirty="0">
                <a:solidFill>
                  <a:schemeClr val="tx1"/>
                </a:solidFill>
                <a:latin typeface="MuseoSans-900"/>
              </a:rPr>
              <a:t>Alternatieven:</a:t>
            </a:r>
            <a:br>
              <a:rPr lang="en" dirty="0">
                <a:solidFill>
                  <a:schemeClr val="tx1"/>
                </a:solidFill>
                <a:latin typeface="MuseoSans-900"/>
              </a:rPr>
            </a:br>
            <a:r>
              <a:rPr lang="en" dirty="0">
                <a:solidFill>
                  <a:schemeClr val="tx1"/>
                </a:solidFill>
                <a:latin typeface="MuseoSans-900"/>
              </a:rPr>
              <a:t>Inbakeren (correct, niet als ziek, niet als kan rollen)</a:t>
            </a:r>
            <a:endParaRPr dirty="0">
              <a:solidFill>
                <a:schemeClr val="tx1"/>
              </a:solidFill>
              <a:latin typeface="MuseoSans-900"/>
            </a:endParaRPr>
          </a:p>
          <a:p>
            <a:pPr marL="0" indent="0">
              <a:lnSpc>
                <a:spcPct val="120000"/>
              </a:lnSpc>
              <a:spcBef>
                <a:spcPts val="1200"/>
              </a:spcBef>
              <a:spcAft>
                <a:spcPts val="1200"/>
              </a:spcAft>
              <a:buNone/>
            </a:pPr>
            <a:r>
              <a:rPr lang="en" dirty="0">
                <a:solidFill>
                  <a:schemeClr val="tx1"/>
                </a:solidFill>
                <a:latin typeface="MuseoSans-900"/>
              </a:rPr>
              <a:t>Laken/deken (stevig vast, kind tot voeteneind, geen dons/dekbed &lt; 1 jaar)</a:t>
            </a:r>
            <a:endParaRPr dirty="0">
              <a:solidFill>
                <a:schemeClr val="tx1"/>
              </a:solidFill>
              <a:latin typeface="MuseoSans-900"/>
            </a:endParaRPr>
          </a:p>
        </p:txBody>
      </p:sp>
      <p:pic>
        <p:nvPicPr>
          <p:cNvPr id="76" name="Google Shape;76;p16"/>
          <p:cNvPicPr preferRelativeResize="0"/>
          <p:nvPr/>
        </p:nvPicPr>
        <p:blipFill>
          <a:blip r:embed="rId3">
            <a:alphaModFix/>
          </a:blip>
          <a:stretch>
            <a:fillRect/>
          </a:stretch>
        </p:blipFill>
        <p:spPr>
          <a:xfrm>
            <a:off x="152400" y="1173301"/>
            <a:ext cx="3250976" cy="3055617"/>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8200"/>
            <a:ext cx="8520600" cy="572700"/>
          </a:xfrm>
          <a:prstGeom prst="rect">
            <a:avLst/>
          </a:prstGeom>
        </p:spPr>
        <p:txBody>
          <a:bodyPr spcFirstLastPara="1" vert="horz" wrap="square" lIns="91425" tIns="91425" rIns="91425" bIns="91425" rtlCol="0" anchor="t" anchorCtr="0">
            <a:normAutofit fontScale="90000"/>
          </a:bodyPr>
          <a:lstStyle/>
          <a:p>
            <a:pPr marL="0"/>
            <a:r>
              <a:rPr lang="en"/>
              <a:t>2. Hou het kinderbed eenvoudig: DON’Ts</a:t>
            </a:r>
            <a:endParaRPr/>
          </a:p>
        </p:txBody>
      </p:sp>
      <p:sp>
        <p:nvSpPr>
          <p:cNvPr id="82" name="Google Shape;82;p17"/>
          <p:cNvSpPr txBox="1">
            <a:spLocks noGrp="1"/>
          </p:cNvSpPr>
          <p:nvPr>
            <p:ph type="body" idx="1"/>
          </p:nvPr>
        </p:nvSpPr>
        <p:spPr>
          <a:xfrm>
            <a:off x="3555775" y="1155650"/>
            <a:ext cx="5433300" cy="3416400"/>
          </a:xfrm>
          <a:prstGeom prst="rect">
            <a:avLst/>
          </a:prstGeom>
        </p:spPr>
        <p:txBody>
          <a:bodyPr spcFirstLastPara="1" wrap="square" lIns="91425" tIns="91425" rIns="91425" bIns="91425" anchor="t" anchorCtr="0">
            <a:normAutofit fontScale="85000" lnSpcReduction="10000"/>
          </a:bodyPr>
          <a:lstStyle/>
          <a:p>
            <a:pPr marL="0" indent="0">
              <a:buNone/>
            </a:pPr>
            <a:r>
              <a:rPr lang="en" dirty="0">
                <a:latin typeface="MuseoSans-900"/>
              </a:rPr>
              <a:t>Nestje/borstvoedingskussen is NIET veilig om te slapen.</a:t>
            </a:r>
            <a:endParaRPr dirty="0">
              <a:latin typeface="MuseoSans-900"/>
            </a:endParaRPr>
          </a:p>
          <a:p>
            <a:pPr marL="0" indent="0">
              <a:spcBef>
                <a:spcPts val="1200"/>
              </a:spcBef>
              <a:buNone/>
            </a:pPr>
            <a:r>
              <a:rPr lang="en" dirty="0">
                <a:latin typeface="MuseoSans-900"/>
              </a:rPr>
              <a:t>Er is GEEN evidentie voor positioneringskussens/zijlig/hoofdkussens bij plagiocefalie.</a:t>
            </a:r>
            <a:endParaRPr dirty="0">
              <a:latin typeface="MuseoSans-900"/>
            </a:endParaRPr>
          </a:p>
          <a:p>
            <a:pPr marL="0" indent="0">
              <a:spcBef>
                <a:spcPts val="1200"/>
              </a:spcBef>
              <a:buNone/>
            </a:pPr>
            <a:r>
              <a:rPr lang="en" dirty="0">
                <a:latin typeface="MuseoSans-900"/>
              </a:rPr>
              <a:t>Verzwaringsdeken/verzwaringsslaapzak &lt; 2 jaar NIET bewezen effectief en niet veilig.</a:t>
            </a:r>
            <a:endParaRPr dirty="0">
              <a:latin typeface="MuseoSans-900"/>
            </a:endParaRPr>
          </a:p>
          <a:p>
            <a:pPr marL="0" indent="0">
              <a:spcBef>
                <a:spcPts val="1200"/>
              </a:spcBef>
              <a:buNone/>
            </a:pPr>
            <a:r>
              <a:rPr lang="en" dirty="0">
                <a:latin typeface="MuseoSans-900"/>
              </a:rPr>
              <a:t>Bedblokken/schuinstand bij reflux is NIET nodig en houdt mogelijks risico’s in.</a:t>
            </a:r>
            <a:endParaRPr dirty="0">
              <a:latin typeface="MuseoSans-900"/>
            </a:endParaRPr>
          </a:p>
          <a:p>
            <a:pPr marL="0" indent="0">
              <a:spcBef>
                <a:spcPts val="1200"/>
              </a:spcBef>
              <a:spcAft>
                <a:spcPts val="1200"/>
              </a:spcAft>
              <a:buNone/>
            </a:pPr>
            <a:endParaRPr dirty="0">
              <a:latin typeface="MuseoSans-900"/>
            </a:endParaRPr>
          </a:p>
        </p:txBody>
      </p:sp>
      <p:pic>
        <p:nvPicPr>
          <p:cNvPr id="83" name="Google Shape;83;p17"/>
          <p:cNvPicPr preferRelativeResize="0"/>
          <p:nvPr/>
        </p:nvPicPr>
        <p:blipFill>
          <a:blip r:embed="rId3">
            <a:alphaModFix/>
          </a:blip>
          <a:stretch>
            <a:fillRect/>
          </a:stretch>
        </p:blipFill>
        <p:spPr>
          <a:xfrm>
            <a:off x="152400" y="1173301"/>
            <a:ext cx="3250976" cy="3055617"/>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8200"/>
            <a:ext cx="8520600" cy="572700"/>
          </a:xfrm>
          <a:prstGeom prst="rect">
            <a:avLst/>
          </a:prstGeom>
        </p:spPr>
        <p:txBody>
          <a:bodyPr spcFirstLastPara="1" vert="horz" wrap="square" lIns="91425" tIns="91425" rIns="91425" bIns="91425" rtlCol="0" anchor="t" anchorCtr="0">
            <a:normAutofit fontScale="90000"/>
          </a:bodyPr>
          <a:lstStyle/>
          <a:p>
            <a:pPr marL="0"/>
            <a:r>
              <a:rPr lang="en" dirty="0"/>
              <a:t>3. Blijf dichtbij</a:t>
            </a:r>
            <a:endParaRPr dirty="0"/>
          </a:p>
        </p:txBody>
      </p:sp>
      <p:sp>
        <p:nvSpPr>
          <p:cNvPr id="89" name="Google Shape;89;p18"/>
          <p:cNvSpPr txBox="1">
            <a:spLocks noGrp="1"/>
          </p:cNvSpPr>
          <p:nvPr>
            <p:ph type="body" idx="1"/>
          </p:nvPr>
        </p:nvSpPr>
        <p:spPr>
          <a:xfrm>
            <a:off x="3501450" y="1155650"/>
            <a:ext cx="5331000" cy="3416400"/>
          </a:xfrm>
          <a:prstGeom prst="rect">
            <a:avLst/>
          </a:prstGeom>
        </p:spPr>
        <p:txBody>
          <a:bodyPr spcFirstLastPara="1" wrap="square" lIns="91425" tIns="91425" rIns="91425" bIns="91425" anchor="t" anchorCtr="0">
            <a:normAutofit fontScale="92500"/>
          </a:bodyPr>
          <a:lstStyle/>
          <a:p>
            <a:pPr marL="0" indent="0">
              <a:buNone/>
            </a:pPr>
            <a:r>
              <a:rPr lang="en" dirty="0">
                <a:latin typeface="MuseoSans-900"/>
              </a:rPr>
              <a:t>Baby &lt; 6 maand slaapt in de ruimte waar de volwassene is.</a:t>
            </a:r>
            <a:endParaRPr dirty="0">
              <a:latin typeface="MuseoSans-900"/>
            </a:endParaRPr>
          </a:p>
          <a:p>
            <a:pPr marL="0" indent="0">
              <a:spcBef>
                <a:spcPts val="1200"/>
              </a:spcBef>
              <a:buClr>
                <a:schemeClr val="dk1"/>
              </a:buClr>
              <a:buSzPts val="1100"/>
              <a:buNone/>
            </a:pPr>
            <a:r>
              <a:rPr lang="en" dirty="0">
                <a:latin typeface="MuseoSans-900"/>
              </a:rPr>
              <a:t>=/= bedsharing verhoogt risico wiegedood x3 à 4</a:t>
            </a:r>
            <a:endParaRPr dirty="0">
              <a:latin typeface="MuseoSans-900"/>
            </a:endParaRPr>
          </a:p>
          <a:p>
            <a:pPr marL="0" indent="0">
              <a:spcBef>
                <a:spcPts val="1200"/>
              </a:spcBef>
              <a:buNone/>
            </a:pPr>
            <a:endParaRPr dirty="0">
              <a:latin typeface="MuseoSans-900"/>
            </a:endParaRPr>
          </a:p>
          <a:p>
            <a:pPr marL="0" indent="0">
              <a:spcBef>
                <a:spcPts val="1200"/>
              </a:spcBef>
              <a:buNone/>
            </a:pPr>
            <a:r>
              <a:rPr lang="en" dirty="0">
                <a:latin typeface="MuseoSans-900"/>
              </a:rPr>
              <a:t>Kijk, luister, voel.</a:t>
            </a:r>
            <a:endParaRPr dirty="0">
              <a:latin typeface="MuseoSans-900"/>
            </a:endParaRPr>
          </a:p>
          <a:p>
            <a:pPr marL="0" indent="0">
              <a:spcBef>
                <a:spcPts val="1200"/>
              </a:spcBef>
              <a:buNone/>
            </a:pPr>
            <a:r>
              <a:rPr lang="en" dirty="0">
                <a:latin typeface="MuseoSans-900"/>
              </a:rPr>
              <a:t>Babyfoon/camera/monitor vervangen dit niet.</a:t>
            </a:r>
            <a:endParaRPr dirty="0">
              <a:latin typeface="MuseoSans-900"/>
            </a:endParaRPr>
          </a:p>
          <a:p>
            <a:pPr marL="0" indent="0">
              <a:spcBef>
                <a:spcPts val="1200"/>
              </a:spcBef>
              <a:spcAft>
                <a:spcPts val="1200"/>
              </a:spcAft>
              <a:buNone/>
            </a:pPr>
            <a:r>
              <a:rPr lang="en" dirty="0">
                <a:latin typeface="MuseoSans-900"/>
              </a:rPr>
              <a:t>Context: ziek, verandering, extreem warm weer…</a:t>
            </a:r>
            <a:endParaRPr dirty="0">
              <a:latin typeface="MuseoSans-900"/>
            </a:endParaRPr>
          </a:p>
        </p:txBody>
      </p:sp>
      <p:pic>
        <p:nvPicPr>
          <p:cNvPr id="90" name="Google Shape;90;p18"/>
          <p:cNvPicPr preferRelativeResize="0"/>
          <p:nvPr/>
        </p:nvPicPr>
        <p:blipFill>
          <a:blip r:embed="rId3">
            <a:alphaModFix/>
          </a:blip>
          <a:stretch>
            <a:fillRect/>
          </a:stretch>
        </p:blipFill>
        <p:spPr>
          <a:xfrm>
            <a:off x="152400" y="1173300"/>
            <a:ext cx="3196650" cy="2802542"/>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448200"/>
            <a:ext cx="8520600" cy="572700"/>
          </a:xfrm>
          <a:prstGeom prst="rect">
            <a:avLst/>
          </a:prstGeom>
        </p:spPr>
        <p:txBody>
          <a:bodyPr spcFirstLastPara="1" vert="horz" wrap="square" lIns="91425" tIns="91425" rIns="91425" bIns="91425" rtlCol="0" anchor="t" anchorCtr="0">
            <a:normAutofit fontScale="90000"/>
          </a:bodyPr>
          <a:lstStyle/>
          <a:p>
            <a:pPr marL="0">
              <a:buClr>
                <a:schemeClr val="dk1"/>
              </a:buClr>
              <a:buSzPct val="43137"/>
            </a:pPr>
            <a:r>
              <a:rPr lang="en" dirty="0"/>
              <a:t>4. Laat je baby wennen aan nieuwe situaties</a:t>
            </a:r>
            <a:endParaRPr lang="en-BE" dirty="0"/>
          </a:p>
          <a:p>
            <a:pPr marL="0"/>
            <a:endParaRPr dirty="0"/>
          </a:p>
        </p:txBody>
      </p:sp>
      <p:sp>
        <p:nvSpPr>
          <p:cNvPr id="96" name="Google Shape;96;p19"/>
          <p:cNvSpPr txBox="1">
            <a:spLocks noGrp="1"/>
          </p:cNvSpPr>
          <p:nvPr>
            <p:ph type="body" idx="1"/>
          </p:nvPr>
        </p:nvSpPr>
        <p:spPr>
          <a:xfrm>
            <a:off x="3193550" y="1155650"/>
            <a:ext cx="5638800" cy="3416400"/>
          </a:xfrm>
          <a:prstGeom prst="rect">
            <a:avLst/>
          </a:prstGeom>
        </p:spPr>
        <p:txBody>
          <a:bodyPr spcFirstLastPara="1" wrap="square" lIns="91425" tIns="91425" rIns="91425" bIns="91425" anchor="t" anchorCtr="0">
            <a:normAutofit/>
          </a:bodyPr>
          <a:lstStyle/>
          <a:p>
            <a:pPr marL="0" indent="0">
              <a:lnSpc>
                <a:spcPct val="115000"/>
              </a:lnSpc>
              <a:buNone/>
            </a:pPr>
            <a:r>
              <a:rPr lang="en" dirty="0">
                <a:latin typeface="MuseoSans-900"/>
              </a:rPr>
              <a:t>Acute verandering verhoogt het risico op wiegedood.</a:t>
            </a:r>
            <a:endParaRPr dirty="0">
              <a:latin typeface="MuseoSans-900"/>
            </a:endParaRPr>
          </a:p>
          <a:p>
            <a:pPr marL="0" indent="0">
              <a:lnSpc>
                <a:spcPct val="115000"/>
              </a:lnSpc>
              <a:spcBef>
                <a:spcPts val="1200"/>
              </a:spcBef>
              <a:buNone/>
            </a:pPr>
            <a:r>
              <a:rPr lang="en" dirty="0">
                <a:latin typeface="MuseoSans-900"/>
              </a:rPr>
              <a:t>Bvb start kinderopvang, druk bezoek, verhuis…</a:t>
            </a:r>
            <a:endParaRPr dirty="0">
              <a:latin typeface="MuseoSans-900"/>
            </a:endParaRPr>
          </a:p>
          <a:p>
            <a:pPr marL="0" indent="0">
              <a:lnSpc>
                <a:spcPct val="115000"/>
              </a:lnSpc>
              <a:spcBef>
                <a:spcPts val="1200"/>
              </a:spcBef>
              <a:buNone/>
            </a:pPr>
            <a:r>
              <a:rPr lang="en" dirty="0">
                <a:latin typeface="MuseoSans-900"/>
              </a:rPr>
              <a:t>Zorg voor een zachte overgang, voldoende rust, voorspelbaarheid.</a:t>
            </a:r>
            <a:endParaRPr dirty="0">
              <a:latin typeface="MuseoSans-900"/>
            </a:endParaRPr>
          </a:p>
          <a:p>
            <a:pPr marL="0" indent="0">
              <a:lnSpc>
                <a:spcPct val="115000"/>
              </a:lnSpc>
              <a:spcBef>
                <a:spcPts val="1200"/>
              </a:spcBef>
              <a:spcAft>
                <a:spcPts val="1200"/>
              </a:spcAft>
              <a:buNone/>
            </a:pPr>
            <a:r>
              <a:rPr lang="en" dirty="0">
                <a:latin typeface="MuseoSans-900"/>
              </a:rPr>
              <a:t>Knuffeldoekje.</a:t>
            </a:r>
            <a:endParaRPr dirty="0">
              <a:latin typeface="MuseoSans-900"/>
            </a:endParaRPr>
          </a:p>
        </p:txBody>
      </p:sp>
      <p:pic>
        <p:nvPicPr>
          <p:cNvPr id="97" name="Google Shape;97;p19"/>
          <p:cNvPicPr preferRelativeResize="0"/>
          <p:nvPr/>
        </p:nvPicPr>
        <p:blipFill>
          <a:blip r:embed="rId3">
            <a:alphaModFix/>
          </a:blip>
          <a:stretch>
            <a:fillRect/>
          </a:stretch>
        </p:blipFill>
        <p:spPr>
          <a:xfrm>
            <a:off x="152400" y="1173301"/>
            <a:ext cx="2888750" cy="253109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311700" y="448200"/>
            <a:ext cx="8520600" cy="572700"/>
          </a:xfrm>
          <a:prstGeom prst="rect">
            <a:avLst/>
          </a:prstGeom>
        </p:spPr>
        <p:txBody>
          <a:bodyPr spcFirstLastPara="1" vert="horz" wrap="square" lIns="91425" tIns="91425" rIns="91425" bIns="91425" rtlCol="0" anchor="t" anchorCtr="0">
            <a:normAutofit fontScale="90000"/>
          </a:bodyPr>
          <a:lstStyle/>
          <a:p>
            <a:pPr marL="0">
              <a:lnSpc>
                <a:spcPct val="120000"/>
              </a:lnSpc>
              <a:spcAft>
                <a:spcPts val="900"/>
              </a:spcAft>
            </a:pPr>
            <a:r>
              <a:rPr lang="en" sz="3200" dirty="0"/>
              <a:t>5. Zorg voor een gezonde, rookvrije omgeving</a:t>
            </a:r>
            <a:endParaRPr lang="en-BE" sz="3200" dirty="0"/>
          </a:p>
        </p:txBody>
      </p:sp>
      <p:sp>
        <p:nvSpPr>
          <p:cNvPr id="103" name="Google Shape;103;p20"/>
          <p:cNvSpPr txBox="1">
            <a:spLocks noGrp="1"/>
          </p:cNvSpPr>
          <p:nvPr>
            <p:ph type="body" idx="1"/>
          </p:nvPr>
        </p:nvSpPr>
        <p:spPr>
          <a:xfrm>
            <a:off x="3139225" y="1155650"/>
            <a:ext cx="5693100" cy="3416400"/>
          </a:xfrm>
          <a:prstGeom prst="rect">
            <a:avLst/>
          </a:prstGeom>
        </p:spPr>
        <p:txBody>
          <a:bodyPr spcFirstLastPara="1" wrap="square" lIns="91425" tIns="91425" rIns="91425" bIns="91425" anchor="t" anchorCtr="0">
            <a:normAutofit/>
          </a:bodyPr>
          <a:lstStyle/>
          <a:p>
            <a:pPr marL="0" indent="0">
              <a:buNone/>
            </a:pPr>
            <a:r>
              <a:rPr lang="en" dirty="0">
                <a:latin typeface="MuseoSans-900"/>
              </a:rPr>
              <a:t>ROOKVRIJ</a:t>
            </a:r>
            <a:endParaRPr dirty="0">
              <a:latin typeface="MuseoSans-900"/>
            </a:endParaRPr>
          </a:p>
          <a:p>
            <a:pPr marL="0" indent="0">
              <a:spcBef>
                <a:spcPts val="1200"/>
              </a:spcBef>
              <a:buNone/>
            </a:pPr>
            <a:r>
              <a:rPr lang="en" dirty="0">
                <a:latin typeface="MuseoSans-900"/>
              </a:rPr>
              <a:t>Niet te warm: kamer 15 à 18°C, aangepaste kledij en slaapzak, geen muts.</a:t>
            </a:r>
            <a:endParaRPr dirty="0">
              <a:latin typeface="MuseoSans-900"/>
            </a:endParaRPr>
          </a:p>
          <a:p>
            <a:pPr marL="0" indent="0">
              <a:spcBef>
                <a:spcPts val="1200"/>
              </a:spcBef>
              <a:buNone/>
            </a:pPr>
            <a:r>
              <a:rPr lang="en" dirty="0">
                <a:latin typeface="MuseoSans-900"/>
              </a:rPr>
              <a:t>Ga veilig om met dieren.</a:t>
            </a:r>
            <a:endParaRPr dirty="0">
              <a:latin typeface="MuseoSans-900"/>
            </a:endParaRPr>
          </a:p>
          <a:p>
            <a:pPr marL="0" indent="0">
              <a:spcBef>
                <a:spcPts val="1200"/>
              </a:spcBef>
              <a:spcAft>
                <a:spcPts val="1200"/>
              </a:spcAft>
              <a:buNone/>
            </a:pPr>
            <a:r>
              <a:rPr lang="en" dirty="0">
                <a:latin typeface="MuseoSans-900"/>
              </a:rPr>
              <a:t>Ventileer en verlucht de woning.</a:t>
            </a:r>
            <a:endParaRPr dirty="0">
              <a:latin typeface="MuseoSans-900"/>
            </a:endParaRPr>
          </a:p>
        </p:txBody>
      </p:sp>
      <p:pic>
        <p:nvPicPr>
          <p:cNvPr id="104" name="Google Shape;104;p20"/>
          <p:cNvPicPr preferRelativeResize="0"/>
          <p:nvPr/>
        </p:nvPicPr>
        <p:blipFill>
          <a:blip r:embed="rId3">
            <a:alphaModFix/>
          </a:blip>
          <a:stretch>
            <a:fillRect/>
          </a:stretch>
        </p:blipFill>
        <p:spPr>
          <a:xfrm>
            <a:off x="152400" y="1173301"/>
            <a:ext cx="2834426" cy="2655453"/>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2FCA42-0CA7-0CE6-7873-D9B5D20F39A8}"/>
              </a:ext>
            </a:extLst>
          </p:cNvPr>
          <p:cNvSpPr>
            <a:spLocks noGrp="1"/>
          </p:cNvSpPr>
          <p:nvPr>
            <p:ph type="title"/>
          </p:nvPr>
        </p:nvSpPr>
        <p:spPr/>
        <p:txBody>
          <a:bodyPr>
            <a:normAutofit fontScale="90000"/>
          </a:bodyPr>
          <a:lstStyle/>
          <a:p>
            <a:r>
              <a:rPr lang="nl-BE" dirty="0" err="1"/>
              <a:t>Polysomnografie</a:t>
            </a:r>
            <a:r>
              <a:rPr lang="nl-BE" dirty="0"/>
              <a:t>? Apnoemonitor thuis?</a:t>
            </a:r>
          </a:p>
        </p:txBody>
      </p:sp>
      <p:sp>
        <p:nvSpPr>
          <p:cNvPr id="3" name="Tijdelijke aanduiding voor tekst 2">
            <a:extLst>
              <a:ext uri="{FF2B5EF4-FFF2-40B4-BE49-F238E27FC236}">
                <a16:creationId xmlns:a16="http://schemas.microsoft.com/office/drawing/2014/main" id="{89F3C17F-AA38-7387-31D7-380392C74028}"/>
              </a:ext>
            </a:extLst>
          </p:cNvPr>
          <p:cNvSpPr>
            <a:spLocks noGrp="1"/>
          </p:cNvSpPr>
          <p:nvPr>
            <p:ph type="body" idx="1"/>
          </p:nvPr>
        </p:nvSpPr>
        <p:spPr/>
        <p:txBody>
          <a:bodyPr>
            <a:normAutofit fontScale="92500" lnSpcReduction="20000"/>
          </a:bodyPr>
          <a:lstStyle/>
          <a:p>
            <a:pPr>
              <a:lnSpc>
                <a:spcPct val="110000"/>
              </a:lnSpc>
            </a:pPr>
            <a:r>
              <a:rPr lang="nl-BE" dirty="0">
                <a:latin typeface="MuseoSans-900"/>
              </a:rPr>
              <a:t>“Wiegendoodconventies”: UZ Gent, UZA…</a:t>
            </a:r>
          </a:p>
          <a:p>
            <a:pPr>
              <a:lnSpc>
                <a:spcPct val="110000"/>
              </a:lnSpc>
            </a:pPr>
            <a:r>
              <a:rPr lang="nl-BE" dirty="0">
                <a:latin typeface="MuseoSans-900"/>
              </a:rPr>
              <a:t>Terugbetaalde cardiorespiratoire monitor </a:t>
            </a:r>
            <a:r>
              <a:rPr lang="nl-BE" dirty="0" err="1">
                <a:latin typeface="MuseoSans-900"/>
              </a:rPr>
              <a:t>i.g.v</a:t>
            </a:r>
            <a:r>
              <a:rPr lang="nl-BE" dirty="0">
                <a:latin typeface="MuseoSans-900"/>
              </a:rPr>
              <a:t>.</a:t>
            </a:r>
          </a:p>
          <a:p>
            <a:pPr lvl="1">
              <a:lnSpc>
                <a:spcPct val="110000"/>
              </a:lnSpc>
            </a:pPr>
            <a:r>
              <a:rPr lang="nl-BE" dirty="0">
                <a:latin typeface="MuseoSans-900"/>
              </a:rPr>
              <a:t>Prematuur &lt; 31 weken PML en/of GG &lt; 1500g.</a:t>
            </a:r>
          </a:p>
          <a:p>
            <a:pPr lvl="1">
              <a:lnSpc>
                <a:spcPct val="110000"/>
              </a:lnSpc>
            </a:pPr>
            <a:r>
              <a:rPr lang="nl-BE" dirty="0">
                <a:latin typeface="MuseoSans-900"/>
              </a:rPr>
              <a:t>Prematuren tussen 31 en 37 weken PML met nog alarmen bij ontslag N* én afwijkend PSG.</a:t>
            </a:r>
          </a:p>
          <a:p>
            <a:pPr lvl="1">
              <a:lnSpc>
                <a:spcPct val="110000"/>
              </a:lnSpc>
            </a:pPr>
            <a:r>
              <a:rPr lang="nl-BE" dirty="0">
                <a:latin typeface="MuseoSans-900"/>
              </a:rPr>
              <a:t>Ernstige congenitale aandoening én afwijkend PSG.</a:t>
            </a:r>
          </a:p>
          <a:p>
            <a:pPr lvl="1">
              <a:lnSpc>
                <a:spcPct val="110000"/>
              </a:lnSpc>
            </a:pPr>
            <a:r>
              <a:rPr lang="nl-BE" dirty="0">
                <a:latin typeface="MuseoSans-900"/>
              </a:rPr>
              <a:t>“ALTE”: enkel als 	onmiddellijk medische hulp</a:t>
            </a:r>
            <a:br>
              <a:rPr lang="nl-BE" dirty="0">
                <a:latin typeface="MuseoSans-900"/>
              </a:rPr>
            </a:br>
            <a:r>
              <a:rPr lang="nl-BE" dirty="0">
                <a:latin typeface="MuseoSans-900"/>
              </a:rPr>
              <a:t>		én iets geobjectiveerd (door professional, monitor, pH, PSG)</a:t>
            </a:r>
            <a:br>
              <a:rPr lang="nl-BE" dirty="0">
                <a:latin typeface="MuseoSans-900"/>
              </a:rPr>
            </a:br>
            <a:r>
              <a:rPr lang="nl-BE" dirty="0">
                <a:latin typeface="MuseoSans-900"/>
              </a:rPr>
              <a:t>of ALTE bij prematuur</a:t>
            </a:r>
          </a:p>
          <a:p>
            <a:pPr marL="425450" indent="-285750">
              <a:lnSpc>
                <a:spcPct val="110000"/>
              </a:lnSpc>
            </a:pPr>
            <a:r>
              <a:rPr lang="nl-BE" dirty="0">
                <a:latin typeface="MuseoSans-900"/>
              </a:rPr>
              <a:t>Huren apnoemonitor op kosten ouders?</a:t>
            </a:r>
          </a:p>
          <a:p>
            <a:pPr marL="425450" indent="-285750">
              <a:lnSpc>
                <a:spcPct val="110000"/>
              </a:lnSpc>
            </a:pPr>
            <a:r>
              <a:rPr lang="nl-BE" dirty="0">
                <a:latin typeface="MuseoSans-900"/>
              </a:rPr>
              <a:t>Af te raden: niet-medische monitors</a:t>
            </a:r>
          </a:p>
          <a:p>
            <a:pPr marL="114300" indent="0">
              <a:lnSpc>
                <a:spcPct val="110000"/>
              </a:lnSpc>
              <a:buNone/>
            </a:pPr>
            <a:endParaRPr lang="nl-BE" dirty="0">
              <a:latin typeface="MuseoSans-900"/>
            </a:endParaRPr>
          </a:p>
        </p:txBody>
      </p:sp>
    </p:spTree>
    <p:extLst>
      <p:ext uri="{BB962C8B-B14F-4D97-AF65-F5344CB8AC3E}">
        <p14:creationId xmlns:p14="http://schemas.microsoft.com/office/powerpoint/2010/main" val="128628993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4BC2F0-4E3C-6906-4A70-408CA0A03499}"/>
              </a:ext>
            </a:extLst>
          </p:cNvPr>
          <p:cNvSpPr>
            <a:spLocks noGrp="1"/>
          </p:cNvSpPr>
          <p:nvPr>
            <p:ph type="ctrTitle"/>
          </p:nvPr>
        </p:nvSpPr>
        <p:spPr/>
        <p:txBody>
          <a:bodyPr/>
          <a:lstStyle/>
          <a:p>
            <a:r>
              <a:rPr lang="nl-NL" dirty="0"/>
              <a:t>Jonge zuigeling met koorts</a:t>
            </a:r>
            <a:endParaRPr lang="nl-BE" dirty="0"/>
          </a:p>
        </p:txBody>
      </p:sp>
      <p:sp>
        <p:nvSpPr>
          <p:cNvPr id="3" name="Ondertitel 2">
            <a:extLst>
              <a:ext uri="{FF2B5EF4-FFF2-40B4-BE49-F238E27FC236}">
                <a16:creationId xmlns:a16="http://schemas.microsoft.com/office/drawing/2014/main" id="{095B7ED1-BF39-B4D0-7EDA-9EEBE9CA735C}"/>
              </a:ext>
            </a:extLst>
          </p:cNvPr>
          <p:cNvSpPr>
            <a:spLocks noGrp="1"/>
          </p:cNvSpPr>
          <p:nvPr>
            <p:ph type="subTitle" idx="1"/>
          </p:nvPr>
        </p:nvSpPr>
        <p:spPr/>
        <p:txBody>
          <a:bodyPr/>
          <a:lstStyle/>
          <a:p>
            <a:endParaRPr lang="nl-BE" dirty="0"/>
          </a:p>
        </p:txBody>
      </p:sp>
    </p:spTree>
    <p:extLst>
      <p:ext uri="{BB962C8B-B14F-4D97-AF65-F5344CB8AC3E}">
        <p14:creationId xmlns:p14="http://schemas.microsoft.com/office/powerpoint/2010/main" val="4184972292"/>
      </p:ext>
    </p:extLst>
  </p:cSld>
  <p:clrMapOvr>
    <a:overrideClrMapping bg1="lt1" tx1="dk1" bg2="lt2" tx2="dk2" accent1="accent1" accent2="accent2" accent3="accent3" accent4="accent4" accent5="accent5" accent6="accent6" hlink="hlink" folHlink="folHlink"/>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F75E6-C795-EE04-1D84-70F9B011A896}"/>
              </a:ext>
            </a:extLst>
          </p:cNvPr>
          <p:cNvSpPr>
            <a:spLocks noGrp="1"/>
          </p:cNvSpPr>
          <p:nvPr>
            <p:ph type="title"/>
          </p:nvPr>
        </p:nvSpPr>
        <p:spPr/>
        <p:txBody>
          <a:bodyPr/>
          <a:lstStyle/>
          <a:p>
            <a:r>
              <a:rPr lang="nl-NL" dirty="0"/>
              <a:t>Koorts bij kinderen jonger dan 3 maand </a:t>
            </a:r>
            <a:endParaRPr lang="nl-BE" dirty="0"/>
          </a:p>
        </p:txBody>
      </p:sp>
      <p:sp>
        <p:nvSpPr>
          <p:cNvPr id="3" name="Tijdelijke aanduiding voor inhoud 2">
            <a:extLst>
              <a:ext uri="{FF2B5EF4-FFF2-40B4-BE49-F238E27FC236}">
                <a16:creationId xmlns:a16="http://schemas.microsoft.com/office/drawing/2014/main" id="{9B055E8E-17DD-AA24-5EE4-875C667EBC0C}"/>
              </a:ext>
            </a:extLst>
          </p:cNvPr>
          <p:cNvSpPr>
            <a:spLocks noGrp="1"/>
          </p:cNvSpPr>
          <p:nvPr>
            <p:ph idx="1"/>
          </p:nvPr>
        </p:nvSpPr>
        <p:spPr/>
        <p:txBody>
          <a:bodyPr/>
          <a:lstStyle/>
          <a:p>
            <a:endParaRPr lang="nl-NL" dirty="0"/>
          </a:p>
          <a:p>
            <a:pPr lvl="1"/>
            <a:endParaRPr lang="nl-BE" dirty="0"/>
          </a:p>
        </p:txBody>
      </p:sp>
      <p:sp>
        <p:nvSpPr>
          <p:cNvPr id="5" name="Tekstvak 4">
            <a:extLst>
              <a:ext uri="{FF2B5EF4-FFF2-40B4-BE49-F238E27FC236}">
                <a16:creationId xmlns:a16="http://schemas.microsoft.com/office/drawing/2014/main" id="{ADDA8128-EAF3-4052-406E-909D7D269C20}"/>
              </a:ext>
            </a:extLst>
          </p:cNvPr>
          <p:cNvSpPr txBox="1"/>
          <p:nvPr/>
        </p:nvSpPr>
        <p:spPr>
          <a:xfrm>
            <a:off x="789305" y="1836094"/>
            <a:ext cx="6068695" cy="1477328"/>
          </a:xfrm>
          <a:prstGeom prst="rect">
            <a:avLst/>
          </a:prstGeom>
          <a:noFill/>
        </p:spPr>
        <p:txBody>
          <a:bodyPr wrap="square">
            <a:spAutoFit/>
          </a:bodyPr>
          <a:lstStyle/>
          <a:p>
            <a:pPr marL="457200" indent="-342900">
              <a:lnSpc>
                <a:spcPct val="90000"/>
              </a:lnSpc>
              <a:buClr>
                <a:srgbClr val="CC0E7D"/>
              </a:buClr>
              <a:buSzPts val="1800"/>
              <a:buFont typeface="Arial" panose="020B0604020202020204" pitchFamily="34" charset="0"/>
              <a:buChar char="●"/>
              <a:tabLst>
                <a:tab pos="199390" algn="l"/>
              </a:tabLst>
            </a:pPr>
            <a:r>
              <a:rPr lang="nl-BE" sz="2000" spc="-25" dirty="0">
                <a:solidFill>
                  <a:srgbClr val="231F20"/>
                </a:solidFill>
                <a:latin typeface="MuseoSans-900"/>
              </a:rPr>
              <a:t>Rectale temperatuur 38,0 °C</a:t>
            </a:r>
          </a:p>
          <a:p>
            <a:pPr marL="457200" indent="-342900">
              <a:lnSpc>
                <a:spcPct val="90000"/>
              </a:lnSpc>
              <a:buClr>
                <a:srgbClr val="CC0E7D"/>
              </a:buClr>
              <a:buSzPts val="1800"/>
              <a:buFont typeface="Arial" panose="020B0604020202020204" pitchFamily="34" charset="0"/>
              <a:buChar char="●"/>
              <a:tabLst>
                <a:tab pos="199390" algn="l"/>
              </a:tabLst>
            </a:pPr>
            <a:r>
              <a:rPr lang="nl-BE" sz="2000" spc="-25" dirty="0">
                <a:solidFill>
                  <a:srgbClr val="231F20"/>
                </a:solidFill>
                <a:latin typeface="MuseoSans-900"/>
              </a:rPr>
              <a:t>Oververhitting komt voor </a:t>
            </a:r>
          </a:p>
          <a:p>
            <a:pPr lvl="2" indent="-342900">
              <a:lnSpc>
                <a:spcPct val="90000"/>
              </a:lnSpc>
              <a:buClr>
                <a:srgbClr val="CC0E7D"/>
              </a:buClr>
              <a:buSzPts val="1800"/>
              <a:buFont typeface="Arial" panose="020B0604020202020204" pitchFamily="34" charset="0"/>
              <a:buChar char="●"/>
              <a:tabLst>
                <a:tab pos="199390" algn="l"/>
              </a:tabLst>
            </a:pPr>
            <a:r>
              <a:rPr lang="nl-BE" sz="2000" spc="-25" dirty="0">
                <a:solidFill>
                  <a:srgbClr val="231F20"/>
                </a:solidFill>
                <a:latin typeface="MuseoSans-900"/>
              </a:rPr>
              <a:t>te warm kleden of toedekken </a:t>
            </a:r>
          </a:p>
          <a:p>
            <a:pPr lvl="2" indent="-342900">
              <a:lnSpc>
                <a:spcPct val="90000"/>
              </a:lnSpc>
              <a:buClr>
                <a:srgbClr val="CC0E7D"/>
              </a:buClr>
              <a:buSzPts val="1800"/>
              <a:buFont typeface="Arial" panose="020B0604020202020204" pitchFamily="34" charset="0"/>
              <a:buChar char="●"/>
              <a:tabLst>
                <a:tab pos="199390" algn="l"/>
              </a:tabLst>
            </a:pPr>
            <a:r>
              <a:rPr lang="nl-BE" sz="2000" spc="-25" dirty="0">
                <a:solidFill>
                  <a:srgbClr val="231F20"/>
                </a:solidFill>
                <a:latin typeface="MuseoSans-900"/>
              </a:rPr>
              <a:t>huilen, veel bewegen  vooraf  </a:t>
            </a:r>
          </a:p>
          <a:p>
            <a:pPr marL="457200" indent="-342900">
              <a:lnSpc>
                <a:spcPct val="90000"/>
              </a:lnSpc>
              <a:buClr>
                <a:srgbClr val="CC0E7D"/>
              </a:buClr>
              <a:buSzPts val="1800"/>
              <a:buFont typeface="Arial" panose="020B0604020202020204" pitchFamily="34" charset="0"/>
              <a:buChar char="●"/>
              <a:tabLst>
                <a:tab pos="199390" algn="l"/>
              </a:tabLst>
            </a:pPr>
            <a:r>
              <a:rPr lang="nl-BE" sz="2000" spc="-25" dirty="0">
                <a:solidFill>
                  <a:srgbClr val="231F20"/>
                </a:solidFill>
                <a:latin typeface="MuseoSans-900"/>
              </a:rPr>
              <a:t>Het is </a:t>
            </a:r>
            <a:r>
              <a:rPr lang="nl-BE" sz="2000" b="1" u="sng" spc="-25" dirty="0">
                <a:solidFill>
                  <a:srgbClr val="231F20"/>
                </a:solidFill>
                <a:latin typeface="MuseoSans-900"/>
              </a:rPr>
              <a:t>niet</a:t>
            </a:r>
            <a:r>
              <a:rPr lang="nl-BE" sz="2000" spc="-25" dirty="0">
                <a:solidFill>
                  <a:srgbClr val="231F20"/>
                </a:solidFill>
                <a:latin typeface="MuseoSans-900"/>
              </a:rPr>
              <a:t> zinvol om ‘preventief ‘ te meten </a:t>
            </a:r>
          </a:p>
        </p:txBody>
      </p:sp>
    </p:spTree>
    <p:extLst>
      <p:ext uri="{BB962C8B-B14F-4D97-AF65-F5344CB8AC3E}">
        <p14:creationId xmlns:p14="http://schemas.microsoft.com/office/powerpoint/2010/main" val="39082388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8E8ED-A916-C0C8-85F2-0DDFB651CBA5}"/>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E97141A3-8A27-E7E5-421A-E6B64ABF2E87}"/>
              </a:ext>
            </a:extLst>
          </p:cNvPr>
          <p:cNvSpPr>
            <a:spLocks noGrp="1"/>
          </p:cNvSpPr>
          <p:nvPr>
            <p:ph idx="1"/>
          </p:nvPr>
        </p:nvSpPr>
        <p:spPr/>
        <p:txBody>
          <a:bodyPr>
            <a:normAutofit fontScale="25000" lnSpcReduction="20000"/>
          </a:bodyPr>
          <a:lstStyle/>
          <a:p>
            <a:pPr marL="12065" indent="0">
              <a:buNone/>
            </a:pPr>
            <a:endParaRPr lang="nl-NL" dirty="0"/>
          </a:p>
        </p:txBody>
      </p:sp>
      <p:sp>
        <p:nvSpPr>
          <p:cNvPr id="5" name="Tekstvak 4">
            <a:extLst>
              <a:ext uri="{FF2B5EF4-FFF2-40B4-BE49-F238E27FC236}">
                <a16:creationId xmlns:a16="http://schemas.microsoft.com/office/drawing/2014/main" id="{33F1504C-501F-9809-FA70-453F5D83328B}"/>
              </a:ext>
            </a:extLst>
          </p:cNvPr>
          <p:cNvSpPr txBox="1"/>
          <p:nvPr/>
        </p:nvSpPr>
        <p:spPr>
          <a:xfrm>
            <a:off x="789305" y="1431925"/>
            <a:ext cx="7886699" cy="2862322"/>
          </a:xfrm>
          <a:prstGeom prst="rect">
            <a:avLst/>
          </a:prstGeom>
          <a:noFill/>
        </p:spPr>
        <p:txBody>
          <a:bodyPr wrap="square">
            <a:spAutoFit/>
          </a:bodyPr>
          <a:lstStyle/>
          <a:p>
            <a:pPr marL="114300">
              <a:lnSpc>
                <a:spcPct val="90000"/>
              </a:lnSpc>
              <a:buClr>
                <a:srgbClr val="CC0E7D"/>
              </a:buClr>
              <a:buSzPts val="1800"/>
              <a:tabLst>
                <a:tab pos="199390" algn="l"/>
              </a:tabLst>
            </a:pPr>
            <a:r>
              <a:rPr lang="nl-NL" sz="2000" spc="-25" dirty="0">
                <a:solidFill>
                  <a:srgbClr val="231F20"/>
                </a:solidFill>
                <a:latin typeface="MuseoSans-900"/>
              </a:rPr>
              <a:t>Risico  </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Vaker voorkomen van bacteriële infectie in deze leeftijdsgroep </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Mogelijks </a:t>
            </a:r>
            <a:r>
              <a:rPr lang="nl-NL" sz="2000" spc="-25" dirty="0" err="1">
                <a:solidFill>
                  <a:srgbClr val="231F20"/>
                </a:solidFill>
                <a:latin typeface="MuseoSans-900"/>
              </a:rPr>
              <a:t>fulminanter</a:t>
            </a:r>
            <a:r>
              <a:rPr lang="nl-NL" sz="2000" spc="-25" dirty="0">
                <a:solidFill>
                  <a:srgbClr val="231F20"/>
                </a:solidFill>
                <a:latin typeface="MuseoSans-900"/>
              </a:rPr>
              <a:t> verloop</a:t>
            </a:r>
          </a:p>
          <a:p>
            <a:pPr lvl="1" indent="-342900">
              <a:lnSpc>
                <a:spcPct val="90000"/>
              </a:lnSpc>
              <a:buClr>
                <a:srgbClr val="CC0E7D"/>
              </a:buClr>
              <a:buSzPts val="1800"/>
              <a:buFont typeface="Arial" panose="020B0604020202020204" pitchFamily="34" charset="0"/>
              <a:buChar char="●"/>
              <a:tabLst>
                <a:tab pos="199390" algn="l"/>
              </a:tabLst>
            </a:pPr>
            <a:endParaRPr lang="nl-NL" sz="2000" spc="-25" dirty="0">
              <a:solidFill>
                <a:srgbClr val="231F20"/>
              </a:solidFill>
              <a:latin typeface="MuseoSans-900"/>
            </a:endParaRPr>
          </a:p>
          <a:p>
            <a:pPr marL="114300">
              <a:lnSpc>
                <a:spcPct val="90000"/>
              </a:lnSpc>
              <a:buClr>
                <a:srgbClr val="CC0E7D"/>
              </a:buClr>
              <a:buSzPts val="1800"/>
              <a:tabLst>
                <a:tab pos="199390" algn="l"/>
              </a:tabLst>
            </a:pPr>
            <a:r>
              <a:rPr lang="nl-NL" sz="2000" spc="-25" dirty="0">
                <a:solidFill>
                  <a:srgbClr val="231F20"/>
                </a:solidFill>
                <a:latin typeface="MuseoSans-900"/>
              </a:rPr>
              <a:t>Hoe groot is het risico op ernstige bacteriële infectie?</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6-10 %  in de leeftijdsgroep 0-3 maand </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0-1maand 12-15%</a:t>
            </a:r>
          </a:p>
          <a:p>
            <a:pPr marL="457200" indent="-342900">
              <a:lnSpc>
                <a:spcPct val="90000"/>
              </a:lnSpc>
              <a:buClr>
                <a:srgbClr val="CC0E7D"/>
              </a:buClr>
              <a:buSzPts val="1800"/>
              <a:buFont typeface="Arial" panose="020B0604020202020204" pitchFamily="34" charset="0"/>
              <a:buChar char="●"/>
              <a:tabLst>
                <a:tab pos="199390" algn="l"/>
              </a:tabLst>
            </a:pPr>
            <a:endParaRPr lang="nl-NL" sz="2000" spc="-25" dirty="0">
              <a:solidFill>
                <a:srgbClr val="231F20"/>
              </a:solidFill>
              <a:latin typeface="MuseoSans-900"/>
            </a:endParaRPr>
          </a:p>
          <a:p>
            <a:pPr marL="114300">
              <a:lnSpc>
                <a:spcPct val="90000"/>
              </a:lnSpc>
              <a:buClr>
                <a:srgbClr val="CC0E7D"/>
              </a:buClr>
              <a:buSzPts val="1800"/>
              <a:tabLst>
                <a:tab pos="199390" algn="l"/>
              </a:tabLst>
            </a:pPr>
            <a:r>
              <a:rPr lang="nl-NL" sz="2000" spc="-25" dirty="0">
                <a:solidFill>
                  <a:srgbClr val="231F20"/>
                </a:solidFill>
                <a:latin typeface="MuseoSans-900"/>
              </a:rPr>
              <a:t>Na 2-3 maand gaat het immuunsysteem van de zuigeling rijper werken (ook pas start vaccinaties bij leeftijd 8 weken)</a:t>
            </a:r>
          </a:p>
        </p:txBody>
      </p:sp>
    </p:spTree>
    <p:extLst>
      <p:ext uri="{BB962C8B-B14F-4D97-AF65-F5344CB8AC3E}">
        <p14:creationId xmlns:p14="http://schemas.microsoft.com/office/powerpoint/2010/main" val="2531367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BE17D8-6130-2C29-9F20-3331FA421876}"/>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CC3884EF-A769-3BF8-9F02-D6FBB2166993}"/>
              </a:ext>
            </a:extLst>
          </p:cNvPr>
          <p:cNvSpPr>
            <a:spLocks noGrp="1"/>
          </p:cNvSpPr>
          <p:nvPr>
            <p:ph idx="1"/>
          </p:nvPr>
        </p:nvSpPr>
        <p:spPr/>
        <p:txBody>
          <a:bodyPr>
            <a:normAutofit fontScale="25000" lnSpcReduction="20000"/>
          </a:bodyPr>
          <a:lstStyle/>
          <a:p>
            <a:endParaRPr lang="nl-BE" dirty="0"/>
          </a:p>
        </p:txBody>
      </p:sp>
      <p:sp>
        <p:nvSpPr>
          <p:cNvPr id="5" name="Tekstvak 4">
            <a:extLst>
              <a:ext uri="{FF2B5EF4-FFF2-40B4-BE49-F238E27FC236}">
                <a16:creationId xmlns:a16="http://schemas.microsoft.com/office/drawing/2014/main" id="{572861E0-D09F-AECA-1202-5E82F9792C81}"/>
              </a:ext>
            </a:extLst>
          </p:cNvPr>
          <p:cNvSpPr txBox="1"/>
          <p:nvPr/>
        </p:nvSpPr>
        <p:spPr>
          <a:xfrm>
            <a:off x="769252" y="1269999"/>
            <a:ext cx="7886699" cy="2585323"/>
          </a:xfrm>
          <a:prstGeom prst="rect">
            <a:avLst/>
          </a:prstGeom>
          <a:noFill/>
        </p:spPr>
        <p:txBody>
          <a:bodyPr wrap="square">
            <a:spAutoFit/>
          </a:bodyPr>
          <a:lstStyle/>
          <a:p>
            <a:r>
              <a:rPr lang="nl-NL" dirty="0">
                <a:latin typeface="MuseoSans-900"/>
              </a:rPr>
              <a:t>Welke bacteriële infecties komen vooral voor bij deze leeftijdsgroep?  </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Urineweginfectie</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err="1">
                <a:solidFill>
                  <a:srgbClr val="231F20"/>
                </a:solidFill>
                <a:latin typeface="MuseoSans-900"/>
              </a:rPr>
              <a:t>Bacteriëmie</a:t>
            </a:r>
            <a:endParaRPr lang="nl-NL" sz="2000" spc="-25" dirty="0">
              <a:solidFill>
                <a:srgbClr val="231F20"/>
              </a:solidFill>
              <a:latin typeface="MuseoSans-900"/>
            </a:endParaRP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Meningitis</a:t>
            </a:r>
          </a:p>
          <a:p>
            <a:endParaRPr lang="nl-NL" dirty="0">
              <a:latin typeface="MuseoSans-900"/>
            </a:endParaRPr>
          </a:p>
          <a:p>
            <a:pPr marL="0" indent="0">
              <a:buNone/>
            </a:pPr>
            <a:r>
              <a:rPr lang="nl-NL" dirty="0">
                <a:latin typeface="MuseoSans-900"/>
              </a:rPr>
              <a:t>Nuttige onderzoeken </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Urine </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Labo met </a:t>
            </a:r>
            <a:r>
              <a:rPr lang="nl-NL" sz="2000" spc="-25" dirty="0" err="1">
                <a:solidFill>
                  <a:srgbClr val="231F20"/>
                </a:solidFill>
                <a:latin typeface="MuseoSans-900"/>
              </a:rPr>
              <a:t>hemocultuur</a:t>
            </a:r>
            <a:r>
              <a:rPr lang="nl-NL" sz="2000" spc="-25" dirty="0">
                <a:solidFill>
                  <a:srgbClr val="231F20"/>
                </a:solidFill>
                <a:latin typeface="MuseoSans-900"/>
              </a:rPr>
              <a:t> </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Met lange drempel lumbale punctie </a:t>
            </a:r>
            <a:endParaRPr lang="nl-BE" sz="2000" spc="-25" dirty="0">
              <a:solidFill>
                <a:srgbClr val="231F20"/>
              </a:solidFill>
              <a:latin typeface="MuseoSans-900"/>
            </a:endParaRPr>
          </a:p>
        </p:txBody>
      </p:sp>
    </p:spTree>
    <p:extLst>
      <p:ext uri="{BB962C8B-B14F-4D97-AF65-F5344CB8AC3E}">
        <p14:creationId xmlns:p14="http://schemas.microsoft.com/office/powerpoint/2010/main" val="30714357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1465D57-A98B-383F-5A05-7DFB1EABA4E7}"/>
              </a:ext>
            </a:extLst>
          </p:cNvPr>
          <p:cNvSpPr>
            <a:spLocks noGrp="1"/>
          </p:cNvSpPr>
          <p:nvPr>
            <p:ph idx="1"/>
          </p:nvPr>
        </p:nvSpPr>
        <p:spPr/>
        <p:txBody>
          <a:bodyPr/>
          <a:lstStyle/>
          <a:p>
            <a:endParaRPr lang="nl-NL" dirty="0"/>
          </a:p>
          <a:p>
            <a:endParaRPr lang="nl-NL" dirty="0"/>
          </a:p>
          <a:p>
            <a:endParaRPr lang="nl-NL" dirty="0"/>
          </a:p>
          <a:p>
            <a:endParaRPr lang="nl-NL" dirty="0"/>
          </a:p>
          <a:p>
            <a:endParaRPr lang="nl-NL" dirty="0"/>
          </a:p>
          <a:p>
            <a:endParaRPr lang="nl-BE" dirty="0"/>
          </a:p>
        </p:txBody>
      </p:sp>
      <p:sp>
        <p:nvSpPr>
          <p:cNvPr id="5" name="Tekstvak 4">
            <a:extLst>
              <a:ext uri="{FF2B5EF4-FFF2-40B4-BE49-F238E27FC236}">
                <a16:creationId xmlns:a16="http://schemas.microsoft.com/office/drawing/2014/main" id="{A2C7D6B8-DF5B-5939-7B88-DAD0E82A5A5E}"/>
              </a:ext>
            </a:extLst>
          </p:cNvPr>
          <p:cNvSpPr txBox="1"/>
          <p:nvPr/>
        </p:nvSpPr>
        <p:spPr>
          <a:xfrm>
            <a:off x="381000" y="856861"/>
            <a:ext cx="8077200" cy="1754326"/>
          </a:xfrm>
          <a:prstGeom prst="rect">
            <a:avLst/>
          </a:prstGeom>
          <a:noFill/>
        </p:spPr>
        <p:txBody>
          <a:bodyPr wrap="square">
            <a:spAutoFit/>
          </a:bodyPr>
          <a:lstStyle/>
          <a:p>
            <a:endParaRPr lang="nl-NL" dirty="0"/>
          </a:p>
          <a:p>
            <a:pPr marL="12065" indent="0">
              <a:buNone/>
            </a:pPr>
            <a:r>
              <a:rPr lang="nl-NL" dirty="0">
                <a:latin typeface="MuseoSans-900"/>
              </a:rPr>
              <a:t>Naast koorts zijn volgende additionele factoren van prognostisch belang: </a:t>
            </a:r>
          </a:p>
          <a:p>
            <a:pPr marL="12065" indent="0">
              <a:buNone/>
            </a:pPr>
            <a:r>
              <a:rPr lang="nl-NL" dirty="0">
                <a:latin typeface="MuseoSans-900"/>
              </a:rPr>
              <a:t> </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Algemeen ziek gedrag</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Afwijkende vitale parameters </a:t>
            </a: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Afwijkend klinisch onderzoek </a:t>
            </a:r>
          </a:p>
        </p:txBody>
      </p:sp>
    </p:spTree>
    <p:extLst>
      <p:ext uri="{BB962C8B-B14F-4D97-AF65-F5344CB8AC3E}">
        <p14:creationId xmlns:p14="http://schemas.microsoft.com/office/powerpoint/2010/main" val="146877253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C5783E-DBE6-260E-F243-944C39DF94E0}"/>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99BA6885-77AD-7007-71C4-F3675CF17D1E}"/>
              </a:ext>
            </a:extLst>
          </p:cNvPr>
          <p:cNvSpPr>
            <a:spLocks noGrp="1"/>
          </p:cNvSpPr>
          <p:nvPr>
            <p:ph idx="1"/>
          </p:nvPr>
        </p:nvSpPr>
        <p:spPr/>
        <p:txBody>
          <a:bodyPr/>
          <a:lstStyle/>
          <a:p>
            <a:endParaRPr lang="nl-NL" dirty="0"/>
          </a:p>
        </p:txBody>
      </p:sp>
      <p:sp>
        <p:nvSpPr>
          <p:cNvPr id="5" name="Tekstvak 4">
            <a:extLst>
              <a:ext uri="{FF2B5EF4-FFF2-40B4-BE49-F238E27FC236}">
                <a16:creationId xmlns:a16="http://schemas.microsoft.com/office/drawing/2014/main" id="{588EEDBB-D06B-9087-4096-F77B6B84E0E5}"/>
              </a:ext>
            </a:extLst>
          </p:cNvPr>
          <p:cNvSpPr txBox="1"/>
          <p:nvPr/>
        </p:nvSpPr>
        <p:spPr>
          <a:xfrm>
            <a:off x="789304" y="1209907"/>
            <a:ext cx="7886699" cy="1754326"/>
          </a:xfrm>
          <a:prstGeom prst="rect">
            <a:avLst/>
          </a:prstGeom>
          <a:noFill/>
        </p:spPr>
        <p:txBody>
          <a:bodyPr wrap="square">
            <a:spAutoFit/>
          </a:bodyPr>
          <a:lstStyle/>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Kind jonger dan 3 maand met koorts moet klinisch gezien worden en heeft urine en bloedonderzoek nodig </a:t>
            </a:r>
          </a:p>
          <a:p>
            <a:pPr lvl="1" indent="-342900">
              <a:lnSpc>
                <a:spcPct val="90000"/>
              </a:lnSpc>
              <a:buClr>
                <a:srgbClr val="CC0E7D"/>
              </a:buClr>
              <a:buSzPts val="1800"/>
              <a:buFont typeface="Arial" panose="020B0604020202020204" pitchFamily="34" charset="0"/>
              <a:buChar char="●"/>
              <a:tabLst>
                <a:tab pos="199390" algn="l"/>
              </a:tabLst>
            </a:pPr>
            <a:endParaRPr lang="nl-NL" sz="2000" spc="-25" dirty="0">
              <a:solidFill>
                <a:srgbClr val="231F20"/>
              </a:solidFill>
              <a:latin typeface="MuseoSans-900"/>
            </a:endParaRPr>
          </a:p>
          <a:p>
            <a:pPr lvl="1" indent="-342900">
              <a:lnSpc>
                <a:spcPct val="90000"/>
              </a:lnSpc>
              <a:buClr>
                <a:srgbClr val="CC0E7D"/>
              </a:buClr>
              <a:buSzPts val="1800"/>
              <a:buFont typeface="Arial" panose="020B0604020202020204" pitchFamily="34" charset="0"/>
              <a:buChar char="●"/>
              <a:tabLst>
                <a:tab pos="199390" algn="l"/>
              </a:tabLst>
            </a:pPr>
            <a:r>
              <a:rPr lang="nl-NL" sz="2000" spc="-25" dirty="0">
                <a:solidFill>
                  <a:srgbClr val="231F20"/>
                </a:solidFill>
                <a:latin typeface="MuseoSans-900"/>
              </a:rPr>
              <a:t>Laat je als arts niet geruststellen door virale symptomen (  % van voorkomen ernstige infectie in deze groep is niet manifest verschillend, zeker niet bij de jongste groep 0-1 maand )</a:t>
            </a:r>
            <a:endParaRPr lang="nl-BE" sz="2000" spc="-25" dirty="0">
              <a:solidFill>
                <a:srgbClr val="231F20"/>
              </a:solidFill>
              <a:latin typeface="MuseoSans-900"/>
            </a:endParaRPr>
          </a:p>
        </p:txBody>
      </p:sp>
    </p:spTree>
    <p:extLst>
      <p:ext uri="{BB962C8B-B14F-4D97-AF65-F5344CB8AC3E}">
        <p14:creationId xmlns:p14="http://schemas.microsoft.com/office/powerpoint/2010/main" val="9263471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1B835C-8759-4681-A5F2-F61E92E65A04}"/>
              </a:ext>
            </a:extLst>
          </p:cNvPr>
          <p:cNvSpPr>
            <a:spLocks noGrp="1"/>
          </p:cNvSpPr>
          <p:nvPr>
            <p:ph type="ctrTitle"/>
          </p:nvPr>
        </p:nvSpPr>
        <p:spPr/>
        <p:txBody>
          <a:bodyPr>
            <a:normAutofit fontScale="90000"/>
          </a:bodyPr>
          <a:lstStyle/>
          <a:p>
            <a:r>
              <a:rPr lang="nl-BE" dirty="0"/>
              <a:t>Richtlijnen: </a:t>
            </a:r>
            <a:br>
              <a:rPr lang="nl-BE" dirty="0"/>
            </a:br>
            <a:r>
              <a:rPr lang="nl-BE" dirty="0"/>
              <a:t>Introductie allergenen </a:t>
            </a:r>
            <a:br>
              <a:rPr lang="nl-BE" dirty="0"/>
            </a:br>
            <a:r>
              <a:rPr lang="nl-BE" dirty="0"/>
              <a:t>in zuigelingenvoeding</a:t>
            </a:r>
          </a:p>
        </p:txBody>
      </p:sp>
    </p:spTree>
    <p:extLst>
      <p:ext uri="{BB962C8B-B14F-4D97-AF65-F5344CB8AC3E}">
        <p14:creationId xmlns:p14="http://schemas.microsoft.com/office/powerpoint/2010/main" val="6343329"/>
      </p:ext>
    </p:extLst>
  </p:cSld>
  <p:clrMapOvr>
    <a:overrideClrMapping bg1="lt1" tx1="dk1" bg2="lt2" tx2="dk2" accent1="accent1" accent2="accent2" accent3="accent3" accent4="accent4" accent5="accent5" accent6="accent6" hlink="hlink" folHlink="folHlink"/>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F03118-339B-2DCD-E2D6-B2766499FFAD}"/>
              </a:ext>
            </a:extLst>
          </p:cNvPr>
          <p:cNvSpPr>
            <a:spLocks noGrp="1"/>
          </p:cNvSpPr>
          <p:nvPr>
            <p:ph type="title"/>
          </p:nvPr>
        </p:nvSpPr>
        <p:spPr>
          <a:xfrm>
            <a:off x="838008" y="60325"/>
            <a:ext cx="7886700" cy="762000"/>
          </a:xfrm>
        </p:spPr>
        <p:txBody>
          <a:bodyPr>
            <a:normAutofit/>
          </a:bodyPr>
          <a:lstStyle/>
          <a:p>
            <a:r>
              <a:rPr lang="nl-NL" sz="2400" dirty="0"/>
              <a:t>Kind &amp; Gezin webpagina opstart vaste voeding</a:t>
            </a:r>
            <a:endParaRPr lang="nl-BE" sz="2400" dirty="0"/>
          </a:p>
        </p:txBody>
      </p:sp>
      <p:pic>
        <p:nvPicPr>
          <p:cNvPr id="6" name="Afbeelding 5">
            <a:extLst>
              <a:ext uri="{FF2B5EF4-FFF2-40B4-BE49-F238E27FC236}">
                <a16:creationId xmlns:a16="http://schemas.microsoft.com/office/drawing/2014/main" id="{776775C9-5B94-FEE0-F946-5D7AC2A735D9}"/>
              </a:ext>
            </a:extLst>
          </p:cNvPr>
          <p:cNvPicPr>
            <a:picLocks noChangeAspect="1"/>
          </p:cNvPicPr>
          <p:nvPr/>
        </p:nvPicPr>
        <p:blipFill>
          <a:blip r:embed="rId3"/>
          <a:srcRect t="8539" b="3661"/>
          <a:stretch/>
        </p:blipFill>
        <p:spPr>
          <a:xfrm>
            <a:off x="720527" y="669925"/>
            <a:ext cx="7702946" cy="2743200"/>
          </a:xfrm>
          <a:prstGeom prst="rect">
            <a:avLst/>
          </a:prstGeom>
        </p:spPr>
      </p:pic>
      <p:pic>
        <p:nvPicPr>
          <p:cNvPr id="8" name="Afbeelding 7">
            <a:extLst>
              <a:ext uri="{FF2B5EF4-FFF2-40B4-BE49-F238E27FC236}">
                <a16:creationId xmlns:a16="http://schemas.microsoft.com/office/drawing/2014/main" id="{4783B894-AA2D-668B-84EF-A7EB7FC2C095}"/>
              </a:ext>
            </a:extLst>
          </p:cNvPr>
          <p:cNvPicPr>
            <a:picLocks noChangeAspect="1"/>
          </p:cNvPicPr>
          <p:nvPr/>
        </p:nvPicPr>
        <p:blipFill>
          <a:blip r:embed="rId4"/>
          <a:stretch>
            <a:fillRect/>
          </a:stretch>
        </p:blipFill>
        <p:spPr>
          <a:xfrm>
            <a:off x="838008" y="3016198"/>
            <a:ext cx="7467984" cy="2013053"/>
          </a:xfrm>
          <a:prstGeom prst="rect">
            <a:avLst/>
          </a:prstGeom>
        </p:spPr>
      </p:pic>
    </p:spTree>
    <p:extLst>
      <p:ext uri="{BB962C8B-B14F-4D97-AF65-F5344CB8AC3E}">
        <p14:creationId xmlns:p14="http://schemas.microsoft.com/office/powerpoint/2010/main" val="6734608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6030EDF-6026-23C1-8155-3E52D131B759}"/>
              </a:ext>
            </a:extLst>
          </p:cNvPr>
          <p:cNvPicPr>
            <a:picLocks noChangeAspect="1"/>
          </p:cNvPicPr>
          <p:nvPr/>
        </p:nvPicPr>
        <p:blipFill>
          <a:blip r:embed="rId3"/>
          <a:stretch>
            <a:fillRect/>
          </a:stretch>
        </p:blipFill>
        <p:spPr>
          <a:xfrm>
            <a:off x="304800" y="1203325"/>
            <a:ext cx="9144000" cy="3100642"/>
          </a:xfrm>
          <a:prstGeom prst="rect">
            <a:avLst/>
          </a:prstGeom>
        </p:spPr>
      </p:pic>
      <p:pic>
        <p:nvPicPr>
          <p:cNvPr id="14" name="Afbeelding 13">
            <a:extLst>
              <a:ext uri="{FF2B5EF4-FFF2-40B4-BE49-F238E27FC236}">
                <a16:creationId xmlns:a16="http://schemas.microsoft.com/office/drawing/2014/main" id="{266865A0-31F8-5D43-6461-57F52993E43A}"/>
              </a:ext>
            </a:extLst>
          </p:cNvPr>
          <p:cNvPicPr>
            <a:picLocks noChangeAspect="1"/>
          </p:cNvPicPr>
          <p:nvPr/>
        </p:nvPicPr>
        <p:blipFill>
          <a:blip r:embed="rId4"/>
          <a:stretch>
            <a:fillRect/>
          </a:stretch>
        </p:blipFill>
        <p:spPr>
          <a:xfrm>
            <a:off x="304800" y="236655"/>
            <a:ext cx="8059611" cy="969348"/>
          </a:xfrm>
          <a:prstGeom prst="rect">
            <a:avLst/>
          </a:prstGeom>
        </p:spPr>
      </p:pic>
    </p:spTree>
    <p:extLst>
      <p:ext uri="{BB962C8B-B14F-4D97-AF65-F5344CB8AC3E}">
        <p14:creationId xmlns:p14="http://schemas.microsoft.com/office/powerpoint/2010/main" val="2449586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BF0FD6-B772-4C77-92A1-687AD9B74C64}"/>
              </a:ext>
            </a:extLst>
          </p:cNvPr>
          <p:cNvSpPr>
            <a:spLocks noGrp="1"/>
          </p:cNvSpPr>
          <p:nvPr>
            <p:ph type="title"/>
          </p:nvPr>
        </p:nvSpPr>
        <p:spPr/>
        <p:txBody>
          <a:bodyPr>
            <a:normAutofit/>
          </a:bodyPr>
          <a:lstStyle/>
          <a:p>
            <a:r>
              <a:rPr lang="nl-BE" dirty="0" err="1"/>
              <a:t>IgE</a:t>
            </a:r>
            <a:r>
              <a:rPr lang="nl-BE" dirty="0"/>
              <a:t>-gemedieerde voedselallergie</a:t>
            </a:r>
          </a:p>
        </p:txBody>
      </p:sp>
      <p:sp>
        <p:nvSpPr>
          <p:cNvPr id="5" name="Tijdelijke aanduiding voor inhoud 4">
            <a:extLst>
              <a:ext uri="{FF2B5EF4-FFF2-40B4-BE49-F238E27FC236}">
                <a16:creationId xmlns:a16="http://schemas.microsoft.com/office/drawing/2014/main" id="{0A27E092-73CC-4E2F-A9E4-DC2F3BE35360}"/>
              </a:ext>
            </a:extLst>
          </p:cNvPr>
          <p:cNvSpPr>
            <a:spLocks noGrp="1"/>
          </p:cNvSpPr>
          <p:nvPr>
            <p:ph idx="1"/>
          </p:nvPr>
        </p:nvSpPr>
        <p:spPr>
          <a:xfrm>
            <a:off x="789305" y="1269999"/>
            <a:ext cx="7886700" cy="3057526"/>
          </a:xfrm>
        </p:spPr>
        <p:txBody>
          <a:bodyPr>
            <a:normAutofit/>
          </a:bodyPr>
          <a:lstStyle/>
          <a:p>
            <a:r>
              <a:rPr lang="nl-BE" dirty="0"/>
              <a:t>Cutane sensibilisatie bij kinderen met eczeem</a:t>
            </a:r>
          </a:p>
          <a:p>
            <a:pPr lvl="2"/>
            <a:r>
              <a:rPr lang="nl-BE" dirty="0"/>
              <a:t>Defecte huidbarrière</a:t>
            </a:r>
          </a:p>
          <a:p>
            <a:pPr lvl="2"/>
            <a:r>
              <a:rPr lang="nl-BE" dirty="0"/>
              <a:t>Verhoogde permeabiliteit </a:t>
            </a:r>
          </a:p>
          <a:p>
            <a:pPr lvl="2"/>
            <a:r>
              <a:rPr lang="nl-BE" dirty="0"/>
              <a:t>Bacteriën </a:t>
            </a:r>
            <a:r>
              <a:rPr lang="nl-BE" dirty="0" err="1"/>
              <a:t>ea</a:t>
            </a:r>
            <a:r>
              <a:rPr lang="nl-BE" dirty="0"/>
              <a:t> </a:t>
            </a:r>
            <a:r>
              <a:rPr lang="nl-BE" dirty="0" err="1"/>
              <a:t>irritantia</a:t>
            </a:r>
            <a:endParaRPr lang="nl-BE" dirty="0"/>
          </a:p>
          <a:p>
            <a:pPr marL="0" indent="-29845"/>
            <a:r>
              <a:rPr lang="nl-BE" dirty="0"/>
              <a:t>Intacte voedingseiwitten bereiken pro-inflammatoir immuunsysteem </a:t>
            </a:r>
            <a:r>
              <a:rPr lang="nl-BE" dirty="0" err="1"/>
              <a:t>vd</a:t>
            </a:r>
            <a:r>
              <a:rPr lang="nl-BE" dirty="0"/>
              <a:t> huid</a:t>
            </a:r>
          </a:p>
          <a:p>
            <a:pPr lvl="2"/>
            <a:r>
              <a:rPr lang="nl-BE" dirty="0"/>
              <a:t>Allergeen-specifieke </a:t>
            </a:r>
            <a:r>
              <a:rPr lang="nl-BE" dirty="0" err="1"/>
              <a:t>IgE</a:t>
            </a:r>
            <a:r>
              <a:rPr lang="nl-BE" dirty="0"/>
              <a:t> vorming</a:t>
            </a:r>
          </a:p>
          <a:p>
            <a:r>
              <a:rPr lang="nl-BE" dirty="0"/>
              <a:t>Eerste orale blootstelling: kan al allergische reactie geven</a:t>
            </a:r>
          </a:p>
          <a:p>
            <a:r>
              <a:rPr lang="nl-BE" dirty="0"/>
              <a:t>90% patiënten voedselallergie hebben eczeem</a:t>
            </a:r>
          </a:p>
          <a:p>
            <a:endParaRPr lang="nl-BE" dirty="0"/>
          </a:p>
        </p:txBody>
      </p:sp>
    </p:spTree>
    <p:extLst>
      <p:ext uri="{BB962C8B-B14F-4D97-AF65-F5344CB8AC3E}">
        <p14:creationId xmlns:p14="http://schemas.microsoft.com/office/powerpoint/2010/main" val="22185644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2B15B519-1C8B-4B8C-A739-7B7CBE1CF183}"/>
              </a:ext>
            </a:extLst>
          </p:cNvPr>
          <p:cNvSpPr>
            <a:spLocks noGrp="1"/>
          </p:cNvSpPr>
          <p:nvPr>
            <p:ph type="title"/>
          </p:nvPr>
        </p:nvSpPr>
        <p:spPr/>
        <p:txBody>
          <a:bodyPr>
            <a:normAutofit/>
          </a:bodyPr>
          <a:lstStyle/>
          <a:p>
            <a:r>
              <a:rPr lang="nl-BE" dirty="0" err="1"/>
              <a:t>IgE</a:t>
            </a:r>
            <a:r>
              <a:rPr lang="nl-BE" dirty="0"/>
              <a:t>-gemedieerde voedselallergie</a:t>
            </a:r>
          </a:p>
        </p:txBody>
      </p:sp>
      <p:sp>
        <p:nvSpPr>
          <p:cNvPr id="3" name="Content Placeholder 2">
            <a:extLst>
              <a:ext uri="{FF2B5EF4-FFF2-40B4-BE49-F238E27FC236}">
                <a16:creationId xmlns:a16="http://schemas.microsoft.com/office/drawing/2014/main" id="{35FF2C07-4363-BE47-A219-DD76B0A868EA}"/>
              </a:ext>
            </a:extLst>
          </p:cNvPr>
          <p:cNvSpPr>
            <a:spLocks noGrp="1"/>
          </p:cNvSpPr>
          <p:nvPr>
            <p:ph idx="1"/>
          </p:nvPr>
        </p:nvSpPr>
        <p:spPr>
          <a:xfrm>
            <a:off x="804510" y="1355725"/>
            <a:ext cx="7886700" cy="2971800"/>
          </a:xfrm>
        </p:spPr>
        <p:txBody>
          <a:bodyPr>
            <a:normAutofit/>
          </a:bodyPr>
          <a:lstStyle/>
          <a:p>
            <a:r>
              <a:rPr lang="nl-BE" dirty="0"/>
              <a:t>Gastro-intestinale expositie aan allergeen</a:t>
            </a:r>
          </a:p>
          <a:p>
            <a:pPr lvl="1"/>
            <a:r>
              <a:rPr lang="nl-BE" dirty="0"/>
              <a:t>zorgt primair voor tolerantie-inductie</a:t>
            </a:r>
          </a:p>
          <a:p>
            <a:pPr lvl="2"/>
            <a:r>
              <a:rPr lang="nl-BE" dirty="0"/>
              <a:t>Zelfs als </a:t>
            </a:r>
            <a:r>
              <a:rPr lang="nl-BE" dirty="0" err="1"/>
              <a:t>IgE</a:t>
            </a:r>
            <a:r>
              <a:rPr lang="nl-BE" dirty="0"/>
              <a:t> voor voedingsmiddel positief is!</a:t>
            </a:r>
          </a:p>
          <a:p>
            <a:pPr marL="914400" lvl="2" indent="0">
              <a:buNone/>
            </a:pPr>
            <a:endParaRPr lang="nl-BE" dirty="0"/>
          </a:p>
          <a:p>
            <a:r>
              <a:rPr lang="nl-BE" dirty="0"/>
              <a:t>Vroege introductie </a:t>
            </a:r>
            <a:r>
              <a:rPr lang="nl-BE" dirty="0" err="1"/>
              <a:t>hoogallergene</a:t>
            </a:r>
            <a:r>
              <a:rPr lang="nl-BE" dirty="0"/>
              <a:t> voeding (melk, pinda en kippenei)</a:t>
            </a:r>
          </a:p>
          <a:p>
            <a:pPr lvl="1"/>
            <a:r>
              <a:rPr lang="nl-BE" dirty="0"/>
              <a:t>Kan meer dan ½ van deze allergieën voorkomen</a:t>
            </a:r>
          </a:p>
          <a:p>
            <a:endParaRPr lang="en-BE" dirty="0"/>
          </a:p>
        </p:txBody>
      </p:sp>
    </p:spTree>
    <p:extLst>
      <p:ext uri="{BB962C8B-B14F-4D97-AF65-F5344CB8AC3E}">
        <p14:creationId xmlns:p14="http://schemas.microsoft.com/office/powerpoint/2010/main" val="14687883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78F2286-D714-1A4D-8E4D-67A66CDB2757}"/>
              </a:ext>
            </a:extLst>
          </p:cNvPr>
          <p:cNvSpPr>
            <a:spLocks noGrp="1"/>
          </p:cNvSpPr>
          <p:nvPr>
            <p:ph type="title"/>
          </p:nvPr>
        </p:nvSpPr>
        <p:spPr/>
        <p:txBody>
          <a:bodyPr/>
          <a:lstStyle/>
          <a:p>
            <a:r>
              <a:rPr lang="nl-BE" dirty="0"/>
              <a:t>Preventie </a:t>
            </a:r>
            <a:r>
              <a:rPr lang="nl-BE" dirty="0" err="1"/>
              <a:t>IgE</a:t>
            </a:r>
            <a:r>
              <a:rPr lang="nl-BE" dirty="0"/>
              <a:t> voedselallergie</a:t>
            </a:r>
            <a:endParaRPr lang="en-BE" dirty="0"/>
          </a:p>
        </p:txBody>
      </p:sp>
      <p:sp>
        <p:nvSpPr>
          <p:cNvPr id="10" name="Content Placeholder 9">
            <a:extLst>
              <a:ext uri="{FF2B5EF4-FFF2-40B4-BE49-F238E27FC236}">
                <a16:creationId xmlns:a16="http://schemas.microsoft.com/office/drawing/2014/main" id="{734D4DFA-8620-F045-8E00-2C4854F7F1E4}"/>
              </a:ext>
            </a:extLst>
          </p:cNvPr>
          <p:cNvSpPr>
            <a:spLocks noGrp="1"/>
          </p:cNvSpPr>
          <p:nvPr>
            <p:ph idx="10"/>
          </p:nvPr>
        </p:nvSpPr>
        <p:spPr>
          <a:xfrm>
            <a:off x="789305" y="1269999"/>
            <a:ext cx="7886700" cy="3057525"/>
          </a:xfrm>
        </p:spPr>
        <p:txBody>
          <a:bodyPr>
            <a:normAutofit fontScale="92500" lnSpcReduction="20000"/>
          </a:bodyPr>
          <a:lstStyle/>
          <a:p>
            <a:pPr marL="514350" indent="-514350">
              <a:buFont typeface="+mj-lt"/>
              <a:buAutoNum type="arabicPeriod"/>
            </a:pPr>
            <a:r>
              <a:rPr lang="nl-BE" dirty="0">
                <a:solidFill>
                  <a:srgbClr val="CC0E7D"/>
                </a:solidFill>
              </a:rPr>
              <a:t>Eczeem agressief behandelen</a:t>
            </a:r>
            <a:br>
              <a:rPr lang="nl-BE" dirty="0"/>
            </a:br>
            <a:r>
              <a:rPr lang="nl-BE" dirty="0"/>
              <a:t>Optimaliseren huidbarrière: dagelijks emolliens.</a:t>
            </a:r>
            <a:br>
              <a:rPr lang="nl-BE" dirty="0"/>
            </a:br>
            <a:r>
              <a:rPr lang="nl-BE" dirty="0"/>
              <a:t>Topische corticoïden om inflammatie te verminderen.</a:t>
            </a:r>
          </a:p>
          <a:p>
            <a:pPr marL="514350" indent="-514350">
              <a:buFont typeface="+mj-lt"/>
              <a:buAutoNum type="arabicPeriod"/>
            </a:pPr>
            <a:r>
              <a:rPr lang="nl-BE" dirty="0">
                <a:solidFill>
                  <a:srgbClr val="CC0E7D"/>
                </a:solidFill>
              </a:rPr>
              <a:t>Vermijd contact </a:t>
            </a:r>
            <a:r>
              <a:rPr lang="nl-BE" dirty="0" err="1">
                <a:solidFill>
                  <a:srgbClr val="CC0E7D"/>
                </a:solidFill>
              </a:rPr>
              <a:t>hoogallergene</a:t>
            </a:r>
            <a:r>
              <a:rPr lang="nl-BE" dirty="0">
                <a:solidFill>
                  <a:srgbClr val="CC0E7D"/>
                </a:solidFill>
              </a:rPr>
              <a:t> voeding met de huid</a:t>
            </a:r>
          </a:p>
          <a:p>
            <a:pPr lvl="2"/>
            <a:r>
              <a:rPr lang="nl-BE" dirty="0"/>
              <a:t>Handen wassen voor het smeren van eczeemzalven</a:t>
            </a:r>
          </a:p>
          <a:p>
            <a:pPr lvl="2"/>
            <a:r>
              <a:rPr lang="nl-BE" dirty="0"/>
              <a:t>Geen eczeemzalven </a:t>
            </a:r>
            <a:r>
              <a:rPr lang="nl-BE" dirty="0" err="1"/>
              <a:t>obv</a:t>
            </a:r>
            <a:r>
              <a:rPr lang="nl-BE" dirty="0"/>
              <a:t> voedingsmiddelen</a:t>
            </a:r>
          </a:p>
          <a:p>
            <a:pPr lvl="2"/>
            <a:r>
              <a:rPr lang="nl-BE" dirty="0"/>
              <a:t>Optie: atopisch gezin- vermijden van voedingsmiddel door andere gezinsleden tot introductie bij zuigeling mogelijk is</a:t>
            </a:r>
          </a:p>
          <a:p>
            <a:pPr marL="514350" indent="-514350">
              <a:buFont typeface="+mj-lt"/>
              <a:buAutoNum type="arabicPeriod"/>
            </a:pPr>
            <a:r>
              <a:rPr lang="nl-BE" dirty="0">
                <a:solidFill>
                  <a:srgbClr val="CC0E7D"/>
                </a:solidFill>
              </a:rPr>
              <a:t>Tijdige introductie </a:t>
            </a:r>
            <a:r>
              <a:rPr lang="nl-BE" dirty="0" err="1">
                <a:solidFill>
                  <a:srgbClr val="CC0E7D"/>
                </a:solidFill>
              </a:rPr>
              <a:t>hoogallergene</a:t>
            </a:r>
            <a:r>
              <a:rPr lang="nl-BE" dirty="0">
                <a:solidFill>
                  <a:srgbClr val="CC0E7D"/>
                </a:solidFill>
              </a:rPr>
              <a:t> voeding</a:t>
            </a:r>
          </a:p>
          <a:p>
            <a:pPr lvl="1"/>
            <a:r>
              <a:rPr lang="nl-BE" dirty="0"/>
              <a:t>Kippenei en pinda VOOR  leeftijd 8mnd</a:t>
            </a:r>
          </a:p>
          <a:p>
            <a:pPr lvl="2"/>
            <a:endParaRPr lang="nl-BE" dirty="0"/>
          </a:p>
          <a:p>
            <a:endParaRPr lang="en-BE" dirty="0"/>
          </a:p>
        </p:txBody>
      </p:sp>
    </p:spTree>
    <p:extLst>
      <p:ext uri="{BB962C8B-B14F-4D97-AF65-F5344CB8AC3E}">
        <p14:creationId xmlns:p14="http://schemas.microsoft.com/office/powerpoint/2010/main" val="194664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BFB416-A023-704F-B9A0-8A4527EEF2B9}"/>
              </a:ext>
            </a:extLst>
          </p:cNvPr>
          <p:cNvSpPr>
            <a:spLocks noGrp="1"/>
          </p:cNvSpPr>
          <p:nvPr>
            <p:ph type="title"/>
          </p:nvPr>
        </p:nvSpPr>
        <p:spPr/>
        <p:txBody>
          <a:bodyPr/>
          <a:lstStyle/>
          <a:p>
            <a:r>
              <a:rPr lang="nl-BE" dirty="0"/>
              <a:t>Niet zinvolle maatregelen</a:t>
            </a:r>
            <a:endParaRPr lang="en-BE" dirty="0"/>
          </a:p>
        </p:txBody>
      </p:sp>
      <p:sp>
        <p:nvSpPr>
          <p:cNvPr id="5" name="Content Placeholder 4">
            <a:extLst>
              <a:ext uri="{FF2B5EF4-FFF2-40B4-BE49-F238E27FC236}">
                <a16:creationId xmlns:a16="http://schemas.microsoft.com/office/drawing/2014/main" id="{66759FB9-B86C-E647-BFD3-47380432A40A}"/>
              </a:ext>
            </a:extLst>
          </p:cNvPr>
          <p:cNvSpPr>
            <a:spLocks noGrp="1"/>
          </p:cNvSpPr>
          <p:nvPr>
            <p:ph idx="10"/>
          </p:nvPr>
        </p:nvSpPr>
        <p:spPr/>
        <p:txBody>
          <a:bodyPr>
            <a:normAutofit lnSpcReduction="10000"/>
          </a:bodyPr>
          <a:lstStyle/>
          <a:p>
            <a:r>
              <a:rPr lang="nl-BE" dirty="0" err="1"/>
              <a:t>Maternele</a:t>
            </a:r>
            <a:r>
              <a:rPr lang="nl-BE" dirty="0"/>
              <a:t> diëten</a:t>
            </a:r>
          </a:p>
          <a:p>
            <a:pPr lvl="1"/>
            <a:r>
              <a:rPr lang="nl-BE" dirty="0"/>
              <a:t>BV kan kleine hoeveelheden eiwitten bevatten (meestal </a:t>
            </a:r>
            <a:r>
              <a:rPr lang="nl-BE" dirty="0" err="1"/>
              <a:t>gehydrolyseerd</a:t>
            </a:r>
            <a:r>
              <a:rPr lang="nl-BE" dirty="0"/>
              <a:t>)</a:t>
            </a:r>
          </a:p>
          <a:p>
            <a:pPr lvl="2"/>
            <a:r>
              <a:rPr lang="nl-BE" dirty="0"/>
              <a:t>Onvoldoende voor preventie</a:t>
            </a:r>
          </a:p>
          <a:p>
            <a:pPr lvl="2"/>
            <a:r>
              <a:rPr lang="nl-BE" dirty="0"/>
              <a:t>Onvoldoende voor acute allergische reactie</a:t>
            </a:r>
          </a:p>
          <a:p>
            <a:pPr lvl="2"/>
            <a:endParaRPr lang="nl-BE" dirty="0"/>
          </a:p>
          <a:p>
            <a:r>
              <a:rPr lang="nl-BE" dirty="0"/>
              <a:t>Bij rapportage van reactie onder exclusief BV</a:t>
            </a:r>
          </a:p>
          <a:p>
            <a:pPr lvl="1"/>
            <a:r>
              <a:rPr lang="nl-BE" dirty="0"/>
              <a:t>Eczeem onder controle?</a:t>
            </a:r>
          </a:p>
          <a:p>
            <a:pPr lvl="1"/>
            <a:r>
              <a:rPr lang="nl-BE" dirty="0"/>
              <a:t>Handen gewassen?</a:t>
            </a:r>
            <a:endParaRPr lang="en-BE" dirty="0"/>
          </a:p>
        </p:txBody>
      </p:sp>
    </p:spTree>
    <p:extLst>
      <p:ext uri="{BB962C8B-B14F-4D97-AF65-F5344CB8AC3E}">
        <p14:creationId xmlns:p14="http://schemas.microsoft.com/office/powerpoint/2010/main" val="8559933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1B835C-8759-4681-A5F2-F61E92E65A04}"/>
              </a:ext>
            </a:extLst>
          </p:cNvPr>
          <p:cNvSpPr>
            <a:spLocks noGrp="1"/>
          </p:cNvSpPr>
          <p:nvPr>
            <p:ph type="ctrTitle"/>
          </p:nvPr>
        </p:nvSpPr>
        <p:spPr>
          <a:xfrm>
            <a:off x="457200" y="593725"/>
            <a:ext cx="5715000" cy="1304925"/>
          </a:xfrm>
        </p:spPr>
        <p:txBody>
          <a:bodyPr>
            <a:normAutofit/>
          </a:bodyPr>
          <a:lstStyle/>
          <a:p>
            <a:r>
              <a:rPr lang="nl-BE" sz="3600" spc="-40" dirty="0">
                <a:solidFill>
                  <a:srgbClr val="CC0E7D"/>
                </a:solidFill>
                <a:ea typeface="+mj-ea"/>
                <a:cs typeface="+mn-cs"/>
              </a:rPr>
              <a:t>Introductie allergenen </a:t>
            </a:r>
            <a:br>
              <a:rPr lang="nl-BE" sz="3600" spc="-40" dirty="0">
                <a:solidFill>
                  <a:srgbClr val="CC0E7D"/>
                </a:solidFill>
                <a:ea typeface="+mj-ea"/>
                <a:cs typeface="+mn-cs"/>
              </a:rPr>
            </a:br>
            <a:r>
              <a:rPr lang="nl-BE" sz="3600" spc="-40" dirty="0">
                <a:solidFill>
                  <a:srgbClr val="CC0E7D"/>
                </a:solidFill>
                <a:ea typeface="+mj-ea"/>
                <a:cs typeface="+mn-cs"/>
              </a:rPr>
              <a:t>in zuigelingenvoeding</a:t>
            </a:r>
          </a:p>
        </p:txBody>
      </p:sp>
      <p:sp>
        <p:nvSpPr>
          <p:cNvPr id="3" name="Ondertitel 2">
            <a:extLst>
              <a:ext uri="{FF2B5EF4-FFF2-40B4-BE49-F238E27FC236}">
                <a16:creationId xmlns:a16="http://schemas.microsoft.com/office/drawing/2014/main" id="{3B40017B-60D5-49A7-88D8-03493B7AD02C}"/>
              </a:ext>
            </a:extLst>
          </p:cNvPr>
          <p:cNvSpPr>
            <a:spLocks noGrp="1"/>
          </p:cNvSpPr>
          <p:nvPr>
            <p:ph type="subTitle" idx="1"/>
          </p:nvPr>
        </p:nvSpPr>
        <p:spPr>
          <a:xfrm>
            <a:off x="533400" y="1914859"/>
            <a:ext cx="4419600" cy="1431430"/>
          </a:xfrm>
        </p:spPr>
        <p:txBody>
          <a:bodyPr/>
          <a:lstStyle/>
          <a:p>
            <a:r>
              <a:rPr lang="nl-BE" dirty="0">
                <a:solidFill>
                  <a:schemeClr val="tx1"/>
                </a:solidFill>
              </a:rPr>
              <a:t>PRAKTISCHE RICHTLIJNEN</a:t>
            </a:r>
          </a:p>
        </p:txBody>
      </p:sp>
    </p:spTree>
    <p:extLst>
      <p:ext uri="{BB962C8B-B14F-4D97-AF65-F5344CB8AC3E}">
        <p14:creationId xmlns:p14="http://schemas.microsoft.com/office/powerpoint/2010/main" val="68228500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F4AA9-E80E-3A4A-99EA-768DA41360CD}"/>
              </a:ext>
            </a:extLst>
          </p:cNvPr>
          <p:cNvSpPr>
            <a:spLocks noGrp="1"/>
          </p:cNvSpPr>
          <p:nvPr>
            <p:ph type="title"/>
          </p:nvPr>
        </p:nvSpPr>
        <p:spPr>
          <a:xfrm>
            <a:off x="789305" y="283997"/>
            <a:ext cx="7970850" cy="828675"/>
          </a:xfrm>
        </p:spPr>
        <p:txBody>
          <a:bodyPr/>
          <a:lstStyle/>
          <a:p>
            <a:r>
              <a:rPr lang="nl-BE" dirty="0"/>
              <a:t>Introductie </a:t>
            </a:r>
            <a:r>
              <a:rPr lang="nl-BE" dirty="0" err="1"/>
              <a:t>hoogallergene</a:t>
            </a:r>
            <a:r>
              <a:rPr lang="nl-BE" dirty="0"/>
              <a:t> voeding</a:t>
            </a:r>
            <a:endParaRPr lang="en-BE" dirty="0"/>
          </a:p>
        </p:txBody>
      </p:sp>
      <p:sp>
        <p:nvSpPr>
          <p:cNvPr id="8" name="Tekstvak 7">
            <a:extLst>
              <a:ext uri="{FF2B5EF4-FFF2-40B4-BE49-F238E27FC236}">
                <a16:creationId xmlns:a16="http://schemas.microsoft.com/office/drawing/2014/main" id="{14C3A09B-F486-4353-9AB8-DFC521EBCF3E}"/>
              </a:ext>
            </a:extLst>
          </p:cNvPr>
          <p:cNvSpPr txBox="1"/>
          <p:nvPr/>
        </p:nvSpPr>
        <p:spPr>
          <a:xfrm>
            <a:off x="4114800" y="2101065"/>
            <a:ext cx="914400" cy="914400"/>
          </a:xfrm>
          <a:prstGeom prst="rect">
            <a:avLst/>
          </a:prstGeom>
          <a:noFill/>
        </p:spPr>
        <p:txBody>
          <a:bodyPr wrap="square" rtlCol="0">
            <a:spAutoFit/>
          </a:bodyPr>
          <a:lstStyle/>
          <a:p>
            <a:endParaRPr lang="nl-BE" dirty="0"/>
          </a:p>
        </p:txBody>
      </p:sp>
      <p:sp>
        <p:nvSpPr>
          <p:cNvPr id="4" name="Tekstvak 3">
            <a:extLst>
              <a:ext uri="{FF2B5EF4-FFF2-40B4-BE49-F238E27FC236}">
                <a16:creationId xmlns:a16="http://schemas.microsoft.com/office/drawing/2014/main" id="{96460F9F-6B5D-07AA-9ABA-EE6EC24BCA1F}"/>
              </a:ext>
            </a:extLst>
          </p:cNvPr>
          <p:cNvSpPr txBox="1"/>
          <p:nvPr/>
        </p:nvSpPr>
        <p:spPr>
          <a:xfrm flipH="1">
            <a:off x="789303" y="1111269"/>
            <a:ext cx="7970848" cy="3970318"/>
          </a:xfrm>
          <a:prstGeom prst="rect">
            <a:avLst/>
          </a:prstGeom>
          <a:noFill/>
        </p:spPr>
        <p:txBody>
          <a:bodyPr wrap="square" rtlCol="0">
            <a:spAutoFit/>
          </a:bodyPr>
          <a:lstStyle/>
          <a:p>
            <a:r>
              <a:rPr lang="nl-NL" dirty="0"/>
              <a:t>Voorafgaand: opstart vaste voeding vanaf 4 (à 6) maand (motorisch klaar?)</a:t>
            </a:r>
          </a:p>
          <a:p>
            <a:r>
              <a:rPr lang="nl-NL" dirty="0"/>
              <a:t>Doel: introductie vóór (6 à) 8 maand ter preventie van allergie</a:t>
            </a:r>
          </a:p>
          <a:p>
            <a:r>
              <a:rPr lang="nl-NL" dirty="0"/>
              <a:t>Gevarieerde voeding</a:t>
            </a:r>
          </a:p>
          <a:p>
            <a:endParaRPr lang="nl-NL" dirty="0"/>
          </a:p>
          <a:p>
            <a:r>
              <a:rPr lang="nl-NL" dirty="0">
                <a:solidFill>
                  <a:srgbClr val="CC0E7D"/>
                </a:solidFill>
              </a:rPr>
              <a:t>Blanco </a:t>
            </a:r>
            <a:r>
              <a:rPr lang="nl-NL" dirty="0"/>
              <a:t>voorgeschiedenis:</a:t>
            </a:r>
            <a:r>
              <a:rPr lang="nl-NL" dirty="0">
                <a:solidFill>
                  <a:srgbClr val="CC0E7D"/>
                </a:solidFill>
              </a:rPr>
              <a:t> 	</a:t>
            </a:r>
            <a:r>
              <a:rPr lang="nl-NL" dirty="0"/>
              <a:t>introductie thuis volgens </a:t>
            </a:r>
            <a:r>
              <a:rPr lang="nl-NL" dirty="0">
                <a:solidFill>
                  <a:srgbClr val="CC0E7D"/>
                </a:solidFill>
              </a:rPr>
              <a:t>3 stappen schema</a:t>
            </a:r>
          </a:p>
          <a:p>
            <a:endParaRPr lang="nl-NL" dirty="0">
              <a:solidFill>
                <a:srgbClr val="CC0E7D"/>
              </a:solidFill>
            </a:endParaRPr>
          </a:p>
          <a:p>
            <a:r>
              <a:rPr lang="nl-NL" dirty="0"/>
              <a:t>Kind met </a:t>
            </a:r>
            <a:r>
              <a:rPr lang="nl-NL" dirty="0">
                <a:solidFill>
                  <a:srgbClr val="CC0E7D"/>
                </a:solidFill>
              </a:rPr>
              <a:t>mild eczeem: 	</a:t>
            </a:r>
            <a:r>
              <a:rPr lang="nl-NL" dirty="0"/>
              <a:t>introductie thuis volgens  </a:t>
            </a:r>
            <a:r>
              <a:rPr lang="nl-NL" dirty="0">
                <a:solidFill>
                  <a:srgbClr val="CC0E7D"/>
                </a:solidFill>
              </a:rPr>
              <a:t>6 stappen schema</a:t>
            </a:r>
          </a:p>
          <a:p>
            <a:endParaRPr lang="nl-NL" dirty="0">
              <a:solidFill>
                <a:srgbClr val="CC0E7D"/>
              </a:solidFill>
            </a:endParaRPr>
          </a:p>
          <a:p>
            <a:r>
              <a:rPr lang="nl-NL" dirty="0">
                <a:solidFill>
                  <a:srgbClr val="CC0E7D"/>
                </a:solidFill>
              </a:rPr>
              <a:t>Indicaties tot verwijzing:	</a:t>
            </a:r>
            <a:r>
              <a:rPr lang="nl-BE" dirty="0">
                <a:solidFill>
                  <a:srgbClr val="CC0E7D"/>
                </a:solidFill>
              </a:rPr>
              <a:t>Eerdere acute systemische reacties op voeding</a:t>
            </a:r>
          </a:p>
          <a:p>
            <a:r>
              <a:rPr lang="nl-BE" dirty="0">
                <a:solidFill>
                  <a:srgbClr val="CC0E7D"/>
                </a:solidFill>
              </a:rPr>
              <a:t>			Matig tot ernstig eczeem</a:t>
            </a:r>
          </a:p>
          <a:p>
            <a:r>
              <a:rPr lang="nl-BE" dirty="0">
                <a:solidFill>
                  <a:srgbClr val="CC0E7D"/>
                </a:solidFill>
              </a:rPr>
              <a:t>			Matig ernstig eczeem + leeftijd &gt;8mnd</a:t>
            </a:r>
          </a:p>
          <a:p>
            <a:r>
              <a:rPr lang="nl-BE" dirty="0">
                <a:solidFill>
                  <a:srgbClr val="CC0E7D"/>
                </a:solidFill>
              </a:rPr>
              <a:t>			Resterende barrières voor thuisintroductie (angst,…)</a:t>
            </a:r>
          </a:p>
          <a:p>
            <a:endParaRPr lang="nl-NL" dirty="0">
              <a:solidFill>
                <a:srgbClr val="CC0E7D"/>
              </a:solidFill>
            </a:endParaRPr>
          </a:p>
          <a:p>
            <a:endParaRPr lang="nl-NL" dirty="0">
              <a:solidFill>
                <a:srgbClr val="CC0E7D"/>
              </a:solidFill>
            </a:endParaRPr>
          </a:p>
        </p:txBody>
      </p:sp>
    </p:spTree>
    <p:extLst>
      <p:ext uri="{BB962C8B-B14F-4D97-AF65-F5344CB8AC3E}">
        <p14:creationId xmlns:p14="http://schemas.microsoft.com/office/powerpoint/2010/main" val="29669486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096F20-DF53-42AD-AD11-BA6F58D7CDD1}"/>
              </a:ext>
            </a:extLst>
          </p:cNvPr>
          <p:cNvSpPr>
            <a:spLocks noGrp="1"/>
          </p:cNvSpPr>
          <p:nvPr>
            <p:ph type="title"/>
          </p:nvPr>
        </p:nvSpPr>
        <p:spPr>
          <a:xfrm>
            <a:off x="762000" y="11955"/>
            <a:ext cx="7886700" cy="828675"/>
          </a:xfrm>
        </p:spPr>
        <p:txBody>
          <a:bodyPr/>
          <a:lstStyle/>
          <a:p>
            <a:r>
              <a:rPr lang="nl-BE" dirty="0"/>
              <a:t>Introductie in 3 stappen</a:t>
            </a:r>
          </a:p>
        </p:txBody>
      </p:sp>
      <p:pic>
        <p:nvPicPr>
          <p:cNvPr id="8" name="Tijdelijke aanduiding voor inhoud 7">
            <a:extLst>
              <a:ext uri="{FF2B5EF4-FFF2-40B4-BE49-F238E27FC236}">
                <a16:creationId xmlns:a16="http://schemas.microsoft.com/office/drawing/2014/main" id="{F6B5B476-771B-4143-9C5F-1B5D3FBF48E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76400" y="688175"/>
            <a:ext cx="4859587" cy="4020350"/>
          </a:xfrm>
        </p:spPr>
      </p:pic>
    </p:spTree>
    <p:extLst>
      <p:ext uri="{BB962C8B-B14F-4D97-AF65-F5344CB8AC3E}">
        <p14:creationId xmlns:p14="http://schemas.microsoft.com/office/powerpoint/2010/main" val="377225245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4D12AF3-931A-4356-B4EE-B4FDA9F1295B}"/>
              </a:ext>
            </a:extLst>
          </p:cNvPr>
          <p:cNvPicPr>
            <a:picLocks noChangeAspect="1"/>
          </p:cNvPicPr>
          <p:nvPr/>
        </p:nvPicPr>
        <p:blipFill>
          <a:blip r:embed="rId2"/>
          <a:stretch>
            <a:fillRect/>
          </a:stretch>
        </p:blipFill>
        <p:spPr>
          <a:xfrm>
            <a:off x="983717" y="0"/>
            <a:ext cx="7176566" cy="5149850"/>
          </a:xfrm>
          <a:prstGeom prst="rect">
            <a:avLst/>
          </a:prstGeom>
        </p:spPr>
      </p:pic>
      <p:sp>
        <p:nvSpPr>
          <p:cNvPr id="2" name="Titel 1">
            <a:extLst>
              <a:ext uri="{FF2B5EF4-FFF2-40B4-BE49-F238E27FC236}">
                <a16:creationId xmlns:a16="http://schemas.microsoft.com/office/drawing/2014/main" id="{913ABC51-BED4-497C-A580-77C3FDAAE167}"/>
              </a:ext>
            </a:extLst>
          </p:cNvPr>
          <p:cNvSpPr>
            <a:spLocks noGrp="1"/>
          </p:cNvSpPr>
          <p:nvPr>
            <p:ph type="title"/>
          </p:nvPr>
        </p:nvSpPr>
        <p:spPr>
          <a:xfrm>
            <a:off x="152400" y="517525"/>
            <a:ext cx="7886700" cy="828675"/>
          </a:xfrm>
        </p:spPr>
        <p:txBody>
          <a:bodyPr/>
          <a:lstStyle/>
          <a:p>
            <a:r>
              <a:rPr lang="nl-BE" dirty="0"/>
              <a:t>Introductie in 6 stappen</a:t>
            </a:r>
          </a:p>
        </p:txBody>
      </p:sp>
      <p:sp>
        <p:nvSpPr>
          <p:cNvPr id="5" name="Tekstvak 4">
            <a:extLst>
              <a:ext uri="{FF2B5EF4-FFF2-40B4-BE49-F238E27FC236}">
                <a16:creationId xmlns:a16="http://schemas.microsoft.com/office/drawing/2014/main" id="{50BF7FF3-6266-2BCA-A27B-6E9D13BB8D36}"/>
              </a:ext>
            </a:extLst>
          </p:cNvPr>
          <p:cNvSpPr txBox="1"/>
          <p:nvPr/>
        </p:nvSpPr>
        <p:spPr>
          <a:xfrm>
            <a:off x="157701" y="1315085"/>
            <a:ext cx="4583926" cy="923330"/>
          </a:xfrm>
          <a:prstGeom prst="rect">
            <a:avLst/>
          </a:prstGeom>
          <a:noFill/>
          <a:ln w="38100">
            <a:solidFill>
              <a:srgbClr val="CC0E7D"/>
            </a:solidFill>
          </a:ln>
        </p:spPr>
        <p:txBody>
          <a:bodyPr wrap="square">
            <a:spAutoFit/>
          </a:bodyPr>
          <a:lstStyle/>
          <a:p>
            <a:r>
              <a:rPr lang="nl-BE" dirty="0"/>
              <a:t>allergiedietist-davo.nl</a:t>
            </a:r>
          </a:p>
          <a:p>
            <a:r>
              <a:rPr lang="nl-BE" dirty="0"/>
              <a:t>Voor professionals – Introductieschema’s</a:t>
            </a:r>
          </a:p>
          <a:p>
            <a:r>
              <a:rPr lang="nl-BE" dirty="0"/>
              <a:t>Onderaan pagina: voor zuigelingen: download</a:t>
            </a:r>
          </a:p>
        </p:txBody>
      </p:sp>
    </p:spTree>
    <p:extLst>
      <p:ext uri="{BB962C8B-B14F-4D97-AF65-F5344CB8AC3E}">
        <p14:creationId xmlns:p14="http://schemas.microsoft.com/office/powerpoint/2010/main" val="209326172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B8A7352-F5AD-47A3-AF67-72D4DD9E52CC}"/>
              </a:ext>
            </a:extLst>
          </p:cNvPr>
          <p:cNvPicPr>
            <a:picLocks noChangeAspect="1"/>
          </p:cNvPicPr>
          <p:nvPr/>
        </p:nvPicPr>
        <p:blipFill>
          <a:blip r:embed="rId2"/>
          <a:stretch>
            <a:fillRect/>
          </a:stretch>
        </p:blipFill>
        <p:spPr>
          <a:xfrm>
            <a:off x="897819" y="0"/>
            <a:ext cx="7348362" cy="5149850"/>
          </a:xfrm>
          <a:prstGeom prst="rect">
            <a:avLst/>
          </a:prstGeom>
        </p:spPr>
      </p:pic>
    </p:spTree>
    <p:extLst>
      <p:ext uri="{BB962C8B-B14F-4D97-AF65-F5344CB8AC3E}">
        <p14:creationId xmlns:p14="http://schemas.microsoft.com/office/powerpoint/2010/main" val="342756165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1D9433A-41A6-45EF-BE8B-C2B0B8708022}"/>
              </a:ext>
            </a:extLst>
          </p:cNvPr>
          <p:cNvPicPr>
            <a:picLocks noChangeAspect="1"/>
          </p:cNvPicPr>
          <p:nvPr/>
        </p:nvPicPr>
        <p:blipFill>
          <a:blip r:embed="rId2"/>
          <a:stretch>
            <a:fillRect/>
          </a:stretch>
        </p:blipFill>
        <p:spPr>
          <a:xfrm>
            <a:off x="228600" y="0"/>
            <a:ext cx="3429000" cy="5149850"/>
          </a:xfrm>
          <a:prstGeom prst="rect">
            <a:avLst/>
          </a:prstGeom>
        </p:spPr>
      </p:pic>
      <p:pic>
        <p:nvPicPr>
          <p:cNvPr id="7" name="Afbeelding 6">
            <a:extLst>
              <a:ext uri="{FF2B5EF4-FFF2-40B4-BE49-F238E27FC236}">
                <a16:creationId xmlns:a16="http://schemas.microsoft.com/office/drawing/2014/main" id="{C2C40074-36FA-4511-AF2E-A56CD790C0A7}"/>
              </a:ext>
            </a:extLst>
          </p:cNvPr>
          <p:cNvPicPr>
            <a:picLocks noChangeAspect="1"/>
          </p:cNvPicPr>
          <p:nvPr/>
        </p:nvPicPr>
        <p:blipFill>
          <a:blip r:embed="rId3"/>
          <a:stretch>
            <a:fillRect/>
          </a:stretch>
        </p:blipFill>
        <p:spPr>
          <a:xfrm>
            <a:off x="3918514" y="0"/>
            <a:ext cx="4333875" cy="3032125"/>
          </a:xfrm>
          <a:prstGeom prst="rect">
            <a:avLst/>
          </a:prstGeom>
        </p:spPr>
      </p:pic>
    </p:spTree>
    <p:extLst>
      <p:ext uri="{BB962C8B-B14F-4D97-AF65-F5344CB8AC3E}">
        <p14:creationId xmlns:p14="http://schemas.microsoft.com/office/powerpoint/2010/main" val="238257916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F4AA9-E80E-3A4A-99EA-768DA41360CD}"/>
              </a:ext>
            </a:extLst>
          </p:cNvPr>
          <p:cNvSpPr>
            <a:spLocks noGrp="1"/>
          </p:cNvSpPr>
          <p:nvPr>
            <p:ph type="title"/>
          </p:nvPr>
        </p:nvSpPr>
        <p:spPr/>
        <p:txBody>
          <a:bodyPr/>
          <a:lstStyle/>
          <a:p>
            <a:r>
              <a:rPr lang="nl-BE" dirty="0"/>
              <a:t>Introductie </a:t>
            </a:r>
            <a:r>
              <a:rPr lang="nl-BE" dirty="0" err="1"/>
              <a:t>hoogallergene</a:t>
            </a:r>
            <a:r>
              <a:rPr lang="nl-BE" dirty="0"/>
              <a:t> voeding</a:t>
            </a:r>
            <a:endParaRPr lang="en-BE" dirty="0"/>
          </a:p>
        </p:txBody>
      </p:sp>
      <p:sp>
        <p:nvSpPr>
          <p:cNvPr id="7" name="Tijdelijke aanduiding voor inhoud 6">
            <a:extLst>
              <a:ext uri="{FF2B5EF4-FFF2-40B4-BE49-F238E27FC236}">
                <a16:creationId xmlns:a16="http://schemas.microsoft.com/office/drawing/2014/main" id="{7853F383-CCBC-4746-B8DD-1FF132E6CD49}"/>
              </a:ext>
            </a:extLst>
          </p:cNvPr>
          <p:cNvSpPr>
            <a:spLocks noGrp="1"/>
          </p:cNvSpPr>
          <p:nvPr>
            <p:ph idx="1"/>
          </p:nvPr>
        </p:nvSpPr>
        <p:spPr>
          <a:prstGeom prst="rect">
            <a:avLst/>
          </a:prstGeom>
        </p:spPr>
        <p:txBody>
          <a:bodyPr/>
          <a:lstStyle/>
          <a:p>
            <a:pPr marL="12065" indent="0"/>
            <a:r>
              <a:rPr lang="nl-BE" sz="2400" kern="100" dirty="0">
                <a:latin typeface="Calibri" panose="020F0502020204030204" pitchFamily="34" charset="0"/>
                <a:ea typeface="Aptos" panose="020B0004020202020204" pitchFamily="34" charset="0"/>
                <a:cs typeface="Times New Roman" panose="02020603050405020304" pitchFamily="18" charset="0"/>
              </a:rPr>
              <a:t>Z</a:t>
            </a:r>
            <a:r>
              <a:rPr lang="nl-BE" sz="2400" kern="100" dirty="0">
                <a:effectLst/>
                <a:latin typeface="Calibri" panose="020F0502020204030204" pitchFamily="34" charset="0"/>
                <a:ea typeface="Aptos" panose="020B0004020202020204" pitchFamily="34" charset="0"/>
                <a:cs typeface="Times New Roman" panose="02020603050405020304" pitchFamily="18" charset="0"/>
              </a:rPr>
              <a:t>odra een allergeen succesvol is geïntroduceerd, </a:t>
            </a:r>
          </a:p>
          <a:p>
            <a:pPr marL="354965" indent="-342900">
              <a:buFont typeface="Arial" panose="020B0604020202020204" pitchFamily="34" charset="0"/>
              <a:buChar char="•"/>
            </a:pPr>
            <a:r>
              <a:rPr lang="nl-BE" sz="2400" kern="100" dirty="0">
                <a:effectLst/>
                <a:latin typeface="Calibri" panose="020F0502020204030204" pitchFamily="34" charset="0"/>
                <a:ea typeface="Aptos" panose="020B0004020202020204" pitchFamily="34" charset="0"/>
                <a:cs typeface="Times New Roman" panose="02020603050405020304" pitchFamily="18" charset="0"/>
              </a:rPr>
              <a:t>moet het </a:t>
            </a:r>
            <a:r>
              <a:rPr lang="nl-BE" sz="2400" b="1" kern="100" dirty="0">
                <a:effectLst/>
                <a:latin typeface="Calibri" panose="020F0502020204030204" pitchFamily="34" charset="0"/>
                <a:ea typeface="Aptos" panose="020B0004020202020204" pitchFamily="34" charset="0"/>
                <a:cs typeface="Times New Roman" panose="02020603050405020304" pitchFamily="18" charset="0"/>
              </a:rPr>
              <a:t>regelmatig</a:t>
            </a:r>
            <a:r>
              <a:rPr lang="nl-BE" sz="2400" kern="100" dirty="0">
                <a:effectLst/>
                <a:latin typeface="Calibri" panose="020F0502020204030204" pitchFamily="34" charset="0"/>
                <a:ea typeface="Aptos" panose="020B0004020202020204" pitchFamily="34" charset="0"/>
                <a:cs typeface="Times New Roman" panose="02020603050405020304" pitchFamily="18" charset="0"/>
              </a:rPr>
              <a:t> worden gegeven </a:t>
            </a:r>
          </a:p>
          <a:p>
            <a:pPr marL="354965" indent="-342900">
              <a:buFont typeface="Arial" panose="020B0604020202020204" pitchFamily="34" charset="0"/>
              <a:buChar char="•"/>
            </a:pPr>
            <a:r>
              <a:rPr lang="nl-BE" sz="2400" b="1" kern="100" dirty="0">
                <a:effectLst/>
                <a:latin typeface="Calibri" panose="020F0502020204030204" pitchFamily="34" charset="0"/>
                <a:ea typeface="Aptos" panose="020B0004020202020204" pitchFamily="34" charset="0"/>
                <a:cs typeface="Times New Roman" panose="02020603050405020304" pitchFamily="18" charset="0"/>
              </a:rPr>
              <a:t>bij voorkeur minstens één keer per week</a:t>
            </a:r>
            <a:endParaRPr lang="nl-BE" sz="2400" b="1" kern="100" dirty="0">
              <a:latin typeface="Calibri" panose="020F0502020204030204" pitchFamily="34" charset="0"/>
              <a:ea typeface="Aptos" panose="020B0004020202020204" pitchFamily="34" charset="0"/>
              <a:cs typeface="Times New Roman" panose="02020603050405020304" pitchFamily="18" charset="0"/>
            </a:endParaRPr>
          </a:p>
          <a:p>
            <a:pPr marL="354965" indent="-342900">
              <a:buFont typeface="Arial" panose="020B0604020202020204" pitchFamily="34" charset="0"/>
              <a:buChar char="•"/>
            </a:pPr>
            <a:r>
              <a:rPr lang="nl-BE" sz="2400" kern="100" dirty="0">
                <a:effectLst/>
                <a:latin typeface="Calibri" panose="020F0502020204030204" pitchFamily="34" charset="0"/>
                <a:ea typeface="Aptos" panose="020B0004020202020204" pitchFamily="34" charset="0"/>
                <a:cs typeface="Times New Roman" panose="02020603050405020304" pitchFamily="18" charset="0"/>
              </a:rPr>
              <a:t>om de </a:t>
            </a:r>
            <a:r>
              <a:rPr lang="nl-BE" sz="2400" kern="100" dirty="0" err="1">
                <a:effectLst/>
                <a:latin typeface="Calibri" panose="020F0502020204030204" pitchFamily="34" charset="0"/>
                <a:ea typeface="Aptos" panose="020B0004020202020204" pitchFamily="34" charset="0"/>
                <a:cs typeface="Times New Roman" panose="02020603050405020304" pitchFamily="18" charset="0"/>
              </a:rPr>
              <a:t>immuuntolerantie</a:t>
            </a:r>
            <a:r>
              <a:rPr lang="nl-BE" sz="2400" kern="100" dirty="0">
                <a:effectLst/>
                <a:latin typeface="Calibri" panose="020F0502020204030204" pitchFamily="34" charset="0"/>
                <a:ea typeface="Aptos" panose="020B0004020202020204" pitchFamily="34" charset="0"/>
                <a:cs typeface="Times New Roman" panose="02020603050405020304" pitchFamily="18" charset="0"/>
              </a:rPr>
              <a:t> te behouden</a:t>
            </a:r>
            <a:endParaRPr lang="nl-BE"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l-BE" dirty="0"/>
          </a:p>
        </p:txBody>
      </p:sp>
      <p:sp>
        <p:nvSpPr>
          <p:cNvPr id="8" name="Tekstvak 7">
            <a:extLst>
              <a:ext uri="{FF2B5EF4-FFF2-40B4-BE49-F238E27FC236}">
                <a16:creationId xmlns:a16="http://schemas.microsoft.com/office/drawing/2014/main" id="{14C3A09B-F486-4353-9AB8-DFC521EBCF3E}"/>
              </a:ext>
            </a:extLst>
          </p:cNvPr>
          <p:cNvSpPr txBox="1"/>
          <p:nvPr/>
        </p:nvSpPr>
        <p:spPr>
          <a:xfrm>
            <a:off x="4114800" y="2101065"/>
            <a:ext cx="914400" cy="914400"/>
          </a:xfrm>
          <a:prstGeom prst="rect">
            <a:avLst/>
          </a:prstGeom>
          <a:noFill/>
        </p:spPr>
        <p:txBody>
          <a:bodyPr wrap="square" rtlCol="0">
            <a:spAutoFit/>
          </a:bodyPr>
          <a:lstStyle/>
          <a:p>
            <a:endParaRPr lang="nl-BE" dirty="0"/>
          </a:p>
        </p:txBody>
      </p:sp>
    </p:spTree>
    <p:extLst>
      <p:ext uri="{BB962C8B-B14F-4D97-AF65-F5344CB8AC3E}">
        <p14:creationId xmlns:p14="http://schemas.microsoft.com/office/powerpoint/2010/main" val="243295957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1B835C-8759-4681-A5F2-F61E92E65A04}"/>
              </a:ext>
            </a:extLst>
          </p:cNvPr>
          <p:cNvSpPr>
            <a:spLocks noGrp="1"/>
          </p:cNvSpPr>
          <p:nvPr>
            <p:ph type="ctrTitle"/>
          </p:nvPr>
        </p:nvSpPr>
        <p:spPr>
          <a:xfrm>
            <a:off x="838200" y="746125"/>
            <a:ext cx="5715000" cy="1304925"/>
          </a:xfrm>
        </p:spPr>
        <p:txBody>
          <a:bodyPr>
            <a:normAutofit/>
          </a:bodyPr>
          <a:lstStyle/>
          <a:p>
            <a:r>
              <a:rPr lang="nl-BE" sz="3600" spc="-40" dirty="0">
                <a:solidFill>
                  <a:srgbClr val="CC0E7D"/>
                </a:solidFill>
                <a:ea typeface="+mj-ea"/>
                <a:cs typeface="+mn-cs"/>
              </a:rPr>
              <a:t>Introductie allergenen </a:t>
            </a:r>
            <a:br>
              <a:rPr lang="nl-BE" sz="3600" spc="-40" dirty="0">
                <a:solidFill>
                  <a:srgbClr val="CC0E7D"/>
                </a:solidFill>
                <a:ea typeface="+mj-ea"/>
                <a:cs typeface="+mn-cs"/>
              </a:rPr>
            </a:br>
            <a:r>
              <a:rPr lang="nl-BE" sz="3600" spc="-40" dirty="0">
                <a:solidFill>
                  <a:srgbClr val="CC0E7D"/>
                </a:solidFill>
                <a:ea typeface="+mj-ea"/>
                <a:cs typeface="+mn-cs"/>
              </a:rPr>
              <a:t>in zuigelingenvoeding</a:t>
            </a:r>
          </a:p>
        </p:txBody>
      </p:sp>
      <p:sp>
        <p:nvSpPr>
          <p:cNvPr id="3" name="Ondertitel 2">
            <a:extLst>
              <a:ext uri="{FF2B5EF4-FFF2-40B4-BE49-F238E27FC236}">
                <a16:creationId xmlns:a16="http://schemas.microsoft.com/office/drawing/2014/main" id="{3B40017B-60D5-49A7-88D8-03493B7AD02C}"/>
              </a:ext>
            </a:extLst>
          </p:cNvPr>
          <p:cNvSpPr>
            <a:spLocks noGrp="1"/>
          </p:cNvSpPr>
          <p:nvPr>
            <p:ph type="subTitle" idx="1"/>
          </p:nvPr>
        </p:nvSpPr>
        <p:spPr>
          <a:xfrm>
            <a:off x="842838" y="1859209"/>
            <a:ext cx="6472362" cy="2392115"/>
          </a:xfrm>
        </p:spPr>
        <p:txBody>
          <a:bodyPr/>
          <a:lstStyle/>
          <a:p>
            <a:pPr marL="457200" indent="-457200">
              <a:buFont typeface="Arial" panose="020B0604020202020204" pitchFamily="34" charset="0"/>
              <a:buChar char="•"/>
            </a:pPr>
            <a:r>
              <a:rPr lang="nl-BE" sz="2800" cap="none" dirty="0">
                <a:solidFill>
                  <a:schemeClr val="tx1"/>
                </a:solidFill>
                <a:latin typeface="+mn-lt"/>
              </a:rPr>
              <a:t>Belang van preventie</a:t>
            </a:r>
          </a:p>
          <a:p>
            <a:pPr marL="457200" indent="-457200">
              <a:buFont typeface="Arial" panose="020B0604020202020204" pitchFamily="34" charset="0"/>
              <a:buChar char="•"/>
            </a:pPr>
            <a:r>
              <a:rPr lang="nl-BE" sz="2800" cap="none" dirty="0">
                <a:solidFill>
                  <a:schemeClr val="tx1"/>
                </a:solidFill>
                <a:latin typeface="+mn-lt"/>
              </a:rPr>
              <a:t>Eczeem aanpakken</a:t>
            </a:r>
          </a:p>
          <a:p>
            <a:pPr marL="457200" indent="-457200">
              <a:buFont typeface="Arial" panose="020B0604020202020204" pitchFamily="34" charset="0"/>
              <a:buChar char="•"/>
            </a:pPr>
            <a:r>
              <a:rPr lang="nl-BE" sz="2800" cap="none" dirty="0">
                <a:solidFill>
                  <a:schemeClr val="tx1"/>
                </a:solidFill>
                <a:latin typeface="+mn-lt"/>
              </a:rPr>
              <a:t>Introductie ei en pindakaas</a:t>
            </a:r>
          </a:p>
          <a:p>
            <a:pPr marL="457200" indent="-457200">
              <a:buFont typeface="Arial" panose="020B0604020202020204" pitchFamily="34" charset="0"/>
              <a:buChar char="•"/>
            </a:pPr>
            <a:r>
              <a:rPr lang="nl-BE" sz="2800" cap="none" dirty="0">
                <a:solidFill>
                  <a:schemeClr val="tx1"/>
                </a:solidFill>
                <a:latin typeface="+mn-lt"/>
              </a:rPr>
              <a:t>Tijdig 4 à 8 maand</a:t>
            </a:r>
          </a:p>
          <a:p>
            <a:pPr marL="457200" indent="-457200">
              <a:buFont typeface="Arial" panose="020B0604020202020204" pitchFamily="34" charset="0"/>
              <a:buChar char="•"/>
            </a:pPr>
            <a:r>
              <a:rPr lang="nl-BE" sz="2800" cap="none" dirty="0">
                <a:solidFill>
                  <a:schemeClr val="tx1"/>
                </a:solidFill>
                <a:latin typeface="+mn-lt"/>
              </a:rPr>
              <a:t>Aangepast schema bij eczeem</a:t>
            </a:r>
          </a:p>
          <a:p>
            <a:pPr marL="457200" indent="-457200">
              <a:buFont typeface="Arial" panose="020B0604020202020204" pitchFamily="34" charset="0"/>
              <a:buChar char="•"/>
            </a:pPr>
            <a:r>
              <a:rPr lang="nl-BE" sz="2800" cap="none" dirty="0">
                <a:solidFill>
                  <a:schemeClr val="tx1"/>
                </a:solidFill>
                <a:latin typeface="+mn-lt"/>
              </a:rPr>
              <a:t>Verwijs </a:t>
            </a:r>
            <a:r>
              <a:rPr lang="nl-BE" sz="2800" cap="none" dirty="0" err="1">
                <a:solidFill>
                  <a:schemeClr val="tx1"/>
                </a:solidFill>
                <a:latin typeface="+mn-lt"/>
              </a:rPr>
              <a:t>hoogrisicopatienten</a:t>
            </a:r>
            <a:endParaRPr lang="nl-BE" sz="2800" cap="none" dirty="0">
              <a:solidFill>
                <a:schemeClr val="tx1"/>
              </a:solidFill>
              <a:latin typeface="+mn-lt"/>
            </a:endParaRPr>
          </a:p>
        </p:txBody>
      </p:sp>
    </p:spTree>
    <p:extLst>
      <p:ext uri="{BB962C8B-B14F-4D97-AF65-F5344CB8AC3E}">
        <p14:creationId xmlns:p14="http://schemas.microsoft.com/office/powerpoint/2010/main" val="109984744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togram Vraagteken Afbeeldingen - Gratis downloaden op Freepik">
            <a:extLst>
              <a:ext uri="{FF2B5EF4-FFF2-40B4-BE49-F238E27FC236}">
                <a16:creationId xmlns:a16="http://schemas.microsoft.com/office/drawing/2014/main" id="{943F9B95-6A1F-0B13-4CA0-3F7F30907D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6946" y="1889125"/>
            <a:ext cx="3210107" cy="2138362"/>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C7A1B004-1F0E-7BE9-A3C8-598A3979A2D9}"/>
              </a:ext>
            </a:extLst>
          </p:cNvPr>
          <p:cNvSpPr txBox="1"/>
          <p:nvPr/>
        </p:nvSpPr>
        <p:spPr>
          <a:xfrm>
            <a:off x="1752600" y="822325"/>
            <a:ext cx="5943600" cy="923330"/>
          </a:xfrm>
          <a:prstGeom prst="rect">
            <a:avLst/>
          </a:prstGeom>
          <a:noFill/>
        </p:spPr>
        <p:txBody>
          <a:bodyPr wrap="square" rtlCol="0">
            <a:spAutoFit/>
          </a:bodyPr>
          <a:lstStyle/>
          <a:p>
            <a:pPr algn="ctr"/>
            <a:r>
              <a:rPr lang="nl-BE" sz="3600" dirty="0"/>
              <a:t>Zijn er nog vragen?</a:t>
            </a:r>
          </a:p>
          <a:p>
            <a:pPr algn="ctr"/>
            <a:endParaRPr lang="nl-BE" dirty="0"/>
          </a:p>
        </p:txBody>
      </p:sp>
    </p:spTree>
    <p:extLst>
      <p:ext uri="{BB962C8B-B14F-4D97-AF65-F5344CB8AC3E}">
        <p14:creationId xmlns:p14="http://schemas.microsoft.com/office/powerpoint/2010/main" val="236666378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MAGENT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3557</TotalTime>
  <Words>7448</Words>
  <Application>Microsoft Office PowerPoint</Application>
  <PresentationFormat>Aangepast</PresentationFormat>
  <Paragraphs>778</Paragraphs>
  <Slides>134</Slides>
  <Notes>53</Notes>
  <HiddenSlides>5</HiddenSlides>
  <MMClips>0</MMClips>
  <ScaleCrop>false</ScaleCrop>
  <HeadingPairs>
    <vt:vector size="6" baseType="variant">
      <vt:variant>
        <vt:lpstr>Gebruikte lettertypen</vt:lpstr>
      </vt:variant>
      <vt:variant>
        <vt:i4>10</vt:i4>
      </vt:variant>
      <vt:variant>
        <vt:lpstr>Thema</vt:lpstr>
      </vt:variant>
      <vt:variant>
        <vt:i4>2</vt:i4>
      </vt:variant>
      <vt:variant>
        <vt:lpstr>Diatitels</vt:lpstr>
      </vt:variant>
      <vt:variant>
        <vt:i4>134</vt:i4>
      </vt:variant>
    </vt:vector>
  </HeadingPairs>
  <TitlesOfParts>
    <vt:vector size="146" baseType="lpstr">
      <vt:lpstr>Aptos</vt:lpstr>
      <vt:lpstr>Arial</vt:lpstr>
      <vt:lpstr>Calibri</vt:lpstr>
      <vt:lpstr>Figtree</vt:lpstr>
      <vt:lpstr>Museo Sans 500</vt:lpstr>
      <vt:lpstr>MuseoSans-500</vt:lpstr>
      <vt:lpstr>MuseoSans-900</vt:lpstr>
      <vt:lpstr>PT Sans</vt:lpstr>
      <vt:lpstr>Roboto Flex</vt:lpstr>
      <vt:lpstr>Wingdings</vt:lpstr>
      <vt:lpstr>Custom Design</vt:lpstr>
      <vt:lpstr>Custom Design MAGENTA</vt:lpstr>
      <vt:lpstr>Neonatologie </vt:lpstr>
      <vt:lpstr>Opname neonatologie</vt:lpstr>
      <vt:lpstr>Verzorging op neonatologie</vt:lpstr>
      <vt:lpstr>Ouderparticipatie</vt:lpstr>
      <vt:lpstr>PowerPoint-presentatie</vt:lpstr>
      <vt:lpstr>Werking neonatologie </vt:lpstr>
      <vt:lpstr>Afspraken </vt:lpstr>
      <vt:lpstr>Ontslag op neonatologie</vt:lpstr>
      <vt:lpstr>PowerPoint-presentatie</vt:lpstr>
      <vt:lpstr>PowerPoint-presentatie</vt:lpstr>
      <vt:lpstr>Knuffelhoek / borstvoedingslounge</vt:lpstr>
      <vt:lpstr>PowerPoint-presentatie</vt:lpstr>
      <vt:lpstr>Bureau</vt:lpstr>
      <vt:lpstr>Reanimatieruimte</vt:lpstr>
      <vt:lpstr>Isolatieruimte</vt:lpstr>
      <vt:lpstr>Koalakamer</vt:lpstr>
      <vt:lpstr>PowerPoint-presentatie</vt:lpstr>
      <vt:lpstr>Contactgegevens </vt:lpstr>
      <vt:lpstr>Vaccinaties bij zuigelingen anno 2026</vt:lpstr>
      <vt:lpstr>PowerPoint-presentatie</vt:lpstr>
      <vt:lpstr>PowerPoint-presentatie</vt:lpstr>
      <vt:lpstr>Publicatie van de Hoge Gezondheidsraad (HGR) april 2026 : kernboodschappen</vt:lpstr>
      <vt:lpstr>PowerPoint-presentatie</vt:lpstr>
      <vt:lpstr>Rotavirus </vt:lpstr>
      <vt:lpstr>Pneumokokkenvaccinatie</vt:lpstr>
      <vt:lpstr>PowerPoint-presentatie</vt:lpstr>
      <vt:lpstr>PowerPoint-presentatie</vt:lpstr>
      <vt:lpstr>Meningokokken</vt:lpstr>
      <vt:lpstr>PowerPoint-presentatie</vt:lpstr>
      <vt:lpstr>PowerPoint-presentatie</vt:lpstr>
      <vt:lpstr>Pertussis </vt:lpstr>
      <vt:lpstr>PowerPoint-presentatie</vt:lpstr>
      <vt:lpstr>Mazelen</vt:lpstr>
      <vt:lpstr>Belgium united against meningitis  5 oktober 2025 </vt:lpstr>
      <vt:lpstr>Middelenmisbruik tijdens zwangerschap…</vt:lpstr>
      <vt:lpstr>Is er een probleem ? Ja, wel degelijk…</vt:lpstr>
      <vt:lpstr>Risico’s en gevolgen voor baby én mama</vt:lpstr>
      <vt:lpstr>Risico’s en gevolgen voor baby én mama</vt:lpstr>
      <vt:lpstr>Overzichtstabel (1)</vt:lpstr>
      <vt:lpstr>Overzichtstabel (2)</vt:lpstr>
      <vt:lpstr>Naast medische problemen, vele psychosociale en financiële problemen bij gebruik… </vt:lpstr>
      <vt:lpstr>Wat kan uw rol als huisarts zijn ? (1)</vt:lpstr>
      <vt:lpstr>Educatiemateriaal</vt:lpstr>
      <vt:lpstr>Educatiemateriaal</vt:lpstr>
      <vt:lpstr>Educatiemateriaal en opleiding</vt:lpstr>
      <vt:lpstr>Wat kan uw rol als huisarts zijn ? (2)</vt:lpstr>
      <vt:lpstr>Besluit</vt:lpstr>
      <vt:lpstr>Geneesmiddelengebruik en borstvoeding</vt:lpstr>
      <vt:lpstr>Geneesmiddelengebruik en borstvoeding</vt:lpstr>
      <vt:lpstr>PowerPoint-presentatie</vt:lpstr>
      <vt:lpstr>Goede informatiebronnen</vt:lpstr>
      <vt:lpstr>Algemene principes</vt:lpstr>
      <vt:lpstr>Voorbeeld: antihistaminica</vt:lpstr>
      <vt:lpstr>Voorbeeld: SSRI’s</vt:lpstr>
      <vt:lpstr>Immuunsuppresie/biologicals bij IBD</vt:lpstr>
      <vt:lpstr>Opioïden</vt:lpstr>
      <vt:lpstr>Casus 1</vt:lpstr>
      <vt:lpstr>Casus 2</vt:lpstr>
      <vt:lpstr>Casus 3</vt:lpstr>
      <vt:lpstr>PowerPoint-presentatie</vt:lpstr>
      <vt:lpstr>Vitamines bij zuigelingen </vt:lpstr>
      <vt:lpstr>PowerPoint-presentatie</vt:lpstr>
      <vt:lpstr>Vitamine D</vt:lpstr>
      <vt:lpstr>Vitamine K</vt:lpstr>
      <vt:lpstr>PowerPoint-presentatie</vt:lpstr>
      <vt:lpstr>Vitamines voor prematuren</vt:lpstr>
      <vt:lpstr>Ijzersuppletie </vt:lpstr>
      <vt:lpstr>RSV preventie </vt:lpstr>
      <vt:lpstr>PowerPoint-presentatie</vt:lpstr>
      <vt:lpstr>PowerPoint-presentatie</vt:lpstr>
      <vt:lpstr>PowerPoint-presentatie</vt:lpstr>
      <vt:lpstr>PowerPoint-presentatie</vt:lpstr>
      <vt:lpstr>Advies Hoge Gezondheidsraad 6/12/2023</vt:lpstr>
      <vt:lpstr>PowerPoint-presentatie</vt:lpstr>
      <vt:lpstr>PowerPoint-presentatie</vt:lpstr>
      <vt:lpstr>PowerPoint-presentatie</vt:lpstr>
      <vt:lpstr>PowerPoint-presentatie</vt:lpstr>
      <vt:lpstr>PowerPoint-presentatie</vt:lpstr>
      <vt:lpstr>PowerPoint-presentatie</vt:lpstr>
      <vt:lpstr>Enkele speciale gevallen …</vt:lpstr>
      <vt:lpstr>PowerPoint-presentatie</vt:lpstr>
      <vt:lpstr>PowerPoint-presentatie</vt:lpstr>
      <vt:lpstr>PowerPoint-presentatie</vt:lpstr>
      <vt:lpstr>Methodologie</vt:lpstr>
      <vt:lpstr>PowerPoint-presentatie</vt:lpstr>
      <vt:lpstr>PowerPoint-presentatie</vt:lpstr>
      <vt:lpstr>Resultaten</vt:lpstr>
      <vt:lpstr>PowerPoint-presentatie</vt:lpstr>
      <vt:lpstr>PowerPoint-presentatie</vt:lpstr>
      <vt:lpstr>Enkel in België ?</vt:lpstr>
      <vt:lpstr>PowerPoint-presentatie</vt:lpstr>
      <vt:lpstr>Europa versus Amerika ?</vt:lpstr>
      <vt:lpstr>PowerPoint-presentatie</vt:lpstr>
      <vt:lpstr>PowerPoint-presentatie</vt:lpstr>
      <vt:lpstr>Praktische organisatie BEYFORTUS</vt:lpstr>
      <vt:lpstr>Procedure voor terugbetaling BEYFORTUS</vt:lpstr>
      <vt:lpstr>PowerPoint-presentatie</vt:lpstr>
      <vt:lpstr>PowerPoint-presentatie</vt:lpstr>
      <vt:lpstr>Praktische organisatie BEYFORTUS in VITAZ</vt:lpstr>
      <vt:lpstr>PowerPoint-presentatie</vt:lpstr>
      <vt:lpstr>Veranderingen op komst ?</vt:lpstr>
      <vt:lpstr>Wat hebben we vandaag geleerd ?</vt:lpstr>
      <vt:lpstr>Bedankt voor uw aandacht !</vt:lpstr>
      <vt:lpstr>Veilig slapen</vt:lpstr>
      <vt:lpstr>PowerPoint-presentatie</vt:lpstr>
      <vt:lpstr>Leg de baby op de rug</vt:lpstr>
      <vt:lpstr>2. Hou het kinderbed eenvoudig: DO’s</vt:lpstr>
      <vt:lpstr>2. Hou het kinderbed eenvoudig: DON’Ts</vt:lpstr>
      <vt:lpstr>3. Blijf dichtbij</vt:lpstr>
      <vt:lpstr>4. Laat je baby wennen aan nieuwe situaties </vt:lpstr>
      <vt:lpstr>5. Zorg voor een gezonde, rookvrije omgeving</vt:lpstr>
      <vt:lpstr>Polysomnografie? Apnoemonitor thuis?</vt:lpstr>
      <vt:lpstr>Jonge zuigeling met koorts</vt:lpstr>
      <vt:lpstr>Koorts bij kinderen jonger dan 3 maand </vt:lpstr>
      <vt:lpstr>PowerPoint-presentatie</vt:lpstr>
      <vt:lpstr>PowerPoint-presentatie</vt:lpstr>
      <vt:lpstr>PowerPoint-presentatie</vt:lpstr>
      <vt:lpstr>PowerPoint-presentatie</vt:lpstr>
      <vt:lpstr>Richtlijnen:  Introductie allergenen  in zuigelingenvoeding</vt:lpstr>
      <vt:lpstr>Kind &amp; Gezin webpagina opstart vaste voeding</vt:lpstr>
      <vt:lpstr>PowerPoint-presentatie</vt:lpstr>
      <vt:lpstr>IgE-gemedieerde voedselallergie</vt:lpstr>
      <vt:lpstr>IgE-gemedieerde voedselallergie</vt:lpstr>
      <vt:lpstr>Preventie IgE voedselallergie</vt:lpstr>
      <vt:lpstr>Niet zinvolle maatregelen</vt:lpstr>
      <vt:lpstr>Introductie allergenen  in zuigelingenvoeding</vt:lpstr>
      <vt:lpstr>Introductie hoogallergene voeding</vt:lpstr>
      <vt:lpstr>Introductie in 3 stappen</vt:lpstr>
      <vt:lpstr>Introductie in 6 stappen</vt:lpstr>
      <vt:lpstr>PowerPoint-presentatie</vt:lpstr>
      <vt:lpstr>PowerPoint-presentatie</vt:lpstr>
      <vt:lpstr>Introductie hoogallergene voeding</vt:lpstr>
      <vt:lpstr>Introductie allergenen  in zuigelingenvoeding</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Evy Brioen</dc:creator>
  <cp:lastModifiedBy>Sarah Rotthier</cp:lastModifiedBy>
  <cp:revision>153</cp:revision>
  <cp:lastPrinted>2026-09-04T13:59:06Z</cp:lastPrinted>
  <dcterms:created xsi:type="dcterms:W3CDTF">2022-01-21T12:50:43Z</dcterms:created>
  <dcterms:modified xsi:type="dcterms:W3CDTF">2026-09-09T07:59:25Z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2022-01-21T00:00:00Z</vt:filetime>
  </property>
  <property fmtid="{D5CDD505-2E9C-101B-9397-08002B2CF9AE}" pid="3" name="Creator">
    <vt:lpwstr>Adobe InDesign 16.4 (Macintosh)</vt:lpwstr>
  </property>
  <property fmtid="{D5CDD505-2E9C-101B-9397-08002B2CF9AE}" pid="4" name="LastSaved">
    <vt:filetime>2022-01-21T00:00:00Z</vt:filetime>
  </property>
</Properties>
</file>