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5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82"/>
  </p:notesMasterIdLst>
  <p:sldIdLst>
    <p:sldId id="256" r:id="rId2"/>
    <p:sldId id="257" r:id="rId3"/>
    <p:sldId id="289" r:id="rId4"/>
    <p:sldId id="258" r:id="rId5"/>
    <p:sldId id="260" r:id="rId6"/>
    <p:sldId id="325" r:id="rId7"/>
    <p:sldId id="280" r:id="rId8"/>
    <p:sldId id="359" r:id="rId9"/>
    <p:sldId id="361" r:id="rId10"/>
    <p:sldId id="360" r:id="rId11"/>
    <p:sldId id="362" r:id="rId12"/>
    <p:sldId id="261" r:id="rId13"/>
    <p:sldId id="363" r:id="rId14"/>
    <p:sldId id="366" r:id="rId15"/>
    <p:sldId id="365" r:id="rId16"/>
    <p:sldId id="367" r:id="rId17"/>
    <p:sldId id="268" r:id="rId18"/>
    <p:sldId id="265" r:id="rId19"/>
    <p:sldId id="266" r:id="rId20"/>
    <p:sldId id="262" r:id="rId21"/>
    <p:sldId id="368" r:id="rId22"/>
    <p:sldId id="263" r:id="rId23"/>
    <p:sldId id="264" r:id="rId24"/>
    <p:sldId id="269" r:id="rId25"/>
    <p:sldId id="326" r:id="rId26"/>
    <p:sldId id="302" r:id="rId27"/>
    <p:sldId id="306" r:id="rId28"/>
    <p:sldId id="307" r:id="rId29"/>
    <p:sldId id="308" r:id="rId30"/>
    <p:sldId id="327" r:id="rId31"/>
    <p:sldId id="319" r:id="rId32"/>
    <p:sldId id="321" r:id="rId33"/>
    <p:sldId id="322" r:id="rId34"/>
    <p:sldId id="267" r:id="rId35"/>
    <p:sldId id="328" r:id="rId36"/>
    <p:sldId id="291" r:id="rId37"/>
    <p:sldId id="324" r:id="rId38"/>
    <p:sldId id="276" r:id="rId39"/>
    <p:sldId id="301" r:id="rId40"/>
    <p:sldId id="329" r:id="rId41"/>
    <p:sldId id="350" r:id="rId42"/>
    <p:sldId id="378" r:id="rId43"/>
    <p:sldId id="371" r:id="rId44"/>
    <p:sldId id="372" r:id="rId45"/>
    <p:sldId id="373" r:id="rId46"/>
    <p:sldId id="374" r:id="rId47"/>
    <p:sldId id="375" r:id="rId48"/>
    <p:sldId id="376" r:id="rId49"/>
    <p:sldId id="380" r:id="rId50"/>
    <p:sldId id="379" r:id="rId51"/>
    <p:sldId id="381" r:id="rId52"/>
    <p:sldId id="382" r:id="rId53"/>
    <p:sldId id="351" r:id="rId54"/>
    <p:sldId id="292" r:id="rId55"/>
    <p:sldId id="293" r:id="rId56"/>
    <p:sldId id="294" r:id="rId57"/>
    <p:sldId id="295" r:id="rId58"/>
    <p:sldId id="296" r:id="rId59"/>
    <p:sldId id="297" r:id="rId60"/>
    <p:sldId id="352" r:id="rId61"/>
    <p:sldId id="332" r:id="rId62"/>
    <p:sldId id="333" r:id="rId63"/>
    <p:sldId id="334" r:id="rId64"/>
    <p:sldId id="337" r:id="rId65"/>
    <p:sldId id="385" r:id="rId66"/>
    <p:sldId id="353" r:id="rId67"/>
    <p:sldId id="279" r:id="rId68"/>
    <p:sldId id="277" r:id="rId69"/>
    <p:sldId id="275" r:id="rId70"/>
    <p:sldId id="300" r:id="rId71"/>
    <p:sldId id="356" r:id="rId72"/>
    <p:sldId id="338" r:id="rId73"/>
    <p:sldId id="274" r:id="rId74"/>
    <p:sldId id="387" r:id="rId75"/>
    <p:sldId id="271" r:id="rId76"/>
    <p:sldId id="273" r:id="rId77"/>
    <p:sldId id="386" r:id="rId78"/>
    <p:sldId id="358" r:id="rId79"/>
    <p:sldId id="343" r:id="rId80"/>
    <p:sldId id="390" r:id="rId81"/>
  </p:sldIdLst>
  <p:sldSz cx="12192000" cy="6858000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66C"/>
    <a:srgbClr val="6A336E"/>
    <a:srgbClr val="FF29C5"/>
    <a:srgbClr val="598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46D804-E2EF-487E-B2BA-2507B780F7FB}" v="11" dt="2026-09-28T14:10:09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085" autoAdjust="0"/>
    <p:restoredTop sz="94712"/>
  </p:normalViewPr>
  <p:slideViewPr>
    <p:cSldViewPr snapToGrid="0">
      <p:cViewPr varScale="1">
        <p:scale>
          <a:sx n="74" d="100"/>
          <a:sy n="74" d="100"/>
        </p:scale>
        <p:origin x="72" y="4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image" Target="../media/image52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image" Target="../media/image52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4_1#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</a:t>
          </a:r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0BC8BA-2A5F-4918-9187-AA777E3E87E0}" type="doc">
      <dgm:prSet loTypeId="urn:microsoft.com/office/officeart/2005/8/layout/default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2EEBDFE1-FDBC-4A14-8D1A-648F97E8E8CC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STEEDS KWEEK AFNEMEN VOOR START BEHANDELING</a:t>
          </a:r>
        </a:p>
      </dgm:t>
    </dgm:pt>
    <dgm:pt modelId="{D05F1F5E-21ED-4923-85A2-462D7D33439E}" type="parTrans" cxnId="{7A0A4A45-9D45-41FD-B448-88016A79DA48}">
      <dgm:prSet/>
      <dgm:spPr/>
      <dgm:t>
        <a:bodyPr/>
        <a:lstStyle/>
        <a:p>
          <a:endParaRPr lang="en-US"/>
        </a:p>
      </dgm:t>
    </dgm:pt>
    <dgm:pt modelId="{D2034504-0D33-4759-AE34-B73270345D42}" type="sibTrans" cxnId="{7A0A4A45-9D45-41FD-B448-88016A79DA48}">
      <dgm:prSet/>
      <dgm:spPr/>
      <dgm:t>
        <a:bodyPr/>
        <a:lstStyle/>
        <a:p>
          <a:endParaRPr lang="en-US"/>
        </a:p>
      </dgm:t>
    </dgm:pt>
    <dgm:pt modelId="{105701D9-8A97-4726-836D-74BE303D5272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 err="1"/>
            <a:t>Standaardbeleid</a:t>
          </a:r>
          <a:r>
            <a:rPr lang="en-US" dirty="0"/>
            <a:t> </a:t>
          </a:r>
          <a:r>
            <a:rPr lang="en-US" dirty="0" err="1"/>
            <a:t>bij</a:t>
          </a:r>
          <a:r>
            <a:rPr lang="en-US" dirty="0"/>
            <a:t> diagnose in </a:t>
          </a:r>
          <a:r>
            <a:rPr lang="en-US" dirty="0" err="1"/>
            <a:t>afwachting</a:t>
          </a:r>
          <a:r>
            <a:rPr lang="en-US" dirty="0"/>
            <a:t> van </a:t>
          </a:r>
          <a:r>
            <a:rPr lang="en-US" dirty="0" err="1"/>
            <a:t>kweek</a:t>
          </a:r>
          <a:r>
            <a:rPr lang="en-US" dirty="0"/>
            <a:t> (antibiogram): </a:t>
          </a:r>
          <a:r>
            <a:rPr lang="en-US" dirty="0" err="1"/>
            <a:t>chloorhexidine</a:t>
          </a:r>
          <a:r>
            <a:rPr lang="en-US" dirty="0"/>
            <a:t>, </a:t>
          </a:r>
          <a:r>
            <a:rPr lang="en-US" dirty="0" err="1"/>
            <a:t>fucidine</a:t>
          </a:r>
          <a:r>
            <a:rPr lang="en-US" dirty="0"/>
            <a:t>, non-woven </a:t>
          </a:r>
          <a:r>
            <a:rPr lang="en-US" dirty="0" err="1"/>
            <a:t>kompres</a:t>
          </a:r>
          <a:endParaRPr lang="en-US" dirty="0"/>
        </a:p>
      </dgm:t>
    </dgm:pt>
    <dgm:pt modelId="{F4C3D7DE-E056-4027-9C14-96B4AA3C262A}" type="parTrans" cxnId="{535B4217-023F-49ED-8DC3-B7DDD15C3EFF}">
      <dgm:prSet/>
      <dgm:spPr/>
      <dgm:t>
        <a:bodyPr/>
        <a:lstStyle/>
        <a:p>
          <a:endParaRPr lang="en-US"/>
        </a:p>
      </dgm:t>
    </dgm:pt>
    <dgm:pt modelId="{706408D9-389E-42CD-BA44-79CEE399AF2B}" type="sibTrans" cxnId="{535B4217-023F-49ED-8DC3-B7DDD15C3EFF}">
      <dgm:prSet/>
      <dgm:spPr/>
      <dgm:t>
        <a:bodyPr/>
        <a:lstStyle/>
        <a:p>
          <a:endParaRPr lang="en-US"/>
        </a:p>
      </dgm:t>
    </dgm:pt>
    <dgm:pt modelId="{1314885E-7266-42C6-8F49-ED1D6FFFDF95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 err="1"/>
            <a:t>Overweeg</a:t>
          </a:r>
          <a:r>
            <a:rPr lang="en-US" dirty="0"/>
            <a:t> de </a:t>
          </a:r>
          <a:r>
            <a:rPr lang="en-US" dirty="0" err="1"/>
            <a:t>neus</a:t>
          </a:r>
          <a:r>
            <a:rPr lang="en-US" dirty="0"/>
            <a:t> mee </a:t>
          </a:r>
          <a:r>
            <a:rPr lang="en-US" dirty="0" err="1"/>
            <a:t>te</a:t>
          </a:r>
          <a:r>
            <a:rPr lang="en-US" dirty="0"/>
            <a:t> </a:t>
          </a:r>
          <a:r>
            <a:rPr lang="en-US" dirty="0" err="1"/>
            <a:t>behandelen</a:t>
          </a:r>
          <a:r>
            <a:rPr lang="en-US" dirty="0"/>
            <a:t> of </a:t>
          </a:r>
          <a:r>
            <a:rPr lang="en-US" dirty="0" err="1"/>
            <a:t>decontaminatie</a:t>
          </a:r>
          <a:r>
            <a:rPr lang="en-US" dirty="0"/>
            <a:t> (</a:t>
          </a:r>
          <a:r>
            <a:rPr lang="en-US" dirty="0" err="1"/>
            <a:t>zeker</a:t>
          </a:r>
          <a:r>
            <a:rPr lang="en-US" dirty="0"/>
            <a:t> </a:t>
          </a:r>
          <a:r>
            <a:rPr lang="en-US" dirty="0" err="1"/>
            <a:t>bij</a:t>
          </a:r>
          <a:r>
            <a:rPr lang="en-US" dirty="0"/>
            <a:t> </a:t>
          </a:r>
          <a:r>
            <a:rPr lang="en-US" dirty="0" err="1"/>
            <a:t>recidief</a:t>
          </a:r>
          <a:r>
            <a:rPr lang="en-US" dirty="0"/>
            <a:t>)</a:t>
          </a:r>
        </a:p>
      </dgm:t>
    </dgm:pt>
    <dgm:pt modelId="{0282896B-0619-4C51-889F-5C72D9FC2D6F}" type="parTrans" cxnId="{5D3B599E-0E2A-45DB-AB71-BC6B5893BD11}">
      <dgm:prSet/>
      <dgm:spPr/>
      <dgm:t>
        <a:bodyPr/>
        <a:lstStyle/>
        <a:p>
          <a:endParaRPr lang="en-US"/>
        </a:p>
      </dgm:t>
    </dgm:pt>
    <dgm:pt modelId="{0DC013E4-30CF-4EC7-81DE-84F322C5C4E6}" type="sibTrans" cxnId="{5D3B599E-0E2A-45DB-AB71-BC6B5893BD11}">
      <dgm:prSet/>
      <dgm:spPr/>
      <dgm:t>
        <a:bodyPr/>
        <a:lstStyle/>
        <a:p>
          <a:endParaRPr lang="en-US"/>
        </a:p>
      </dgm:t>
    </dgm:pt>
    <dgm:pt modelId="{6AA55795-F9A3-468F-AF48-755837C7D4BE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 err="1"/>
            <a:t>Systemisch</a:t>
          </a:r>
          <a:r>
            <a:rPr lang="en-US" dirty="0"/>
            <a:t> </a:t>
          </a:r>
          <a:r>
            <a:rPr lang="en-US" dirty="0" err="1"/>
            <a:t>enkel</a:t>
          </a:r>
          <a:r>
            <a:rPr lang="en-US" dirty="0"/>
            <a:t> </a:t>
          </a:r>
          <a:r>
            <a:rPr lang="en-US" dirty="0" err="1"/>
            <a:t>bij</a:t>
          </a:r>
          <a:r>
            <a:rPr lang="en-US" dirty="0"/>
            <a:t> </a:t>
          </a:r>
          <a:r>
            <a:rPr lang="en-US" dirty="0" err="1"/>
            <a:t>hardnekkige</a:t>
          </a:r>
          <a:r>
            <a:rPr lang="en-US" dirty="0"/>
            <a:t> of </a:t>
          </a:r>
          <a:r>
            <a:rPr lang="en-US" dirty="0" err="1"/>
            <a:t>uitgebreide</a:t>
          </a:r>
          <a:r>
            <a:rPr lang="en-US" dirty="0"/>
            <a:t> </a:t>
          </a:r>
          <a:r>
            <a:rPr lang="en-US" dirty="0" err="1"/>
            <a:t>gevallen</a:t>
          </a:r>
          <a:endParaRPr lang="en-US" dirty="0"/>
        </a:p>
      </dgm:t>
    </dgm:pt>
    <dgm:pt modelId="{E09BFA61-1855-4107-ADBC-139B3B60FA14}" type="parTrans" cxnId="{21ECF696-DA75-461E-89AE-2E46C5A2A43B}">
      <dgm:prSet/>
      <dgm:spPr/>
      <dgm:t>
        <a:bodyPr/>
        <a:lstStyle/>
        <a:p>
          <a:endParaRPr lang="en-US"/>
        </a:p>
      </dgm:t>
    </dgm:pt>
    <dgm:pt modelId="{495DC3A4-FB61-4E55-B15A-2F49BFBE8623}" type="sibTrans" cxnId="{21ECF696-DA75-461E-89AE-2E46C5A2A43B}">
      <dgm:prSet/>
      <dgm:spPr/>
      <dgm:t>
        <a:bodyPr/>
        <a:lstStyle/>
        <a:p>
          <a:endParaRPr lang="en-US"/>
        </a:p>
      </dgm:t>
    </dgm:pt>
    <dgm:pt modelId="{B9486EF3-D5AC-4B31-ADD3-C0232C07919E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 err="1"/>
            <a:t>Verspreiding</a:t>
          </a:r>
          <a:r>
            <a:rPr lang="en-US" dirty="0"/>
            <a:t> </a:t>
          </a:r>
          <a:r>
            <a:rPr lang="en-US" dirty="0" err="1"/>
            <a:t>vermijden</a:t>
          </a:r>
          <a:r>
            <a:rPr lang="en-US" dirty="0"/>
            <a:t> (</a:t>
          </a:r>
          <a:r>
            <a:rPr lang="en-US" dirty="0" err="1"/>
            <a:t>kleding</a:t>
          </a:r>
          <a:r>
            <a:rPr lang="en-US" dirty="0"/>
            <a:t>, </a:t>
          </a:r>
          <a:r>
            <a:rPr lang="en-US" dirty="0" err="1"/>
            <a:t>wasgoed</a:t>
          </a:r>
          <a:r>
            <a:rPr lang="en-US" dirty="0"/>
            <a:t> </a:t>
          </a:r>
          <a:r>
            <a:rPr lang="en-US" dirty="0" err="1"/>
            <a:t>regelmatig</a:t>
          </a:r>
          <a:r>
            <a:rPr lang="en-US" dirty="0"/>
            <a:t> </a:t>
          </a:r>
          <a:r>
            <a:rPr lang="en-US" dirty="0" err="1"/>
            <a:t>verschonen</a:t>
          </a:r>
          <a:r>
            <a:rPr lang="en-US" dirty="0"/>
            <a:t>, </a:t>
          </a:r>
          <a:r>
            <a:rPr lang="en-US" dirty="0" err="1"/>
            <a:t>letsels</a:t>
          </a:r>
          <a:r>
            <a:rPr lang="en-US" dirty="0"/>
            <a:t> </a:t>
          </a:r>
          <a:r>
            <a:rPr lang="en-US" dirty="0" err="1"/>
            <a:t>afdekken</a:t>
          </a:r>
          <a:r>
            <a:rPr lang="en-US" dirty="0"/>
            <a:t>)</a:t>
          </a:r>
        </a:p>
      </dgm:t>
    </dgm:pt>
    <dgm:pt modelId="{544AF482-58FE-430E-B2C5-B9F29EB64AB0}" type="parTrans" cxnId="{74CAB081-50CF-421C-9FF0-4CDC767473AC}">
      <dgm:prSet/>
      <dgm:spPr/>
      <dgm:t>
        <a:bodyPr/>
        <a:lstStyle/>
        <a:p>
          <a:endParaRPr lang="en-US"/>
        </a:p>
      </dgm:t>
    </dgm:pt>
    <dgm:pt modelId="{706DFAD1-6726-4832-9AFD-A2C5F3A6537F}" type="sibTrans" cxnId="{74CAB081-50CF-421C-9FF0-4CDC767473AC}">
      <dgm:prSet/>
      <dgm:spPr/>
      <dgm:t>
        <a:bodyPr/>
        <a:lstStyle/>
        <a:p>
          <a:endParaRPr lang="en-US"/>
        </a:p>
      </dgm:t>
    </dgm:pt>
    <dgm:pt modelId="{10815BC4-051B-4E3D-B83E-E52546F6E5EB}" type="pres">
      <dgm:prSet presAssocID="{050BC8BA-2A5F-4918-9187-AA777E3E87E0}" presName="diagram" presStyleCnt="0">
        <dgm:presLayoutVars>
          <dgm:dir/>
          <dgm:resizeHandles val="exact"/>
        </dgm:presLayoutVars>
      </dgm:prSet>
      <dgm:spPr/>
    </dgm:pt>
    <dgm:pt modelId="{D1DBAA77-BFC8-40DD-BC84-B57E22B27D9E}" type="pres">
      <dgm:prSet presAssocID="{2EEBDFE1-FDBC-4A14-8D1A-648F97E8E8CC}" presName="node" presStyleLbl="node1" presStyleIdx="0" presStyleCnt="5">
        <dgm:presLayoutVars>
          <dgm:bulletEnabled val="1"/>
        </dgm:presLayoutVars>
      </dgm:prSet>
      <dgm:spPr/>
    </dgm:pt>
    <dgm:pt modelId="{B446675B-7744-4522-9013-489E612272C1}" type="pres">
      <dgm:prSet presAssocID="{D2034504-0D33-4759-AE34-B73270345D42}" presName="sibTrans" presStyleCnt="0"/>
      <dgm:spPr/>
    </dgm:pt>
    <dgm:pt modelId="{A3FA824D-DF20-4987-9BEE-AAB14486062F}" type="pres">
      <dgm:prSet presAssocID="{105701D9-8A97-4726-836D-74BE303D5272}" presName="node" presStyleLbl="node1" presStyleIdx="1" presStyleCnt="5">
        <dgm:presLayoutVars>
          <dgm:bulletEnabled val="1"/>
        </dgm:presLayoutVars>
      </dgm:prSet>
      <dgm:spPr/>
    </dgm:pt>
    <dgm:pt modelId="{62E0CAE2-79F7-44FC-80B3-CF39E181FDD4}" type="pres">
      <dgm:prSet presAssocID="{706408D9-389E-42CD-BA44-79CEE399AF2B}" presName="sibTrans" presStyleCnt="0"/>
      <dgm:spPr/>
    </dgm:pt>
    <dgm:pt modelId="{A0F48A42-9692-4859-893E-6ABC5AAFA7C6}" type="pres">
      <dgm:prSet presAssocID="{1314885E-7266-42C6-8F49-ED1D6FFFDF95}" presName="node" presStyleLbl="node1" presStyleIdx="2" presStyleCnt="5">
        <dgm:presLayoutVars>
          <dgm:bulletEnabled val="1"/>
        </dgm:presLayoutVars>
      </dgm:prSet>
      <dgm:spPr/>
    </dgm:pt>
    <dgm:pt modelId="{EA13F240-E939-473B-A317-8359D64FF9D2}" type="pres">
      <dgm:prSet presAssocID="{0DC013E4-30CF-4EC7-81DE-84F322C5C4E6}" presName="sibTrans" presStyleCnt="0"/>
      <dgm:spPr/>
    </dgm:pt>
    <dgm:pt modelId="{39A125C2-444C-40A4-8531-493C18AE7736}" type="pres">
      <dgm:prSet presAssocID="{6AA55795-F9A3-468F-AF48-755837C7D4BE}" presName="node" presStyleLbl="node1" presStyleIdx="3" presStyleCnt="5">
        <dgm:presLayoutVars>
          <dgm:bulletEnabled val="1"/>
        </dgm:presLayoutVars>
      </dgm:prSet>
      <dgm:spPr/>
    </dgm:pt>
    <dgm:pt modelId="{69D86D3B-48CF-4A18-8E22-40E8D60C5C2A}" type="pres">
      <dgm:prSet presAssocID="{495DC3A4-FB61-4E55-B15A-2F49BFBE8623}" presName="sibTrans" presStyleCnt="0"/>
      <dgm:spPr/>
    </dgm:pt>
    <dgm:pt modelId="{384787B9-B23B-467F-A730-9F7BE3099D3B}" type="pres">
      <dgm:prSet presAssocID="{B9486EF3-D5AC-4B31-ADD3-C0232C07919E}" presName="node" presStyleLbl="node1" presStyleIdx="4" presStyleCnt="5">
        <dgm:presLayoutVars>
          <dgm:bulletEnabled val="1"/>
        </dgm:presLayoutVars>
      </dgm:prSet>
      <dgm:spPr/>
    </dgm:pt>
  </dgm:ptLst>
  <dgm:cxnLst>
    <dgm:cxn modelId="{06828313-C499-49F6-A9EA-75520C53A459}" type="presOf" srcId="{6AA55795-F9A3-468F-AF48-755837C7D4BE}" destId="{39A125C2-444C-40A4-8531-493C18AE7736}" srcOrd="0" destOrd="0" presId="urn:microsoft.com/office/officeart/2005/8/layout/default"/>
    <dgm:cxn modelId="{535B4217-023F-49ED-8DC3-B7DDD15C3EFF}" srcId="{050BC8BA-2A5F-4918-9187-AA777E3E87E0}" destId="{105701D9-8A97-4726-836D-74BE303D5272}" srcOrd="1" destOrd="0" parTransId="{F4C3D7DE-E056-4027-9C14-96B4AA3C262A}" sibTransId="{706408D9-389E-42CD-BA44-79CEE399AF2B}"/>
    <dgm:cxn modelId="{9198CE1D-A5B8-4363-B3BF-F6206550E0D8}" type="presOf" srcId="{2EEBDFE1-FDBC-4A14-8D1A-648F97E8E8CC}" destId="{D1DBAA77-BFC8-40DD-BC84-B57E22B27D9E}" srcOrd="0" destOrd="0" presId="urn:microsoft.com/office/officeart/2005/8/layout/default"/>
    <dgm:cxn modelId="{92D6FD44-3362-4800-B675-1C6F2189BB44}" type="presOf" srcId="{1314885E-7266-42C6-8F49-ED1D6FFFDF95}" destId="{A0F48A42-9692-4859-893E-6ABC5AAFA7C6}" srcOrd="0" destOrd="0" presId="urn:microsoft.com/office/officeart/2005/8/layout/default"/>
    <dgm:cxn modelId="{7A0A4A45-9D45-41FD-B448-88016A79DA48}" srcId="{050BC8BA-2A5F-4918-9187-AA777E3E87E0}" destId="{2EEBDFE1-FDBC-4A14-8D1A-648F97E8E8CC}" srcOrd="0" destOrd="0" parTransId="{D05F1F5E-21ED-4923-85A2-462D7D33439E}" sibTransId="{D2034504-0D33-4759-AE34-B73270345D42}"/>
    <dgm:cxn modelId="{74CAB081-50CF-421C-9FF0-4CDC767473AC}" srcId="{050BC8BA-2A5F-4918-9187-AA777E3E87E0}" destId="{B9486EF3-D5AC-4B31-ADD3-C0232C07919E}" srcOrd="4" destOrd="0" parTransId="{544AF482-58FE-430E-B2C5-B9F29EB64AB0}" sibTransId="{706DFAD1-6726-4832-9AFD-A2C5F3A6537F}"/>
    <dgm:cxn modelId="{6B08418E-4D9C-41BC-AE8E-8EB0ED01F3CB}" type="presOf" srcId="{050BC8BA-2A5F-4918-9187-AA777E3E87E0}" destId="{10815BC4-051B-4E3D-B83E-E52546F6E5EB}" srcOrd="0" destOrd="0" presId="urn:microsoft.com/office/officeart/2005/8/layout/default"/>
    <dgm:cxn modelId="{AF398993-38EC-4074-A583-ED5EB8CFCF20}" type="presOf" srcId="{B9486EF3-D5AC-4B31-ADD3-C0232C07919E}" destId="{384787B9-B23B-467F-A730-9F7BE3099D3B}" srcOrd="0" destOrd="0" presId="urn:microsoft.com/office/officeart/2005/8/layout/default"/>
    <dgm:cxn modelId="{21ECF696-DA75-461E-89AE-2E46C5A2A43B}" srcId="{050BC8BA-2A5F-4918-9187-AA777E3E87E0}" destId="{6AA55795-F9A3-468F-AF48-755837C7D4BE}" srcOrd="3" destOrd="0" parTransId="{E09BFA61-1855-4107-ADBC-139B3B60FA14}" sibTransId="{495DC3A4-FB61-4E55-B15A-2F49BFBE8623}"/>
    <dgm:cxn modelId="{5D3B599E-0E2A-45DB-AB71-BC6B5893BD11}" srcId="{050BC8BA-2A5F-4918-9187-AA777E3E87E0}" destId="{1314885E-7266-42C6-8F49-ED1D6FFFDF95}" srcOrd="2" destOrd="0" parTransId="{0282896B-0619-4C51-889F-5C72D9FC2D6F}" sibTransId="{0DC013E4-30CF-4EC7-81DE-84F322C5C4E6}"/>
    <dgm:cxn modelId="{363B9DBA-66EC-4FA2-A9E2-88D8E40AAE9A}" type="presOf" srcId="{105701D9-8A97-4726-836D-74BE303D5272}" destId="{A3FA824D-DF20-4987-9BEE-AAB14486062F}" srcOrd="0" destOrd="0" presId="urn:microsoft.com/office/officeart/2005/8/layout/default"/>
    <dgm:cxn modelId="{1982D96F-5252-4150-82A4-71993F8A97DD}" type="presParOf" srcId="{10815BC4-051B-4E3D-B83E-E52546F6E5EB}" destId="{D1DBAA77-BFC8-40DD-BC84-B57E22B27D9E}" srcOrd="0" destOrd="0" presId="urn:microsoft.com/office/officeart/2005/8/layout/default"/>
    <dgm:cxn modelId="{6324A635-ED3B-4013-A562-A4312198E6C4}" type="presParOf" srcId="{10815BC4-051B-4E3D-B83E-E52546F6E5EB}" destId="{B446675B-7744-4522-9013-489E612272C1}" srcOrd="1" destOrd="0" presId="urn:microsoft.com/office/officeart/2005/8/layout/default"/>
    <dgm:cxn modelId="{4429F1F9-C539-4D49-BFEF-064D83673046}" type="presParOf" srcId="{10815BC4-051B-4E3D-B83E-E52546F6E5EB}" destId="{A3FA824D-DF20-4987-9BEE-AAB14486062F}" srcOrd="2" destOrd="0" presId="urn:microsoft.com/office/officeart/2005/8/layout/default"/>
    <dgm:cxn modelId="{B4567C1A-94E2-4196-80A0-F0EA1D9CDA3F}" type="presParOf" srcId="{10815BC4-051B-4E3D-B83E-E52546F6E5EB}" destId="{62E0CAE2-79F7-44FC-80B3-CF39E181FDD4}" srcOrd="3" destOrd="0" presId="urn:microsoft.com/office/officeart/2005/8/layout/default"/>
    <dgm:cxn modelId="{D7188366-F570-4CE2-A656-2F037B011C81}" type="presParOf" srcId="{10815BC4-051B-4E3D-B83E-E52546F6E5EB}" destId="{A0F48A42-9692-4859-893E-6ABC5AAFA7C6}" srcOrd="4" destOrd="0" presId="urn:microsoft.com/office/officeart/2005/8/layout/default"/>
    <dgm:cxn modelId="{2E277347-FA69-4857-BD0D-63DF3A52F8CF}" type="presParOf" srcId="{10815BC4-051B-4E3D-B83E-E52546F6E5EB}" destId="{EA13F240-E939-473B-A317-8359D64FF9D2}" srcOrd="5" destOrd="0" presId="urn:microsoft.com/office/officeart/2005/8/layout/default"/>
    <dgm:cxn modelId="{18C4F68B-F2EE-45AD-80F5-B5238429ADBA}" type="presParOf" srcId="{10815BC4-051B-4E3D-B83E-E52546F6E5EB}" destId="{39A125C2-444C-40A4-8531-493C18AE7736}" srcOrd="6" destOrd="0" presId="urn:microsoft.com/office/officeart/2005/8/layout/default"/>
    <dgm:cxn modelId="{CEFC5844-248F-4BA6-A81C-39FDEAC7D2F3}" type="presParOf" srcId="{10815BC4-051B-4E3D-B83E-E52546F6E5EB}" destId="{69D86D3B-48CF-4A18-8E22-40E8D60C5C2A}" srcOrd="7" destOrd="0" presId="urn:microsoft.com/office/officeart/2005/8/layout/default"/>
    <dgm:cxn modelId="{4B1F7110-7EC2-46C2-804B-C8116158918F}" type="presParOf" srcId="{10815BC4-051B-4E3D-B83E-E52546F6E5EB}" destId="{384787B9-B23B-467F-A730-9F7BE3099D3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</a:t>
          </a:r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 custLinFactNeighborX="0" custLinFactNeighborY="2907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E99401-1A2E-4049-ABA5-A89AC65A5F6B}" type="doc">
      <dgm:prSet loTypeId="urn:microsoft.com/office/officeart/2018/5/layout/IconLeafLabelList" loCatId="icon" qsTypeId="urn:microsoft.com/office/officeart/2005/8/quickstyle/simple1#4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98C3958-4575-4BA9-A603-9332CAC1F5DA}">
      <dgm:prSet custT="1"/>
      <dgm:spPr/>
      <dgm:t>
        <a:bodyPr/>
        <a:lstStyle/>
        <a:p>
          <a:pPr>
            <a:defRPr cap="all"/>
          </a:pPr>
          <a:r>
            <a:rPr lang="nl-BE" sz="2100" dirty="0"/>
            <a:t>OMGEVINGS </a:t>
          </a:r>
          <a:r>
            <a:rPr lang="nl-BE" sz="1200" dirty="0"/>
            <a:t>(</a:t>
          </a:r>
          <a:r>
            <a:rPr lang="nl-BE" sz="1200" dirty="0" err="1"/>
            <a:t>hygiënsiche</a:t>
          </a:r>
          <a:r>
            <a:rPr lang="nl-BE" sz="1200" dirty="0"/>
            <a:t>) </a:t>
          </a:r>
          <a:r>
            <a:rPr lang="nl-BE" sz="2100" dirty="0"/>
            <a:t>maatregelen</a:t>
          </a:r>
          <a:endParaRPr lang="en-US" sz="2100" dirty="0"/>
        </a:p>
      </dgm:t>
    </dgm:pt>
    <dgm:pt modelId="{8364E539-A194-4E35-BA4B-FF77FFB44B56}" type="parTrans" cxnId="{732A867E-7DF0-4D3D-957A-8F2FCFC7BE6C}">
      <dgm:prSet/>
      <dgm:spPr/>
      <dgm:t>
        <a:bodyPr/>
        <a:lstStyle/>
        <a:p>
          <a:endParaRPr lang="en-US"/>
        </a:p>
      </dgm:t>
    </dgm:pt>
    <dgm:pt modelId="{1D2E1C68-9D4E-4E46-9348-C287D8605491}" type="sibTrans" cxnId="{732A867E-7DF0-4D3D-957A-8F2FCFC7BE6C}">
      <dgm:prSet/>
      <dgm:spPr/>
      <dgm:t>
        <a:bodyPr/>
        <a:lstStyle/>
        <a:p>
          <a:endParaRPr lang="en-US"/>
        </a:p>
      </dgm:t>
    </dgm:pt>
    <dgm:pt modelId="{0B1740DD-EE28-46FD-941D-AF4C078E461D}">
      <dgm:prSet/>
      <dgm:spPr/>
      <dgm:t>
        <a:bodyPr/>
        <a:lstStyle/>
        <a:p>
          <a:pPr>
            <a:defRPr cap="all"/>
          </a:pPr>
          <a:r>
            <a:rPr lang="nl-BE" dirty="0" err="1"/>
            <a:t>Patient</a:t>
          </a:r>
          <a:r>
            <a:rPr lang="nl-BE" dirty="0"/>
            <a:t> behandelen</a:t>
          </a:r>
          <a:endParaRPr lang="en-US" dirty="0"/>
        </a:p>
      </dgm:t>
    </dgm:pt>
    <dgm:pt modelId="{490A3CF2-9AA9-4A3D-9A2E-AAAB6A1AC1D0}" type="parTrans" cxnId="{B7098BA3-9CCA-47EF-87A0-BF85A85E0ED8}">
      <dgm:prSet/>
      <dgm:spPr/>
      <dgm:t>
        <a:bodyPr/>
        <a:lstStyle/>
        <a:p>
          <a:endParaRPr lang="en-US"/>
        </a:p>
      </dgm:t>
    </dgm:pt>
    <dgm:pt modelId="{18B14417-D560-4963-A1EC-6BFA83E93CEF}" type="sibTrans" cxnId="{B7098BA3-9CCA-47EF-87A0-BF85A85E0ED8}">
      <dgm:prSet/>
      <dgm:spPr/>
      <dgm:t>
        <a:bodyPr/>
        <a:lstStyle/>
        <a:p>
          <a:endParaRPr lang="en-US"/>
        </a:p>
      </dgm:t>
    </dgm:pt>
    <dgm:pt modelId="{56F3F12B-80D7-425D-9AD9-EB2381D5AF48}">
      <dgm:prSet/>
      <dgm:spPr/>
      <dgm:t>
        <a:bodyPr/>
        <a:lstStyle/>
        <a:p>
          <a:pPr>
            <a:defRPr cap="all"/>
          </a:pPr>
          <a:r>
            <a:rPr lang="nl-BE" dirty="0"/>
            <a:t>Contactpersonen </a:t>
          </a:r>
          <a:endParaRPr lang="en-US" dirty="0"/>
        </a:p>
      </dgm:t>
    </dgm:pt>
    <dgm:pt modelId="{7716A031-B588-4294-8B92-7C814357A9BA}" type="parTrans" cxnId="{30AD9E6F-A81A-4095-A837-D767F0B63A11}">
      <dgm:prSet/>
      <dgm:spPr/>
      <dgm:t>
        <a:bodyPr/>
        <a:lstStyle/>
        <a:p>
          <a:endParaRPr lang="en-US"/>
        </a:p>
      </dgm:t>
    </dgm:pt>
    <dgm:pt modelId="{31E8079C-05A0-444B-9636-7F9B2D743DFA}" type="sibTrans" cxnId="{30AD9E6F-A81A-4095-A837-D767F0B63A11}">
      <dgm:prSet/>
      <dgm:spPr/>
      <dgm:t>
        <a:bodyPr/>
        <a:lstStyle/>
        <a:p>
          <a:endParaRPr lang="en-US"/>
        </a:p>
      </dgm:t>
    </dgm:pt>
    <dgm:pt modelId="{1732F67A-1300-46D3-A0A9-1F10D90C0149}" type="pres">
      <dgm:prSet presAssocID="{E6E99401-1A2E-4049-ABA5-A89AC65A5F6B}" presName="root" presStyleCnt="0">
        <dgm:presLayoutVars>
          <dgm:dir/>
          <dgm:resizeHandles val="exact"/>
        </dgm:presLayoutVars>
      </dgm:prSet>
      <dgm:spPr/>
    </dgm:pt>
    <dgm:pt modelId="{BBD65AF0-07C0-4918-9732-DF5EB6E15EA1}" type="pres">
      <dgm:prSet presAssocID="{198C3958-4575-4BA9-A603-9332CAC1F5DA}" presName="compNode" presStyleCnt="0"/>
      <dgm:spPr/>
    </dgm:pt>
    <dgm:pt modelId="{2B9082AC-63D5-49D8-8682-EB337E14357B}" type="pres">
      <dgm:prSet presAssocID="{198C3958-4575-4BA9-A603-9332CAC1F5DA}" presName="iconBgRect" presStyleLbl="bgShp" presStyleIdx="0" presStyleCnt="3" custLinFactNeighborX="-426" custLinFactNeighborY="4522"/>
      <dgm:spPr>
        <a:prstGeom prst="round2DiagRect">
          <a:avLst>
            <a:gd name="adj1" fmla="val 29727"/>
            <a:gd name="adj2" fmla="val 0"/>
          </a:avLst>
        </a:prstGeom>
        <a:solidFill>
          <a:srgbClr val="B0166C"/>
        </a:solidFill>
      </dgm:spPr>
    </dgm:pt>
    <dgm:pt modelId="{2E9A6E4A-19E3-4A25-9E71-259F28DD1D17}" type="pres">
      <dgm:prSet presAssocID="{198C3958-4575-4BA9-A603-9332CAC1F5DA}" presName="iconRect" presStyleLbl="node1" presStyleIdx="0" presStyleCnt="3" custLinFactNeighborX="-742" custLinFactNeighborY="1000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577D5EE0-1707-4F49-9322-E9C843F21295}" type="pres">
      <dgm:prSet presAssocID="{198C3958-4575-4BA9-A603-9332CAC1F5DA}" presName="spaceRect" presStyleCnt="0"/>
      <dgm:spPr/>
    </dgm:pt>
    <dgm:pt modelId="{081BD7B2-27A7-4CA5-A930-7D858966AA05}" type="pres">
      <dgm:prSet presAssocID="{198C3958-4575-4BA9-A603-9332CAC1F5DA}" presName="textRect" presStyleLbl="revTx" presStyleIdx="0" presStyleCnt="3" custScaleY="123164" custLinFactNeighborX="-161" custLinFactNeighborY="-10481">
        <dgm:presLayoutVars>
          <dgm:chMax val="1"/>
          <dgm:chPref val="1"/>
        </dgm:presLayoutVars>
      </dgm:prSet>
      <dgm:spPr/>
    </dgm:pt>
    <dgm:pt modelId="{D803AF1E-E87F-468E-A247-24FB305FD481}" type="pres">
      <dgm:prSet presAssocID="{1D2E1C68-9D4E-4E46-9348-C287D8605491}" presName="sibTrans" presStyleCnt="0"/>
      <dgm:spPr/>
    </dgm:pt>
    <dgm:pt modelId="{AF874808-9140-4835-9DB5-FD660FD465A9}" type="pres">
      <dgm:prSet presAssocID="{0B1740DD-EE28-46FD-941D-AF4C078E461D}" presName="compNode" presStyleCnt="0"/>
      <dgm:spPr/>
    </dgm:pt>
    <dgm:pt modelId="{6CA75F53-4D25-4788-90B3-EE8183FD81A6}" type="pres">
      <dgm:prSet presAssocID="{0B1740DD-EE28-46FD-941D-AF4C078E461D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  <a:solidFill>
          <a:srgbClr val="6A336E"/>
        </a:solidFill>
      </dgm:spPr>
    </dgm:pt>
    <dgm:pt modelId="{185CA027-06D1-48E3-90F9-992D12991BC0}" type="pres">
      <dgm:prSet presAssocID="{0B1740DD-EE28-46FD-941D-AF4C078E461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ep"/>
        </a:ext>
      </dgm:extLst>
    </dgm:pt>
    <dgm:pt modelId="{F61C9F5B-8546-454C-945E-B72B2681CD3D}" type="pres">
      <dgm:prSet presAssocID="{0B1740DD-EE28-46FD-941D-AF4C078E461D}" presName="spaceRect" presStyleCnt="0"/>
      <dgm:spPr/>
    </dgm:pt>
    <dgm:pt modelId="{E68C4E13-112B-4C19-9D30-F498E481F491}" type="pres">
      <dgm:prSet presAssocID="{0B1740DD-EE28-46FD-941D-AF4C078E461D}" presName="textRect" presStyleLbl="revTx" presStyleIdx="1" presStyleCnt="3" custLinFactNeighborX="-620" custLinFactNeighborY="-28102">
        <dgm:presLayoutVars>
          <dgm:chMax val="1"/>
          <dgm:chPref val="1"/>
        </dgm:presLayoutVars>
      </dgm:prSet>
      <dgm:spPr/>
    </dgm:pt>
    <dgm:pt modelId="{1176229F-86BB-4259-A282-FF7AF13639C1}" type="pres">
      <dgm:prSet presAssocID="{18B14417-D560-4963-A1EC-6BFA83E93CEF}" presName="sibTrans" presStyleCnt="0"/>
      <dgm:spPr/>
    </dgm:pt>
    <dgm:pt modelId="{0D6DFB35-8524-48B3-A072-4FFB43AD74E6}" type="pres">
      <dgm:prSet presAssocID="{56F3F12B-80D7-425D-9AD9-EB2381D5AF48}" presName="compNode" presStyleCnt="0"/>
      <dgm:spPr/>
    </dgm:pt>
    <dgm:pt modelId="{C31E593C-C717-4FD3-8FEA-E9973D7D3CF3}" type="pres">
      <dgm:prSet presAssocID="{56F3F12B-80D7-425D-9AD9-EB2381D5AF48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  <a:solidFill>
          <a:schemeClr val="tx1"/>
        </a:solidFill>
      </dgm:spPr>
    </dgm:pt>
    <dgm:pt modelId="{A1372C73-1BAB-4DF5-B303-AF1849DEFE2D}" type="pres">
      <dgm:prSet presAssocID="{56F3F12B-80D7-425D-9AD9-EB2381D5AF4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592868E1-032A-4129-9A95-BBE906E1236F}" type="pres">
      <dgm:prSet presAssocID="{56F3F12B-80D7-425D-9AD9-EB2381D5AF48}" presName="spaceRect" presStyleCnt="0"/>
      <dgm:spPr/>
    </dgm:pt>
    <dgm:pt modelId="{AE4CF78D-046E-4794-BB33-5AFAB97B1C4D}" type="pres">
      <dgm:prSet presAssocID="{56F3F12B-80D7-425D-9AD9-EB2381D5AF48}" presName="textRect" presStyleLbl="revTx" presStyleIdx="2" presStyleCnt="3" custLinFactNeighborX="-260" custLinFactNeighborY="-30574">
        <dgm:presLayoutVars>
          <dgm:chMax val="1"/>
          <dgm:chPref val="1"/>
        </dgm:presLayoutVars>
      </dgm:prSet>
      <dgm:spPr/>
    </dgm:pt>
  </dgm:ptLst>
  <dgm:cxnLst>
    <dgm:cxn modelId="{92926C38-3DFB-41C9-99EB-59D84CD8E153}" type="presOf" srcId="{0B1740DD-EE28-46FD-941D-AF4C078E461D}" destId="{E68C4E13-112B-4C19-9D30-F498E481F491}" srcOrd="0" destOrd="0" presId="urn:microsoft.com/office/officeart/2018/5/layout/IconLeafLabelList"/>
    <dgm:cxn modelId="{30AD9E6F-A81A-4095-A837-D767F0B63A11}" srcId="{E6E99401-1A2E-4049-ABA5-A89AC65A5F6B}" destId="{56F3F12B-80D7-425D-9AD9-EB2381D5AF48}" srcOrd="2" destOrd="0" parTransId="{7716A031-B588-4294-8B92-7C814357A9BA}" sibTransId="{31E8079C-05A0-444B-9636-7F9B2D743DFA}"/>
    <dgm:cxn modelId="{732A867E-7DF0-4D3D-957A-8F2FCFC7BE6C}" srcId="{E6E99401-1A2E-4049-ABA5-A89AC65A5F6B}" destId="{198C3958-4575-4BA9-A603-9332CAC1F5DA}" srcOrd="0" destOrd="0" parTransId="{8364E539-A194-4E35-BA4B-FF77FFB44B56}" sibTransId="{1D2E1C68-9D4E-4E46-9348-C287D8605491}"/>
    <dgm:cxn modelId="{F318377F-793B-4EE9-BF6F-B7D659AA2E61}" type="presOf" srcId="{E6E99401-1A2E-4049-ABA5-A89AC65A5F6B}" destId="{1732F67A-1300-46D3-A0A9-1F10D90C0149}" srcOrd="0" destOrd="0" presId="urn:microsoft.com/office/officeart/2018/5/layout/IconLeafLabelList"/>
    <dgm:cxn modelId="{CCA7369F-524D-451D-B88A-7B696882863F}" type="presOf" srcId="{56F3F12B-80D7-425D-9AD9-EB2381D5AF48}" destId="{AE4CF78D-046E-4794-BB33-5AFAB97B1C4D}" srcOrd="0" destOrd="0" presId="urn:microsoft.com/office/officeart/2018/5/layout/IconLeafLabelList"/>
    <dgm:cxn modelId="{B7098BA3-9CCA-47EF-87A0-BF85A85E0ED8}" srcId="{E6E99401-1A2E-4049-ABA5-A89AC65A5F6B}" destId="{0B1740DD-EE28-46FD-941D-AF4C078E461D}" srcOrd="1" destOrd="0" parTransId="{490A3CF2-9AA9-4A3D-9A2E-AAAB6A1AC1D0}" sibTransId="{18B14417-D560-4963-A1EC-6BFA83E93CEF}"/>
    <dgm:cxn modelId="{5AC871F6-7B44-44A3-873B-8016D2D6C622}" type="presOf" srcId="{198C3958-4575-4BA9-A603-9332CAC1F5DA}" destId="{081BD7B2-27A7-4CA5-A930-7D858966AA05}" srcOrd="0" destOrd="0" presId="urn:microsoft.com/office/officeart/2018/5/layout/IconLeafLabelList"/>
    <dgm:cxn modelId="{6E7F9928-11DB-409F-8E3A-351107F736C8}" type="presParOf" srcId="{1732F67A-1300-46D3-A0A9-1F10D90C0149}" destId="{BBD65AF0-07C0-4918-9732-DF5EB6E15EA1}" srcOrd="0" destOrd="0" presId="urn:microsoft.com/office/officeart/2018/5/layout/IconLeafLabelList"/>
    <dgm:cxn modelId="{01FB3EA5-B14E-49E6-9FBA-DB7CE3D3A53F}" type="presParOf" srcId="{BBD65AF0-07C0-4918-9732-DF5EB6E15EA1}" destId="{2B9082AC-63D5-49D8-8682-EB337E14357B}" srcOrd="0" destOrd="0" presId="urn:microsoft.com/office/officeart/2018/5/layout/IconLeafLabelList"/>
    <dgm:cxn modelId="{38059FAD-4403-438F-BCB6-7854EB156560}" type="presParOf" srcId="{BBD65AF0-07C0-4918-9732-DF5EB6E15EA1}" destId="{2E9A6E4A-19E3-4A25-9E71-259F28DD1D17}" srcOrd="1" destOrd="0" presId="urn:microsoft.com/office/officeart/2018/5/layout/IconLeafLabelList"/>
    <dgm:cxn modelId="{B79A4D76-D918-4E56-BD36-4D699690F62F}" type="presParOf" srcId="{BBD65AF0-07C0-4918-9732-DF5EB6E15EA1}" destId="{577D5EE0-1707-4F49-9322-E9C843F21295}" srcOrd="2" destOrd="0" presId="urn:microsoft.com/office/officeart/2018/5/layout/IconLeafLabelList"/>
    <dgm:cxn modelId="{B37170D1-854B-4713-AA82-F321EAAB8054}" type="presParOf" srcId="{BBD65AF0-07C0-4918-9732-DF5EB6E15EA1}" destId="{081BD7B2-27A7-4CA5-A930-7D858966AA05}" srcOrd="3" destOrd="0" presId="urn:microsoft.com/office/officeart/2018/5/layout/IconLeafLabelList"/>
    <dgm:cxn modelId="{89DE2D5B-01FB-4529-8B35-E041CF37FB11}" type="presParOf" srcId="{1732F67A-1300-46D3-A0A9-1F10D90C0149}" destId="{D803AF1E-E87F-468E-A247-24FB305FD481}" srcOrd="1" destOrd="0" presId="urn:microsoft.com/office/officeart/2018/5/layout/IconLeafLabelList"/>
    <dgm:cxn modelId="{E229C82A-6642-4136-A464-751A7072C0D0}" type="presParOf" srcId="{1732F67A-1300-46D3-A0A9-1F10D90C0149}" destId="{AF874808-9140-4835-9DB5-FD660FD465A9}" srcOrd="2" destOrd="0" presId="urn:microsoft.com/office/officeart/2018/5/layout/IconLeafLabelList"/>
    <dgm:cxn modelId="{767671D6-4DF5-438D-945B-BDA16BF3AA3C}" type="presParOf" srcId="{AF874808-9140-4835-9DB5-FD660FD465A9}" destId="{6CA75F53-4D25-4788-90B3-EE8183FD81A6}" srcOrd="0" destOrd="0" presId="urn:microsoft.com/office/officeart/2018/5/layout/IconLeafLabelList"/>
    <dgm:cxn modelId="{94EC85A7-47E0-4998-A81A-1723A0BADD00}" type="presParOf" srcId="{AF874808-9140-4835-9DB5-FD660FD465A9}" destId="{185CA027-06D1-48E3-90F9-992D12991BC0}" srcOrd="1" destOrd="0" presId="urn:microsoft.com/office/officeart/2018/5/layout/IconLeafLabelList"/>
    <dgm:cxn modelId="{EA6461F5-8673-482F-A3DA-DB6E3B706DE8}" type="presParOf" srcId="{AF874808-9140-4835-9DB5-FD660FD465A9}" destId="{F61C9F5B-8546-454C-945E-B72B2681CD3D}" srcOrd="2" destOrd="0" presId="urn:microsoft.com/office/officeart/2018/5/layout/IconLeafLabelList"/>
    <dgm:cxn modelId="{DB6F1A68-B8CF-427C-A7C8-756E34F9207E}" type="presParOf" srcId="{AF874808-9140-4835-9DB5-FD660FD465A9}" destId="{E68C4E13-112B-4C19-9D30-F498E481F491}" srcOrd="3" destOrd="0" presId="urn:microsoft.com/office/officeart/2018/5/layout/IconLeafLabelList"/>
    <dgm:cxn modelId="{0EE9AE07-37DE-4133-95D3-39CF801E2954}" type="presParOf" srcId="{1732F67A-1300-46D3-A0A9-1F10D90C0149}" destId="{1176229F-86BB-4259-A282-FF7AF13639C1}" srcOrd="3" destOrd="0" presId="urn:microsoft.com/office/officeart/2018/5/layout/IconLeafLabelList"/>
    <dgm:cxn modelId="{1B611118-E9FD-41DF-85DA-77F035970045}" type="presParOf" srcId="{1732F67A-1300-46D3-A0A9-1F10D90C0149}" destId="{0D6DFB35-8524-48B3-A072-4FFB43AD74E6}" srcOrd="4" destOrd="0" presId="urn:microsoft.com/office/officeart/2018/5/layout/IconLeafLabelList"/>
    <dgm:cxn modelId="{ABA23489-4F73-41CC-9E77-B8B9EA04A7D5}" type="presParOf" srcId="{0D6DFB35-8524-48B3-A072-4FFB43AD74E6}" destId="{C31E593C-C717-4FD3-8FEA-E9973D7D3CF3}" srcOrd="0" destOrd="0" presId="urn:microsoft.com/office/officeart/2018/5/layout/IconLeafLabelList"/>
    <dgm:cxn modelId="{AA271160-36CA-4D0C-9F5E-14F9BF626EDE}" type="presParOf" srcId="{0D6DFB35-8524-48B3-A072-4FFB43AD74E6}" destId="{A1372C73-1BAB-4DF5-B303-AF1849DEFE2D}" srcOrd="1" destOrd="0" presId="urn:microsoft.com/office/officeart/2018/5/layout/IconLeafLabelList"/>
    <dgm:cxn modelId="{CE7288B7-427D-4844-88F5-D50AB544EB64}" type="presParOf" srcId="{0D6DFB35-8524-48B3-A072-4FFB43AD74E6}" destId="{592868E1-032A-4129-9A95-BBE906E1236F}" srcOrd="2" destOrd="0" presId="urn:microsoft.com/office/officeart/2018/5/layout/IconLeafLabelList"/>
    <dgm:cxn modelId="{6713E247-20D3-4E44-B030-0800BBF76E31}" type="presParOf" srcId="{0D6DFB35-8524-48B3-A072-4FFB43AD74E6}" destId="{AE4CF78D-046E-4794-BB33-5AFAB97B1C4D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7E2B37-08C7-4B7E-A442-FB08E5C2584D}" type="doc">
      <dgm:prSet loTypeId="urn:microsoft.com/office/officeart/2008/layout/LinedList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86D09390-48E7-4FE5-93EF-5A5617ACED93}">
      <dgm:prSet/>
      <dgm:spPr/>
      <dgm:t>
        <a:bodyPr/>
        <a:lstStyle/>
        <a:p>
          <a:r>
            <a:rPr lang="nl-BE"/>
            <a:t>Patiënt EN contactpersoon behandelen</a:t>
          </a:r>
          <a:endParaRPr lang="en-US"/>
        </a:p>
      </dgm:t>
    </dgm:pt>
    <dgm:pt modelId="{560E8B31-674F-43C6-81B9-DF7995F39E20}" type="parTrans" cxnId="{865E60DA-A635-498C-879B-E26F93FF4E61}">
      <dgm:prSet/>
      <dgm:spPr/>
      <dgm:t>
        <a:bodyPr/>
        <a:lstStyle/>
        <a:p>
          <a:endParaRPr lang="en-US"/>
        </a:p>
      </dgm:t>
    </dgm:pt>
    <dgm:pt modelId="{85D21CF3-2884-49C0-BBC3-F61618314424}" type="sibTrans" cxnId="{865E60DA-A635-498C-879B-E26F93FF4E61}">
      <dgm:prSet/>
      <dgm:spPr/>
      <dgm:t>
        <a:bodyPr/>
        <a:lstStyle/>
        <a:p>
          <a:endParaRPr lang="en-US"/>
        </a:p>
      </dgm:t>
    </dgm:pt>
    <dgm:pt modelId="{CA17EE2E-AB20-40FA-AEF1-2F508A66CA1B}">
      <dgm:prSet/>
      <dgm:spPr/>
      <dgm:t>
        <a:bodyPr/>
        <a:lstStyle/>
        <a:p>
          <a:r>
            <a:rPr lang="nl-BE" dirty="0"/>
            <a:t>Zorg en gezondheid:</a:t>
          </a:r>
        </a:p>
        <a:p>
          <a:r>
            <a:rPr lang="nl-BE" dirty="0"/>
            <a:t>3 topica ( </a:t>
          </a:r>
          <a:r>
            <a:rPr lang="nl-BE" dirty="0" err="1"/>
            <a:t>permethrine</a:t>
          </a:r>
          <a:r>
            <a:rPr lang="nl-BE" dirty="0"/>
            <a:t>, </a:t>
          </a:r>
          <a:r>
            <a:rPr lang="nl-BE" dirty="0" err="1"/>
            <a:t>benzylbenzoaat</a:t>
          </a:r>
          <a:r>
            <a:rPr lang="nl-BE" dirty="0"/>
            <a:t>, </a:t>
          </a:r>
          <a:r>
            <a:rPr lang="nl-BE" dirty="0" err="1"/>
            <a:t>ivermectine</a:t>
          </a:r>
          <a:r>
            <a:rPr lang="nl-BE" dirty="0"/>
            <a:t>)-Geen bevestiging in studies, in de praktijk toch betere resultaten met </a:t>
          </a:r>
          <a:r>
            <a:rPr lang="nl-BE" dirty="0" err="1"/>
            <a:t>benzylbenzoaat</a:t>
          </a:r>
          <a:r>
            <a:rPr lang="nl-BE" dirty="0"/>
            <a:t>  </a:t>
          </a:r>
          <a:r>
            <a:rPr lang="nl-BE" dirty="0" err="1"/>
            <a:t>cfr</a:t>
          </a:r>
          <a:r>
            <a:rPr lang="nl-BE" dirty="0"/>
            <a:t> Project  Sint-Niklaas</a:t>
          </a:r>
          <a:endParaRPr lang="en-US" dirty="0"/>
        </a:p>
      </dgm:t>
    </dgm:pt>
    <dgm:pt modelId="{2ADC475B-5389-48EA-BA40-D3608BD47CD5}" type="parTrans" cxnId="{B099B520-B753-4CA5-9823-272E93CBDF08}">
      <dgm:prSet/>
      <dgm:spPr/>
      <dgm:t>
        <a:bodyPr/>
        <a:lstStyle/>
        <a:p>
          <a:endParaRPr lang="en-US"/>
        </a:p>
      </dgm:t>
    </dgm:pt>
    <dgm:pt modelId="{CB82057C-733A-4930-A560-FDAA12C21FD1}" type="sibTrans" cxnId="{B099B520-B753-4CA5-9823-272E93CBDF08}">
      <dgm:prSet/>
      <dgm:spPr/>
      <dgm:t>
        <a:bodyPr/>
        <a:lstStyle/>
        <a:p>
          <a:endParaRPr lang="en-US"/>
        </a:p>
      </dgm:t>
    </dgm:pt>
    <dgm:pt modelId="{5093595B-DE93-4D2A-8CE0-E7B35A60D454}">
      <dgm:prSet/>
      <dgm:spPr/>
      <dgm:t>
        <a:bodyPr/>
        <a:lstStyle/>
        <a:p>
          <a:r>
            <a:rPr lang="nl-BE" dirty="0"/>
            <a:t>Ons basisschema: </a:t>
          </a:r>
          <a:r>
            <a:rPr lang="nl-BE" dirty="0" err="1"/>
            <a:t>benzylbenzoaat</a:t>
          </a:r>
          <a:r>
            <a:rPr lang="nl-BE" dirty="0"/>
            <a:t> 25% (10% </a:t>
          </a:r>
          <a:r>
            <a:rPr lang="nl-NL" dirty="0"/>
            <a:t>&lt;2</a:t>
          </a:r>
          <a:r>
            <a:rPr lang="nl-BE" dirty="0"/>
            <a:t> jaar) lotion  TMF 2(!) opeenvolgende dagen zonder tussentijds douchen. Te herhalen na 1 week.  (folder zorg en gezondheid 3 dagen)</a:t>
          </a:r>
          <a:endParaRPr lang="en-US" dirty="0"/>
        </a:p>
      </dgm:t>
    </dgm:pt>
    <dgm:pt modelId="{01BF0FE0-3420-4E04-8ACE-102A057FB63C}" type="parTrans" cxnId="{BE03DF4B-17E1-4B82-99C4-3E1EF71FF49C}">
      <dgm:prSet/>
      <dgm:spPr/>
      <dgm:t>
        <a:bodyPr/>
        <a:lstStyle/>
        <a:p>
          <a:endParaRPr lang="en-US"/>
        </a:p>
      </dgm:t>
    </dgm:pt>
    <dgm:pt modelId="{44505339-9E17-40BC-82A1-C5ECFB15FB48}" type="sibTrans" cxnId="{BE03DF4B-17E1-4B82-99C4-3E1EF71FF49C}">
      <dgm:prSet/>
      <dgm:spPr/>
      <dgm:t>
        <a:bodyPr/>
        <a:lstStyle/>
        <a:p>
          <a:endParaRPr lang="en-US"/>
        </a:p>
      </dgm:t>
    </dgm:pt>
    <dgm:pt modelId="{0398F1B9-E2E3-423C-AF23-B403E6CF1B70}">
      <dgm:prSet/>
      <dgm:spPr/>
      <dgm:t>
        <a:bodyPr/>
        <a:lstStyle/>
        <a:p>
          <a:r>
            <a:rPr lang="nl-BE" dirty="0"/>
            <a:t>1 systemisch therapie: </a:t>
          </a:r>
          <a:r>
            <a:rPr lang="nl-BE" dirty="0" err="1"/>
            <a:t>ivermectine</a:t>
          </a:r>
          <a:r>
            <a:rPr lang="nl-BE" dirty="0"/>
            <a:t> niet standaard. Ev. bij sterk </a:t>
          </a:r>
          <a:r>
            <a:rPr lang="nl-BE" dirty="0" err="1"/>
            <a:t>gesurinfecteerd</a:t>
          </a:r>
          <a:r>
            <a:rPr lang="nl-BE" dirty="0"/>
            <a:t> of </a:t>
          </a:r>
          <a:r>
            <a:rPr lang="nl-BE" dirty="0" err="1"/>
            <a:t>geëczematiseerd</a:t>
          </a:r>
          <a:r>
            <a:rPr lang="nl-BE" dirty="0"/>
            <a:t> beeld/zorginstellingen (nu wel terugbetaald)</a:t>
          </a:r>
        </a:p>
        <a:p>
          <a:endParaRPr lang="en-US" dirty="0"/>
        </a:p>
      </dgm:t>
    </dgm:pt>
    <dgm:pt modelId="{A0525B8F-4C14-443A-83FC-299144C8D4CE}" type="sibTrans" cxnId="{CCBC8044-7DFD-425D-A696-1CE63F7826AB}">
      <dgm:prSet/>
      <dgm:spPr/>
      <dgm:t>
        <a:bodyPr/>
        <a:lstStyle/>
        <a:p>
          <a:endParaRPr lang="en-US"/>
        </a:p>
      </dgm:t>
    </dgm:pt>
    <dgm:pt modelId="{0F386EB5-F332-4D0D-9CC7-177748D5CA4E}" type="parTrans" cxnId="{CCBC8044-7DFD-425D-A696-1CE63F7826AB}">
      <dgm:prSet/>
      <dgm:spPr/>
      <dgm:t>
        <a:bodyPr/>
        <a:lstStyle/>
        <a:p>
          <a:endParaRPr lang="en-US"/>
        </a:p>
      </dgm:t>
    </dgm:pt>
    <dgm:pt modelId="{2CF3B83F-05C3-4DAA-A8C8-449C8C2DC983}" type="pres">
      <dgm:prSet presAssocID="{377E2B37-08C7-4B7E-A442-FB08E5C2584D}" presName="vert0" presStyleCnt="0">
        <dgm:presLayoutVars>
          <dgm:dir/>
          <dgm:animOne val="branch"/>
          <dgm:animLvl val="lvl"/>
        </dgm:presLayoutVars>
      </dgm:prSet>
      <dgm:spPr/>
    </dgm:pt>
    <dgm:pt modelId="{D141854D-D649-4AEA-9802-2F0311BC1DC6}" type="pres">
      <dgm:prSet presAssocID="{86D09390-48E7-4FE5-93EF-5A5617ACED93}" presName="thickLine" presStyleLbl="alignNode1" presStyleIdx="0" presStyleCnt="4"/>
      <dgm:spPr/>
    </dgm:pt>
    <dgm:pt modelId="{0762E6D4-80EE-4C65-A7E4-BD0ED147EBAF}" type="pres">
      <dgm:prSet presAssocID="{86D09390-48E7-4FE5-93EF-5A5617ACED93}" presName="horz1" presStyleCnt="0"/>
      <dgm:spPr/>
    </dgm:pt>
    <dgm:pt modelId="{80D69F13-6E38-47AB-98A3-262EF63670A9}" type="pres">
      <dgm:prSet presAssocID="{86D09390-48E7-4FE5-93EF-5A5617ACED93}" presName="tx1" presStyleLbl="revTx" presStyleIdx="0" presStyleCnt="4"/>
      <dgm:spPr/>
    </dgm:pt>
    <dgm:pt modelId="{19CACABC-11FE-446C-B371-5E7A312076D6}" type="pres">
      <dgm:prSet presAssocID="{86D09390-48E7-4FE5-93EF-5A5617ACED93}" presName="vert1" presStyleCnt="0"/>
      <dgm:spPr/>
    </dgm:pt>
    <dgm:pt modelId="{183163A7-6CF8-410F-AA5F-6C6C00C1ABC3}" type="pres">
      <dgm:prSet presAssocID="{CA17EE2E-AB20-40FA-AEF1-2F508A66CA1B}" presName="thickLine" presStyleLbl="alignNode1" presStyleIdx="1" presStyleCnt="4"/>
      <dgm:spPr/>
    </dgm:pt>
    <dgm:pt modelId="{BBD151E5-A2DD-47ED-AE74-F45528679C0D}" type="pres">
      <dgm:prSet presAssocID="{CA17EE2E-AB20-40FA-AEF1-2F508A66CA1B}" presName="horz1" presStyleCnt="0"/>
      <dgm:spPr/>
    </dgm:pt>
    <dgm:pt modelId="{4D1F7606-D542-4582-AAF4-D9C9F0F33D15}" type="pres">
      <dgm:prSet presAssocID="{CA17EE2E-AB20-40FA-AEF1-2F508A66CA1B}" presName="tx1" presStyleLbl="revTx" presStyleIdx="1" presStyleCnt="4"/>
      <dgm:spPr/>
    </dgm:pt>
    <dgm:pt modelId="{85EC5253-ADA1-47D9-9C8A-A17DD3A47DA0}" type="pres">
      <dgm:prSet presAssocID="{CA17EE2E-AB20-40FA-AEF1-2F508A66CA1B}" presName="vert1" presStyleCnt="0"/>
      <dgm:spPr/>
    </dgm:pt>
    <dgm:pt modelId="{8EE335C8-DA8A-4C1F-AEAE-8DE8D4D37801}" type="pres">
      <dgm:prSet presAssocID="{0398F1B9-E2E3-423C-AF23-B403E6CF1B70}" presName="thickLine" presStyleLbl="alignNode1" presStyleIdx="2" presStyleCnt="4"/>
      <dgm:spPr/>
    </dgm:pt>
    <dgm:pt modelId="{713CD2C9-1E73-4FD8-AD39-822A3EA607E5}" type="pres">
      <dgm:prSet presAssocID="{0398F1B9-E2E3-423C-AF23-B403E6CF1B70}" presName="horz1" presStyleCnt="0"/>
      <dgm:spPr/>
    </dgm:pt>
    <dgm:pt modelId="{04B8FA19-6164-4673-89D5-1FC34D08DFA1}" type="pres">
      <dgm:prSet presAssocID="{0398F1B9-E2E3-423C-AF23-B403E6CF1B70}" presName="tx1" presStyleLbl="revTx" presStyleIdx="2" presStyleCnt="4"/>
      <dgm:spPr/>
    </dgm:pt>
    <dgm:pt modelId="{E029E3F4-7F59-447E-B206-98892690D8B9}" type="pres">
      <dgm:prSet presAssocID="{0398F1B9-E2E3-423C-AF23-B403E6CF1B70}" presName="vert1" presStyleCnt="0"/>
      <dgm:spPr/>
    </dgm:pt>
    <dgm:pt modelId="{71752B76-90A1-44CC-ACE1-426A29955DC0}" type="pres">
      <dgm:prSet presAssocID="{5093595B-DE93-4D2A-8CE0-E7B35A60D454}" presName="thickLine" presStyleLbl="alignNode1" presStyleIdx="3" presStyleCnt="4"/>
      <dgm:spPr/>
    </dgm:pt>
    <dgm:pt modelId="{D98D73B5-6C10-449F-833D-BF5CD9F7719D}" type="pres">
      <dgm:prSet presAssocID="{5093595B-DE93-4D2A-8CE0-E7B35A60D454}" presName="horz1" presStyleCnt="0"/>
      <dgm:spPr/>
    </dgm:pt>
    <dgm:pt modelId="{676CAAC5-CE7D-431F-AC71-516061C708CA}" type="pres">
      <dgm:prSet presAssocID="{5093595B-DE93-4D2A-8CE0-E7B35A60D454}" presName="tx1" presStyleLbl="revTx" presStyleIdx="3" presStyleCnt="4"/>
      <dgm:spPr/>
    </dgm:pt>
    <dgm:pt modelId="{704E5EA0-C286-4473-9AA7-2B2A85CFEAAF}" type="pres">
      <dgm:prSet presAssocID="{5093595B-DE93-4D2A-8CE0-E7B35A60D454}" presName="vert1" presStyleCnt="0"/>
      <dgm:spPr/>
    </dgm:pt>
  </dgm:ptLst>
  <dgm:cxnLst>
    <dgm:cxn modelId="{1AA10C01-C939-42E6-86BD-B37BC4DFDAF6}" type="presOf" srcId="{86D09390-48E7-4FE5-93EF-5A5617ACED93}" destId="{80D69F13-6E38-47AB-98A3-262EF63670A9}" srcOrd="0" destOrd="0" presId="urn:microsoft.com/office/officeart/2008/layout/LinedList"/>
    <dgm:cxn modelId="{B099B520-B753-4CA5-9823-272E93CBDF08}" srcId="{377E2B37-08C7-4B7E-A442-FB08E5C2584D}" destId="{CA17EE2E-AB20-40FA-AEF1-2F508A66CA1B}" srcOrd="1" destOrd="0" parTransId="{2ADC475B-5389-48EA-BA40-D3608BD47CD5}" sibTransId="{CB82057C-733A-4930-A560-FDAA12C21FD1}"/>
    <dgm:cxn modelId="{CCBC8044-7DFD-425D-A696-1CE63F7826AB}" srcId="{377E2B37-08C7-4B7E-A442-FB08E5C2584D}" destId="{0398F1B9-E2E3-423C-AF23-B403E6CF1B70}" srcOrd="2" destOrd="0" parTransId="{0F386EB5-F332-4D0D-9CC7-177748D5CA4E}" sibTransId="{A0525B8F-4C14-443A-83FC-299144C8D4CE}"/>
    <dgm:cxn modelId="{BE03DF4B-17E1-4B82-99C4-3E1EF71FF49C}" srcId="{377E2B37-08C7-4B7E-A442-FB08E5C2584D}" destId="{5093595B-DE93-4D2A-8CE0-E7B35A60D454}" srcOrd="3" destOrd="0" parTransId="{01BF0FE0-3420-4E04-8ACE-102A057FB63C}" sibTransId="{44505339-9E17-40BC-82A1-C5ECFB15FB48}"/>
    <dgm:cxn modelId="{AB43FE50-F74A-4C31-9336-1D6C103ED0DA}" type="presOf" srcId="{5093595B-DE93-4D2A-8CE0-E7B35A60D454}" destId="{676CAAC5-CE7D-431F-AC71-516061C708CA}" srcOrd="0" destOrd="0" presId="urn:microsoft.com/office/officeart/2008/layout/LinedList"/>
    <dgm:cxn modelId="{825BB49F-00D0-4D3C-9E82-9E43858F6C3F}" type="presOf" srcId="{CA17EE2E-AB20-40FA-AEF1-2F508A66CA1B}" destId="{4D1F7606-D542-4582-AAF4-D9C9F0F33D15}" srcOrd="0" destOrd="0" presId="urn:microsoft.com/office/officeart/2008/layout/LinedList"/>
    <dgm:cxn modelId="{F64190C3-63B9-4D4C-BD3E-CB85FFA0C85E}" type="presOf" srcId="{0398F1B9-E2E3-423C-AF23-B403E6CF1B70}" destId="{04B8FA19-6164-4673-89D5-1FC34D08DFA1}" srcOrd="0" destOrd="0" presId="urn:microsoft.com/office/officeart/2008/layout/LinedList"/>
    <dgm:cxn modelId="{9BF6B4C4-6E29-4CA4-BCF9-E5C5083BC4B9}" type="presOf" srcId="{377E2B37-08C7-4B7E-A442-FB08E5C2584D}" destId="{2CF3B83F-05C3-4DAA-A8C8-449C8C2DC983}" srcOrd="0" destOrd="0" presId="urn:microsoft.com/office/officeart/2008/layout/LinedList"/>
    <dgm:cxn modelId="{865E60DA-A635-498C-879B-E26F93FF4E61}" srcId="{377E2B37-08C7-4B7E-A442-FB08E5C2584D}" destId="{86D09390-48E7-4FE5-93EF-5A5617ACED93}" srcOrd="0" destOrd="0" parTransId="{560E8B31-674F-43C6-81B9-DF7995F39E20}" sibTransId="{85D21CF3-2884-49C0-BBC3-F61618314424}"/>
    <dgm:cxn modelId="{E8DD6265-C205-4F85-9D8D-93325B5C3C8D}" type="presParOf" srcId="{2CF3B83F-05C3-4DAA-A8C8-449C8C2DC983}" destId="{D141854D-D649-4AEA-9802-2F0311BC1DC6}" srcOrd="0" destOrd="0" presId="urn:microsoft.com/office/officeart/2008/layout/LinedList"/>
    <dgm:cxn modelId="{BEB887B8-581C-4A85-A3B2-898D6BC87DFD}" type="presParOf" srcId="{2CF3B83F-05C3-4DAA-A8C8-449C8C2DC983}" destId="{0762E6D4-80EE-4C65-A7E4-BD0ED147EBAF}" srcOrd="1" destOrd="0" presId="urn:microsoft.com/office/officeart/2008/layout/LinedList"/>
    <dgm:cxn modelId="{4345D672-6DB4-4716-B1E5-8A597D4B903B}" type="presParOf" srcId="{0762E6D4-80EE-4C65-A7E4-BD0ED147EBAF}" destId="{80D69F13-6E38-47AB-98A3-262EF63670A9}" srcOrd="0" destOrd="0" presId="urn:microsoft.com/office/officeart/2008/layout/LinedList"/>
    <dgm:cxn modelId="{78B324C0-494E-4010-BFFC-8A74365EA385}" type="presParOf" srcId="{0762E6D4-80EE-4C65-A7E4-BD0ED147EBAF}" destId="{19CACABC-11FE-446C-B371-5E7A312076D6}" srcOrd="1" destOrd="0" presId="urn:microsoft.com/office/officeart/2008/layout/LinedList"/>
    <dgm:cxn modelId="{015DEB97-BCFC-4877-AE38-6D5FDF903592}" type="presParOf" srcId="{2CF3B83F-05C3-4DAA-A8C8-449C8C2DC983}" destId="{183163A7-6CF8-410F-AA5F-6C6C00C1ABC3}" srcOrd="2" destOrd="0" presId="urn:microsoft.com/office/officeart/2008/layout/LinedList"/>
    <dgm:cxn modelId="{1F1EA7AA-F799-4A06-B990-43F522F81266}" type="presParOf" srcId="{2CF3B83F-05C3-4DAA-A8C8-449C8C2DC983}" destId="{BBD151E5-A2DD-47ED-AE74-F45528679C0D}" srcOrd="3" destOrd="0" presId="urn:microsoft.com/office/officeart/2008/layout/LinedList"/>
    <dgm:cxn modelId="{2CF88499-3315-49AF-AC2C-7F676E9905AC}" type="presParOf" srcId="{BBD151E5-A2DD-47ED-AE74-F45528679C0D}" destId="{4D1F7606-D542-4582-AAF4-D9C9F0F33D15}" srcOrd="0" destOrd="0" presId="urn:microsoft.com/office/officeart/2008/layout/LinedList"/>
    <dgm:cxn modelId="{B18681AB-FAD5-4DC5-B1FA-A4A31362327C}" type="presParOf" srcId="{BBD151E5-A2DD-47ED-AE74-F45528679C0D}" destId="{85EC5253-ADA1-47D9-9C8A-A17DD3A47DA0}" srcOrd="1" destOrd="0" presId="urn:microsoft.com/office/officeart/2008/layout/LinedList"/>
    <dgm:cxn modelId="{A472FC90-F5DF-43C5-AB4F-3CF53825DA5B}" type="presParOf" srcId="{2CF3B83F-05C3-4DAA-A8C8-449C8C2DC983}" destId="{8EE335C8-DA8A-4C1F-AEAE-8DE8D4D37801}" srcOrd="4" destOrd="0" presId="urn:microsoft.com/office/officeart/2008/layout/LinedList"/>
    <dgm:cxn modelId="{0CD539B7-58FF-47ED-9D66-8EF7942EBB60}" type="presParOf" srcId="{2CF3B83F-05C3-4DAA-A8C8-449C8C2DC983}" destId="{713CD2C9-1E73-4FD8-AD39-822A3EA607E5}" srcOrd="5" destOrd="0" presId="urn:microsoft.com/office/officeart/2008/layout/LinedList"/>
    <dgm:cxn modelId="{730C9A25-D6A5-4D59-8FF1-B7F22BF7CE44}" type="presParOf" srcId="{713CD2C9-1E73-4FD8-AD39-822A3EA607E5}" destId="{04B8FA19-6164-4673-89D5-1FC34D08DFA1}" srcOrd="0" destOrd="0" presId="urn:microsoft.com/office/officeart/2008/layout/LinedList"/>
    <dgm:cxn modelId="{E3312CB3-1C73-4D79-923F-051A19A82B19}" type="presParOf" srcId="{713CD2C9-1E73-4FD8-AD39-822A3EA607E5}" destId="{E029E3F4-7F59-447E-B206-98892690D8B9}" srcOrd="1" destOrd="0" presId="urn:microsoft.com/office/officeart/2008/layout/LinedList"/>
    <dgm:cxn modelId="{33883031-B6FF-4E02-8C75-80FF77469502}" type="presParOf" srcId="{2CF3B83F-05C3-4DAA-A8C8-449C8C2DC983}" destId="{71752B76-90A1-44CC-ACE1-426A29955DC0}" srcOrd="6" destOrd="0" presId="urn:microsoft.com/office/officeart/2008/layout/LinedList"/>
    <dgm:cxn modelId="{937C6B15-F494-4C8B-BD60-D590F22A00A1}" type="presParOf" srcId="{2CF3B83F-05C3-4DAA-A8C8-449C8C2DC983}" destId="{D98D73B5-6C10-449F-833D-BF5CD9F7719D}" srcOrd="7" destOrd="0" presId="urn:microsoft.com/office/officeart/2008/layout/LinedList"/>
    <dgm:cxn modelId="{280A6EE2-A362-4C89-B13B-7C9A77B743F9}" type="presParOf" srcId="{D98D73B5-6C10-449F-833D-BF5CD9F7719D}" destId="{676CAAC5-CE7D-431F-AC71-516061C708CA}" srcOrd="0" destOrd="0" presId="urn:microsoft.com/office/officeart/2008/layout/LinedList"/>
    <dgm:cxn modelId="{278BA19A-2838-46F0-B4A5-2DC27AEE273D}" type="presParOf" srcId="{D98D73B5-6C10-449F-833D-BF5CD9F7719D}" destId="{704E5EA0-C286-4473-9AA7-2B2A85CFEA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</a:t>
          </a:r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2428F5-6ECE-4B6D-9B36-6A9CC17ABE26}" type="doc">
      <dgm:prSet loTypeId="urn:microsoft.com/office/officeart/2005/8/layout/vList2" loCatId="list" qsTypeId="urn:microsoft.com/office/officeart/2005/8/quickstyle/simple1#8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51D52DC-ECA8-489F-8E45-D87274A3DEC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ALTIJD KWEKEN VOOR START BEHANDELING </a:t>
          </a:r>
        </a:p>
        <a:p>
          <a:r>
            <a:rPr lang="nl-BE" dirty="0"/>
            <a:t>Enkele haren uittrekken met pincet</a:t>
          </a:r>
        </a:p>
        <a:p>
          <a:r>
            <a:rPr lang="nl-BE" dirty="0"/>
            <a:t>Huidschilfers afschrapen</a:t>
          </a:r>
          <a:endParaRPr lang="en-US" dirty="0"/>
        </a:p>
      </dgm:t>
    </dgm:pt>
    <dgm:pt modelId="{770DC523-6BD2-482E-AD7A-CFACE33C2CD0}" type="parTrans" cxnId="{E4010A25-8DF4-47B4-8D65-264785DC37F4}">
      <dgm:prSet/>
      <dgm:spPr/>
      <dgm:t>
        <a:bodyPr/>
        <a:lstStyle/>
        <a:p>
          <a:endParaRPr lang="en-US"/>
        </a:p>
      </dgm:t>
    </dgm:pt>
    <dgm:pt modelId="{934FB3F3-AA2C-48FA-A2B6-F4202E0C110A}" type="sibTrans" cxnId="{E4010A25-8DF4-47B4-8D65-264785DC37F4}">
      <dgm:prSet/>
      <dgm:spPr/>
      <dgm:t>
        <a:bodyPr/>
        <a:lstStyle/>
        <a:p>
          <a:endParaRPr lang="en-US"/>
        </a:p>
      </dgm:t>
    </dgm:pt>
    <dgm:pt modelId="{C1E60B9F-224D-4512-B0D0-4314FE08CDFC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ALTIJD SYSTEMISCH BEHANDELEN</a:t>
          </a:r>
        </a:p>
        <a:p>
          <a:r>
            <a:rPr lang="nl-BE" dirty="0"/>
            <a:t>Topische middelen dringen niet voldoende door in de haarfollikels </a:t>
          </a:r>
          <a:endParaRPr lang="en-US" dirty="0"/>
        </a:p>
      </dgm:t>
    </dgm:pt>
    <dgm:pt modelId="{0EE3FF6F-B648-4852-B7CA-EEBD99D6D7F1}" type="parTrans" cxnId="{DBDBDC2B-0589-4894-B542-7249E638B96F}">
      <dgm:prSet/>
      <dgm:spPr/>
      <dgm:t>
        <a:bodyPr/>
        <a:lstStyle/>
        <a:p>
          <a:endParaRPr lang="en-US"/>
        </a:p>
      </dgm:t>
    </dgm:pt>
    <dgm:pt modelId="{A6186923-9FA5-4E7C-8524-F544BA918CAE}" type="sibTrans" cxnId="{DBDBDC2B-0589-4894-B542-7249E638B96F}">
      <dgm:prSet/>
      <dgm:spPr/>
      <dgm:t>
        <a:bodyPr/>
        <a:lstStyle/>
        <a:p>
          <a:endParaRPr lang="en-US"/>
        </a:p>
      </dgm:t>
    </dgm:pt>
    <dgm:pt modelId="{7547956F-7A09-4914-B2EC-C1D84999D268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Bij Trichophyton species: Terbinafine gedurende minstens 4 weken.</a:t>
          </a:r>
        </a:p>
        <a:p>
          <a:r>
            <a:rPr lang="nl-BE" dirty="0"/>
            <a:t>Bij Microsporum species: Itraconazole gedurende minstens 6 weken.</a:t>
          </a:r>
        </a:p>
        <a:p>
          <a:r>
            <a:rPr lang="nl-BE" dirty="0"/>
            <a:t>Dosis aanpassen obv gewicht!</a:t>
          </a:r>
          <a:endParaRPr lang="en-US" dirty="0"/>
        </a:p>
      </dgm:t>
    </dgm:pt>
    <dgm:pt modelId="{CC86D40B-9F7C-4BF2-A80B-6FC6C2E60D8B}" type="parTrans" cxnId="{8D8D9F20-AE29-4D57-BE42-8A70315C8ECF}">
      <dgm:prSet/>
      <dgm:spPr/>
      <dgm:t>
        <a:bodyPr/>
        <a:lstStyle/>
        <a:p>
          <a:endParaRPr lang="en-US"/>
        </a:p>
      </dgm:t>
    </dgm:pt>
    <dgm:pt modelId="{7EDB88B9-09AF-49AE-9B86-93BC122B6BC9}" type="sibTrans" cxnId="{8D8D9F20-AE29-4D57-BE42-8A70315C8ECF}">
      <dgm:prSet/>
      <dgm:spPr/>
      <dgm:t>
        <a:bodyPr/>
        <a:lstStyle/>
        <a:p>
          <a:endParaRPr lang="en-US"/>
        </a:p>
      </dgm:t>
    </dgm:pt>
    <dgm:pt modelId="{F2C75ECD-DAF3-455A-A299-3E8C29B7461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ALTIJD BEHANDELEN TOT NEGATIVEREN VAN KWEKEN</a:t>
          </a:r>
        </a:p>
        <a:p>
          <a:r>
            <a:rPr lang="nl-BE" dirty="0"/>
            <a:t>Bij controle na 4 a 6 weken steeds nieuwe haren en schilfers nemen. Indien rechtsreeks onderzoek/cultuur nog positief: behandeling verderzetten en kweken herhalen.</a:t>
          </a:r>
          <a:endParaRPr lang="en-US" dirty="0"/>
        </a:p>
      </dgm:t>
    </dgm:pt>
    <dgm:pt modelId="{CF4D8F57-E1BD-420E-B7BB-4069AD0E740E}" type="parTrans" cxnId="{FAC677EC-99F7-4D69-92CC-3AE3C4367959}">
      <dgm:prSet/>
      <dgm:spPr/>
      <dgm:t>
        <a:bodyPr/>
        <a:lstStyle/>
        <a:p>
          <a:endParaRPr lang="en-US"/>
        </a:p>
      </dgm:t>
    </dgm:pt>
    <dgm:pt modelId="{CABCD28B-14BC-44A3-AEF7-E2F3B1DAB1A0}" type="sibTrans" cxnId="{FAC677EC-99F7-4D69-92CC-3AE3C4367959}">
      <dgm:prSet/>
      <dgm:spPr/>
      <dgm:t>
        <a:bodyPr/>
        <a:lstStyle/>
        <a:p>
          <a:endParaRPr lang="en-US"/>
        </a:p>
      </dgm:t>
    </dgm:pt>
    <dgm:pt modelId="{22163707-22E1-439B-B793-0D6224290DD9}" type="pres">
      <dgm:prSet presAssocID="{882428F5-6ECE-4B6D-9B36-6A9CC17ABE26}" presName="linear" presStyleCnt="0">
        <dgm:presLayoutVars>
          <dgm:animLvl val="lvl"/>
          <dgm:resizeHandles val="exact"/>
        </dgm:presLayoutVars>
      </dgm:prSet>
      <dgm:spPr/>
    </dgm:pt>
    <dgm:pt modelId="{B7043732-535A-483A-8016-727F844FA219}" type="pres">
      <dgm:prSet presAssocID="{E51D52DC-ECA8-489F-8E45-D87274A3DEC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30CC29C-C553-4102-B457-D44E658F7F14}" type="pres">
      <dgm:prSet presAssocID="{934FB3F3-AA2C-48FA-A2B6-F4202E0C110A}" presName="spacer" presStyleCnt="0"/>
      <dgm:spPr/>
    </dgm:pt>
    <dgm:pt modelId="{AD907169-A768-4E01-A426-647A26FE5384}" type="pres">
      <dgm:prSet presAssocID="{C1E60B9F-224D-4512-B0D0-4314FE08CDF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41A7C44-71F3-4A7F-821D-1BE2807D0D7B}" type="pres">
      <dgm:prSet presAssocID="{A6186923-9FA5-4E7C-8524-F544BA918CAE}" presName="spacer" presStyleCnt="0"/>
      <dgm:spPr/>
    </dgm:pt>
    <dgm:pt modelId="{25B99B20-8A0E-401E-9FF0-A74180470C1B}" type="pres">
      <dgm:prSet presAssocID="{7547956F-7A09-4914-B2EC-C1D84999D26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2D448B7-612F-485A-B314-FC79699F8D37}" type="pres">
      <dgm:prSet presAssocID="{7EDB88B9-09AF-49AE-9B86-93BC122B6BC9}" presName="spacer" presStyleCnt="0"/>
      <dgm:spPr/>
    </dgm:pt>
    <dgm:pt modelId="{3B56679A-318C-4686-B617-52B1370D169B}" type="pres">
      <dgm:prSet presAssocID="{F2C75ECD-DAF3-455A-A299-3E8C29B746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D8D9F20-AE29-4D57-BE42-8A70315C8ECF}" srcId="{882428F5-6ECE-4B6D-9B36-6A9CC17ABE26}" destId="{7547956F-7A09-4914-B2EC-C1D84999D268}" srcOrd="2" destOrd="0" parTransId="{CC86D40B-9F7C-4BF2-A80B-6FC6C2E60D8B}" sibTransId="{7EDB88B9-09AF-49AE-9B86-93BC122B6BC9}"/>
    <dgm:cxn modelId="{E4010A25-8DF4-47B4-8D65-264785DC37F4}" srcId="{882428F5-6ECE-4B6D-9B36-6A9CC17ABE26}" destId="{E51D52DC-ECA8-489F-8E45-D87274A3DECA}" srcOrd="0" destOrd="0" parTransId="{770DC523-6BD2-482E-AD7A-CFACE33C2CD0}" sibTransId="{934FB3F3-AA2C-48FA-A2B6-F4202E0C110A}"/>
    <dgm:cxn modelId="{DBDBDC2B-0589-4894-B542-7249E638B96F}" srcId="{882428F5-6ECE-4B6D-9B36-6A9CC17ABE26}" destId="{C1E60B9F-224D-4512-B0D0-4314FE08CDFC}" srcOrd="1" destOrd="0" parTransId="{0EE3FF6F-B648-4852-B7CA-EEBD99D6D7F1}" sibTransId="{A6186923-9FA5-4E7C-8524-F544BA918CAE}"/>
    <dgm:cxn modelId="{536F6A37-70B9-4B91-935B-5949E790EAE3}" type="presOf" srcId="{882428F5-6ECE-4B6D-9B36-6A9CC17ABE26}" destId="{22163707-22E1-439B-B793-0D6224290DD9}" srcOrd="0" destOrd="0" presId="urn:microsoft.com/office/officeart/2005/8/layout/vList2"/>
    <dgm:cxn modelId="{2A246A79-7C9D-414C-985F-893C7C14D5BB}" type="presOf" srcId="{E51D52DC-ECA8-489F-8E45-D87274A3DECA}" destId="{B7043732-535A-483A-8016-727F844FA219}" srcOrd="0" destOrd="0" presId="urn:microsoft.com/office/officeart/2005/8/layout/vList2"/>
    <dgm:cxn modelId="{D8827698-9E4E-48E7-ACDE-58E13383713C}" type="presOf" srcId="{C1E60B9F-224D-4512-B0D0-4314FE08CDFC}" destId="{AD907169-A768-4E01-A426-647A26FE5384}" srcOrd="0" destOrd="0" presId="urn:microsoft.com/office/officeart/2005/8/layout/vList2"/>
    <dgm:cxn modelId="{06D4AFE1-C53D-4F3E-8A65-ED357A4B7C3B}" type="presOf" srcId="{F2C75ECD-DAF3-455A-A299-3E8C29B7461A}" destId="{3B56679A-318C-4686-B617-52B1370D169B}" srcOrd="0" destOrd="0" presId="urn:microsoft.com/office/officeart/2005/8/layout/vList2"/>
    <dgm:cxn modelId="{EB0A81E9-4FAB-46FA-9A6F-20B7724061CC}" type="presOf" srcId="{7547956F-7A09-4914-B2EC-C1D84999D268}" destId="{25B99B20-8A0E-401E-9FF0-A74180470C1B}" srcOrd="0" destOrd="0" presId="urn:microsoft.com/office/officeart/2005/8/layout/vList2"/>
    <dgm:cxn modelId="{FAC677EC-99F7-4D69-92CC-3AE3C4367959}" srcId="{882428F5-6ECE-4B6D-9B36-6A9CC17ABE26}" destId="{F2C75ECD-DAF3-455A-A299-3E8C29B7461A}" srcOrd="3" destOrd="0" parTransId="{CF4D8F57-E1BD-420E-B7BB-4069AD0E740E}" sibTransId="{CABCD28B-14BC-44A3-AEF7-E2F3B1DAB1A0}"/>
    <dgm:cxn modelId="{2DEC34CA-4D26-40B8-9BA0-DC2891E68E3C}" type="presParOf" srcId="{22163707-22E1-439B-B793-0D6224290DD9}" destId="{B7043732-535A-483A-8016-727F844FA219}" srcOrd="0" destOrd="0" presId="urn:microsoft.com/office/officeart/2005/8/layout/vList2"/>
    <dgm:cxn modelId="{BF64A183-9CA2-40A1-9412-4A362108E178}" type="presParOf" srcId="{22163707-22E1-439B-B793-0D6224290DD9}" destId="{B30CC29C-C553-4102-B457-D44E658F7F14}" srcOrd="1" destOrd="0" presId="urn:microsoft.com/office/officeart/2005/8/layout/vList2"/>
    <dgm:cxn modelId="{7F461629-6DCA-463A-BD9C-CF22D6E64060}" type="presParOf" srcId="{22163707-22E1-439B-B793-0D6224290DD9}" destId="{AD907169-A768-4E01-A426-647A26FE5384}" srcOrd="2" destOrd="0" presId="urn:microsoft.com/office/officeart/2005/8/layout/vList2"/>
    <dgm:cxn modelId="{AC2A690C-7192-4D18-B95E-B0EB55818D2A}" type="presParOf" srcId="{22163707-22E1-439B-B793-0D6224290DD9}" destId="{C41A7C44-71F3-4A7F-821D-1BE2807D0D7B}" srcOrd="3" destOrd="0" presId="urn:microsoft.com/office/officeart/2005/8/layout/vList2"/>
    <dgm:cxn modelId="{B5AF8296-3C69-44CC-8BC6-69913499EBF2}" type="presParOf" srcId="{22163707-22E1-439B-B793-0D6224290DD9}" destId="{25B99B20-8A0E-401E-9FF0-A74180470C1B}" srcOrd="4" destOrd="0" presId="urn:microsoft.com/office/officeart/2005/8/layout/vList2"/>
    <dgm:cxn modelId="{B2877F8A-3648-40A7-92EA-8E4D103B3DCE}" type="presParOf" srcId="{22163707-22E1-439B-B793-0D6224290DD9}" destId="{D2D448B7-612F-485A-B314-FC79699F8D37}" srcOrd="5" destOrd="0" presId="urn:microsoft.com/office/officeart/2005/8/layout/vList2"/>
    <dgm:cxn modelId="{E4B36F34-BA10-4627-BE17-ACBE2800E6F6}" type="presParOf" srcId="{22163707-22E1-439B-B793-0D6224290DD9}" destId="{3B56679A-318C-4686-B617-52B1370D169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–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–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–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–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82428F5-6ECE-4B6D-9B36-6A9CC17ABE26}" type="doc">
      <dgm:prSet loTypeId="urn:microsoft.com/office/officeart/2005/8/layout/vList2" loCatId="list" qsTypeId="urn:microsoft.com/office/officeart/2005/8/quickstyle/simple1#8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51D52DC-ECA8-489F-8E45-D87274A3DEC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Atopisch eczeem ≠ allergie</a:t>
          </a:r>
          <a:endParaRPr lang="en-US" dirty="0"/>
        </a:p>
      </dgm:t>
    </dgm:pt>
    <dgm:pt modelId="{770DC523-6BD2-482E-AD7A-CFACE33C2CD0}" type="parTrans" cxnId="{E4010A25-8DF4-47B4-8D65-264785DC37F4}">
      <dgm:prSet/>
      <dgm:spPr/>
      <dgm:t>
        <a:bodyPr/>
        <a:lstStyle/>
        <a:p>
          <a:endParaRPr lang="en-US"/>
        </a:p>
      </dgm:t>
    </dgm:pt>
    <dgm:pt modelId="{934FB3F3-AA2C-48FA-A2B6-F4202E0C110A}" type="sibTrans" cxnId="{E4010A25-8DF4-47B4-8D65-264785DC37F4}">
      <dgm:prSet/>
      <dgm:spPr/>
      <dgm:t>
        <a:bodyPr/>
        <a:lstStyle/>
        <a:p>
          <a:endParaRPr lang="en-US"/>
        </a:p>
      </dgm:t>
    </dgm:pt>
    <dgm:pt modelId="{C1E60B9F-224D-4512-B0D0-4314FE08CDFC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Uitwerking naar allergie enkel op indicatie</a:t>
          </a:r>
          <a:endParaRPr lang="en-US" dirty="0"/>
        </a:p>
      </dgm:t>
    </dgm:pt>
    <dgm:pt modelId="{0EE3FF6F-B648-4852-B7CA-EEBD99D6D7F1}" type="parTrans" cxnId="{DBDBDC2B-0589-4894-B542-7249E638B96F}">
      <dgm:prSet/>
      <dgm:spPr/>
      <dgm:t>
        <a:bodyPr/>
        <a:lstStyle/>
        <a:p>
          <a:endParaRPr lang="en-US"/>
        </a:p>
      </dgm:t>
    </dgm:pt>
    <dgm:pt modelId="{A6186923-9FA5-4E7C-8524-F544BA918CAE}" type="sibTrans" cxnId="{DBDBDC2B-0589-4894-B542-7249E638B96F}">
      <dgm:prSet/>
      <dgm:spPr/>
      <dgm:t>
        <a:bodyPr/>
        <a:lstStyle/>
        <a:p>
          <a:endParaRPr lang="en-US"/>
        </a:p>
      </dgm:t>
    </dgm:pt>
    <dgm:pt modelId="{7547956F-7A09-4914-B2EC-C1D84999D268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KME vermijden enkel bij goede argumenten</a:t>
          </a:r>
          <a:endParaRPr lang="en-US" dirty="0"/>
        </a:p>
      </dgm:t>
    </dgm:pt>
    <dgm:pt modelId="{CC86D40B-9F7C-4BF2-A80B-6FC6C2E60D8B}" type="parTrans" cxnId="{8D8D9F20-AE29-4D57-BE42-8A70315C8ECF}">
      <dgm:prSet/>
      <dgm:spPr/>
      <dgm:t>
        <a:bodyPr/>
        <a:lstStyle/>
        <a:p>
          <a:endParaRPr lang="en-US"/>
        </a:p>
      </dgm:t>
    </dgm:pt>
    <dgm:pt modelId="{7EDB88B9-09AF-49AE-9B86-93BC122B6BC9}" type="sibTrans" cxnId="{8D8D9F20-AE29-4D57-BE42-8A70315C8ECF}">
      <dgm:prSet/>
      <dgm:spPr/>
      <dgm:t>
        <a:bodyPr/>
        <a:lstStyle/>
        <a:p>
          <a:endParaRPr lang="en-US"/>
        </a:p>
      </dgm:t>
    </dgm:pt>
    <dgm:pt modelId="{F2C75ECD-DAF3-455A-A299-3E8C29B7461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Veel info geven en onderhoudsbehandeling benadrukken</a:t>
          </a:r>
          <a:endParaRPr lang="en-US" dirty="0"/>
        </a:p>
      </dgm:t>
    </dgm:pt>
    <dgm:pt modelId="{CF4D8F57-E1BD-420E-B7BB-4069AD0E740E}" type="parTrans" cxnId="{FAC677EC-99F7-4D69-92CC-3AE3C4367959}">
      <dgm:prSet/>
      <dgm:spPr/>
      <dgm:t>
        <a:bodyPr/>
        <a:lstStyle/>
        <a:p>
          <a:endParaRPr lang="en-US"/>
        </a:p>
      </dgm:t>
    </dgm:pt>
    <dgm:pt modelId="{CABCD28B-14BC-44A3-AEF7-E2F3B1DAB1A0}" type="sibTrans" cxnId="{FAC677EC-99F7-4D69-92CC-3AE3C4367959}">
      <dgm:prSet/>
      <dgm:spPr/>
      <dgm:t>
        <a:bodyPr/>
        <a:lstStyle/>
        <a:p>
          <a:endParaRPr lang="en-US"/>
        </a:p>
      </dgm:t>
    </dgm:pt>
    <dgm:pt modelId="{22163707-22E1-439B-B793-0D6224290DD9}" type="pres">
      <dgm:prSet presAssocID="{882428F5-6ECE-4B6D-9B36-6A9CC17ABE26}" presName="linear" presStyleCnt="0">
        <dgm:presLayoutVars>
          <dgm:animLvl val="lvl"/>
          <dgm:resizeHandles val="exact"/>
        </dgm:presLayoutVars>
      </dgm:prSet>
      <dgm:spPr/>
    </dgm:pt>
    <dgm:pt modelId="{B7043732-535A-483A-8016-727F844FA219}" type="pres">
      <dgm:prSet presAssocID="{E51D52DC-ECA8-489F-8E45-D87274A3DEC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30CC29C-C553-4102-B457-D44E658F7F14}" type="pres">
      <dgm:prSet presAssocID="{934FB3F3-AA2C-48FA-A2B6-F4202E0C110A}" presName="spacer" presStyleCnt="0"/>
      <dgm:spPr/>
    </dgm:pt>
    <dgm:pt modelId="{AD907169-A768-4E01-A426-647A26FE5384}" type="pres">
      <dgm:prSet presAssocID="{C1E60B9F-224D-4512-B0D0-4314FE08CDF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41A7C44-71F3-4A7F-821D-1BE2807D0D7B}" type="pres">
      <dgm:prSet presAssocID="{A6186923-9FA5-4E7C-8524-F544BA918CAE}" presName="spacer" presStyleCnt="0"/>
      <dgm:spPr/>
    </dgm:pt>
    <dgm:pt modelId="{25B99B20-8A0E-401E-9FF0-A74180470C1B}" type="pres">
      <dgm:prSet presAssocID="{7547956F-7A09-4914-B2EC-C1D84999D26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2D448B7-612F-485A-B314-FC79699F8D37}" type="pres">
      <dgm:prSet presAssocID="{7EDB88B9-09AF-49AE-9B86-93BC122B6BC9}" presName="spacer" presStyleCnt="0"/>
      <dgm:spPr/>
    </dgm:pt>
    <dgm:pt modelId="{3B56679A-318C-4686-B617-52B1370D169B}" type="pres">
      <dgm:prSet presAssocID="{F2C75ECD-DAF3-455A-A299-3E8C29B746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D8D9F20-AE29-4D57-BE42-8A70315C8ECF}" srcId="{882428F5-6ECE-4B6D-9B36-6A9CC17ABE26}" destId="{7547956F-7A09-4914-B2EC-C1D84999D268}" srcOrd="2" destOrd="0" parTransId="{CC86D40B-9F7C-4BF2-A80B-6FC6C2E60D8B}" sibTransId="{7EDB88B9-09AF-49AE-9B86-93BC122B6BC9}"/>
    <dgm:cxn modelId="{E4010A25-8DF4-47B4-8D65-264785DC37F4}" srcId="{882428F5-6ECE-4B6D-9B36-6A9CC17ABE26}" destId="{E51D52DC-ECA8-489F-8E45-D87274A3DECA}" srcOrd="0" destOrd="0" parTransId="{770DC523-6BD2-482E-AD7A-CFACE33C2CD0}" sibTransId="{934FB3F3-AA2C-48FA-A2B6-F4202E0C110A}"/>
    <dgm:cxn modelId="{DBDBDC2B-0589-4894-B542-7249E638B96F}" srcId="{882428F5-6ECE-4B6D-9B36-6A9CC17ABE26}" destId="{C1E60B9F-224D-4512-B0D0-4314FE08CDFC}" srcOrd="1" destOrd="0" parTransId="{0EE3FF6F-B648-4852-B7CA-EEBD99D6D7F1}" sibTransId="{A6186923-9FA5-4E7C-8524-F544BA918CAE}"/>
    <dgm:cxn modelId="{536F6A37-70B9-4B91-935B-5949E790EAE3}" type="presOf" srcId="{882428F5-6ECE-4B6D-9B36-6A9CC17ABE26}" destId="{22163707-22E1-439B-B793-0D6224290DD9}" srcOrd="0" destOrd="0" presId="urn:microsoft.com/office/officeart/2005/8/layout/vList2"/>
    <dgm:cxn modelId="{2A246A79-7C9D-414C-985F-893C7C14D5BB}" type="presOf" srcId="{E51D52DC-ECA8-489F-8E45-D87274A3DECA}" destId="{B7043732-535A-483A-8016-727F844FA219}" srcOrd="0" destOrd="0" presId="urn:microsoft.com/office/officeart/2005/8/layout/vList2"/>
    <dgm:cxn modelId="{D8827698-9E4E-48E7-ACDE-58E13383713C}" type="presOf" srcId="{C1E60B9F-224D-4512-B0D0-4314FE08CDFC}" destId="{AD907169-A768-4E01-A426-647A26FE5384}" srcOrd="0" destOrd="0" presId="urn:microsoft.com/office/officeart/2005/8/layout/vList2"/>
    <dgm:cxn modelId="{06D4AFE1-C53D-4F3E-8A65-ED357A4B7C3B}" type="presOf" srcId="{F2C75ECD-DAF3-455A-A299-3E8C29B7461A}" destId="{3B56679A-318C-4686-B617-52B1370D169B}" srcOrd="0" destOrd="0" presId="urn:microsoft.com/office/officeart/2005/8/layout/vList2"/>
    <dgm:cxn modelId="{EB0A81E9-4FAB-46FA-9A6F-20B7724061CC}" type="presOf" srcId="{7547956F-7A09-4914-B2EC-C1D84999D268}" destId="{25B99B20-8A0E-401E-9FF0-A74180470C1B}" srcOrd="0" destOrd="0" presId="urn:microsoft.com/office/officeart/2005/8/layout/vList2"/>
    <dgm:cxn modelId="{FAC677EC-99F7-4D69-92CC-3AE3C4367959}" srcId="{882428F5-6ECE-4B6D-9B36-6A9CC17ABE26}" destId="{F2C75ECD-DAF3-455A-A299-3E8C29B7461A}" srcOrd="3" destOrd="0" parTransId="{CF4D8F57-E1BD-420E-B7BB-4069AD0E740E}" sibTransId="{CABCD28B-14BC-44A3-AEF7-E2F3B1DAB1A0}"/>
    <dgm:cxn modelId="{2DEC34CA-4D26-40B8-9BA0-DC2891E68E3C}" type="presParOf" srcId="{22163707-22E1-439B-B793-0D6224290DD9}" destId="{B7043732-535A-483A-8016-727F844FA219}" srcOrd="0" destOrd="0" presId="urn:microsoft.com/office/officeart/2005/8/layout/vList2"/>
    <dgm:cxn modelId="{BF64A183-9CA2-40A1-9412-4A362108E178}" type="presParOf" srcId="{22163707-22E1-439B-B793-0D6224290DD9}" destId="{B30CC29C-C553-4102-B457-D44E658F7F14}" srcOrd="1" destOrd="0" presId="urn:microsoft.com/office/officeart/2005/8/layout/vList2"/>
    <dgm:cxn modelId="{7F461629-6DCA-463A-BD9C-CF22D6E64060}" type="presParOf" srcId="{22163707-22E1-439B-B793-0D6224290DD9}" destId="{AD907169-A768-4E01-A426-647A26FE5384}" srcOrd="2" destOrd="0" presId="urn:microsoft.com/office/officeart/2005/8/layout/vList2"/>
    <dgm:cxn modelId="{AC2A690C-7192-4D18-B95E-B0EB55818D2A}" type="presParOf" srcId="{22163707-22E1-439B-B793-0D6224290DD9}" destId="{C41A7C44-71F3-4A7F-821D-1BE2807D0D7B}" srcOrd="3" destOrd="0" presId="urn:microsoft.com/office/officeart/2005/8/layout/vList2"/>
    <dgm:cxn modelId="{B5AF8296-3C69-44CC-8BC6-69913499EBF2}" type="presParOf" srcId="{22163707-22E1-439B-B793-0D6224290DD9}" destId="{25B99B20-8A0E-401E-9FF0-A74180470C1B}" srcOrd="4" destOrd="0" presId="urn:microsoft.com/office/officeart/2005/8/layout/vList2"/>
    <dgm:cxn modelId="{B2877F8A-3648-40A7-92EA-8E4D103B3DCE}" type="presParOf" srcId="{22163707-22E1-439B-B793-0D6224290DD9}" destId="{D2D448B7-612F-485A-B314-FC79699F8D37}" srcOrd="5" destOrd="0" presId="urn:microsoft.com/office/officeart/2005/8/layout/vList2"/>
    <dgm:cxn modelId="{E4B36F34-BA10-4627-BE17-ACBE2800E6F6}" type="presParOf" srcId="{22163707-22E1-439B-B793-0D6224290DD9}" destId="{3B56679A-318C-4686-B617-52B1370D169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–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–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– Atopisch eczeem (bij kinderen)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–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–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3479D925-6D38-FD49-A2EF-ACCC6F3E8E5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 err="1"/>
            <a:t>Doorverwijsbeleid</a:t>
          </a:r>
          <a:endParaRPr lang="en-US" sz="1800" dirty="0"/>
        </a:p>
      </dgm:t>
    </dgm:pt>
    <dgm:pt modelId="{D158B490-DD57-C846-8D67-5070D2FC4855}" type="parTrans" cxnId="{8C17426F-45B0-AE48-B7BF-7107A484DD60}">
      <dgm:prSet/>
      <dgm:spPr/>
    </dgm:pt>
    <dgm:pt modelId="{EBB5D062-1BE6-0748-9DCD-D09C0AA375E2}" type="sibTrans" cxnId="{8C17426F-45B0-AE48-B7BF-7107A484DD60}">
      <dgm:prSet/>
      <dgm:spPr/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8C17426F-45B0-AE48-B7BF-7107A484DD60}" srcId="{384063D8-8091-450A-9661-6B0E952138F3}" destId="{3479D925-6D38-FD49-A2EF-ACCC6F3E8E52}" srcOrd="2" destOrd="0" parTransId="{D158B490-DD57-C846-8D67-5070D2FC4855}" sibTransId="{EBB5D062-1BE6-0748-9DCD-D09C0AA375E2}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9D7BC9EE-A0F2-1C47-B69E-3090EEFBCFF0}" type="presOf" srcId="{3479D925-6D38-FD49-A2EF-ACCC6F3E8E52}" destId="{EB7B9944-BDFD-4284-A853-B2D562826895}" srcOrd="0" destOrd="2" presId="urn:microsoft.com/office/officeart/2005/8/layout/list1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5 - Atopisch eczeem (bij kinderen)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6 - Psoriasis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4 -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5 - Atopisch eczeem (bij kinderen)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6 - Psoriasis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4 -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7 - Acne vulgaris (</a:t>
          </a:r>
          <a:r>
            <a:rPr lang="en-US" sz="1800" dirty="0" err="1"/>
            <a:t>adolescenten</a:t>
          </a:r>
          <a:r>
            <a:rPr lang="en-US" sz="1800" dirty="0"/>
            <a:t>)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</a:t>
          </a:r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5D0B024-6FF1-E848-B8E3-F845520B9ABF}" type="doc">
      <dgm:prSet loTypeId="urn:microsoft.com/office/officeart/2005/8/layout/hList7" loCatId="list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nl-NL"/>
        </a:p>
      </dgm:t>
    </dgm:pt>
    <dgm:pt modelId="{447A4C79-6543-074F-A016-AC5D50A90BD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Lipodermatosclerose</a:t>
          </a:r>
        </a:p>
      </dgm:t>
    </dgm:pt>
    <dgm:pt modelId="{8DFB36C9-2637-C64C-85A2-A8DE06C8A683}" type="parTrans" cxnId="{6E8BD5A2-6315-2C40-9EBC-AAA7B846949A}">
      <dgm:prSet/>
      <dgm:spPr/>
      <dgm:t>
        <a:bodyPr/>
        <a:lstStyle/>
        <a:p>
          <a:endParaRPr lang="nl-NL"/>
        </a:p>
      </dgm:t>
    </dgm:pt>
    <dgm:pt modelId="{51DAD037-30EA-D844-8343-671B9A3505CD}" type="sibTrans" cxnId="{6E8BD5A2-6315-2C40-9EBC-AAA7B846949A}">
      <dgm:prSet/>
      <dgm:spPr/>
      <dgm:t>
        <a:bodyPr/>
        <a:lstStyle/>
        <a:p>
          <a:endParaRPr lang="nl-NL"/>
        </a:p>
      </dgm:t>
    </dgm:pt>
    <dgm:pt modelId="{B598AD65-ACEB-7C44-9878-3127A88FE9C6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Hypostatisch eczeem</a:t>
          </a:r>
        </a:p>
      </dgm:t>
    </dgm:pt>
    <dgm:pt modelId="{7B05F1A9-6F6D-1443-AE8A-7814ABA05ED2}" type="parTrans" cxnId="{8F0F7F31-0AB8-F841-9FDA-6E190B49E5CC}">
      <dgm:prSet/>
      <dgm:spPr/>
      <dgm:t>
        <a:bodyPr/>
        <a:lstStyle/>
        <a:p>
          <a:endParaRPr lang="nl-NL"/>
        </a:p>
      </dgm:t>
    </dgm:pt>
    <dgm:pt modelId="{846BEFDA-60A8-4949-AF69-17250C3757A7}" type="sibTrans" cxnId="{8F0F7F31-0AB8-F841-9FDA-6E190B49E5CC}">
      <dgm:prSet/>
      <dgm:spPr/>
      <dgm:t>
        <a:bodyPr/>
        <a:lstStyle/>
        <a:p>
          <a:endParaRPr lang="nl-NL"/>
        </a:p>
      </dgm:t>
    </dgm:pt>
    <dgm:pt modelId="{62642173-208D-EF48-94F4-791FB2D7BC14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Hyperpigmentatie door ijzerdepositie (okerdermatitis)</a:t>
          </a:r>
        </a:p>
      </dgm:t>
    </dgm:pt>
    <dgm:pt modelId="{A3C4C867-25CD-3B47-9824-977BE29022CF}" type="parTrans" cxnId="{58AF2912-E1D5-F148-978F-F5E71ACCD5DC}">
      <dgm:prSet/>
      <dgm:spPr/>
      <dgm:t>
        <a:bodyPr/>
        <a:lstStyle/>
        <a:p>
          <a:endParaRPr lang="nl-NL"/>
        </a:p>
      </dgm:t>
    </dgm:pt>
    <dgm:pt modelId="{3FE2FEA8-42E9-C048-A2CB-BB813AB1ED4B}" type="sibTrans" cxnId="{58AF2912-E1D5-F148-978F-F5E71ACCD5DC}">
      <dgm:prSet/>
      <dgm:spPr/>
      <dgm:t>
        <a:bodyPr/>
        <a:lstStyle/>
        <a:p>
          <a:endParaRPr lang="nl-NL"/>
        </a:p>
      </dgm:t>
    </dgm:pt>
    <dgm:pt modelId="{623494F8-7F04-3A46-B580-B3D73F445E6F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Atrophie blanche</a:t>
          </a:r>
        </a:p>
      </dgm:t>
    </dgm:pt>
    <dgm:pt modelId="{553CB249-939D-6241-891B-06A72BBB1DDB}" type="parTrans" cxnId="{0747B480-A704-0247-9196-CD00B49CA9D9}">
      <dgm:prSet/>
      <dgm:spPr/>
      <dgm:t>
        <a:bodyPr/>
        <a:lstStyle/>
        <a:p>
          <a:endParaRPr lang="nl-NL"/>
        </a:p>
      </dgm:t>
    </dgm:pt>
    <dgm:pt modelId="{B9BF7E4C-E3B0-D940-A6A6-9DA949BD853B}" type="sibTrans" cxnId="{0747B480-A704-0247-9196-CD00B49CA9D9}">
      <dgm:prSet/>
      <dgm:spPr/>
      <dgm:t>
        <a:bodyPr/>
        <a:lstStyle/>
        <a:p>
          <a:endParaRPr lang="nl-NL"/>
        </a:p>
      </dgm:t>
    </dgm:pt>
    <dgm:pt modelId="{9ABE2A9B-7CE5-4D4D-A263-D937378ED8E5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Ulcera</a:t>
          </a:r>
        </a:p>
      </dgm:t>
    </dgm:pt>
    <dgm:pt modelId="{1B2EB58C-986E-A44D-855E-78FFD353CB7E}" type="parTrans" cxnId="{2859E3D6-199C-1940-B4A8-EBB91BAD240E}">
      <dgm:prSet/>
      <dgm:spPr/>
      <dgm:t>
        <a:bodyPr/>
        <a:lstStyle/>
        <a:p>
          <a:endParaRPr lang="nl-NL"/>
        </a:p>
      </dgm:t>
    </dgm:pt>
    <dgm:pt modelId="{D3FE4C77-530F-0744-B9F6-926813D52524}" type="sibTrans" cxnId="{2859E3D6-199C-1940-B4A8-EBB91BAD240E}">
      <dgm:prSet/>
      <dgm:spPr/>
      <dgm:t>
        <a:bodyPr/>
        <a:lstStyle/>
        <a:p>
          <a:endParaRPr lang="nl-NL"/>
        </a:p>
      </dgm:t>
    </dgm:pt>
    <dgm:pt modelId="{2A7B50FE-FAFB-9046-9E10-C7E99401715A}" type="pres">
      <dgm:prSet presAssocID="{45D0B024-6FF1-E848-B8E3-F845520B9ABF}" presName="Name0" presStyleCnt="0">
        <dgm:presLayoutVars>
          <dgm:dir/>
          <dgm:resizeHandles val="exact"/>
        </dgm:presLayoutVars>
      </dgm:prSet>
      <dgm:spPr/>
    </dgm:pt>
    <dgm:pt modelId="{00EBB520-4F43-4F4D-B0DC-32C0AEFCFC41}" type="pres">
      <dgm:prSet presAssocID="{45D0B024-6FF1-E848-B8E3-F845520B9ABF}" presName="fgShape" presStyleLbl="fgShp" presStyleIdx="0" presStyleCnt="1"/>
      <dgm:spPr>
        <a:solidFill>
          <a:srgbClr val="6A336E"/>
        </a:solidFill>
        <a:ln>
          <a:solidFill>
            <a:srgbClr val="6A336E"/>
          </a:solidFill>
        </a:ln>
      </dgm:spPr>
    </dgm:pt>
    <dgm:pt modelId="{6F261923-397B-0C4C-9BE2-24EE5BCC5639}" type="pres">
      <dgm:prSet presAssocID="{45D0B024-6FF1-E848-B8E3-F845520B9ABF}" presName="linComp" presStyleCnt="0"/>
      <dgm:spPr/>
    </dgm:pt>
    <dgm:pt modelId="{0EB8794D-7315-CC41-9A49-0511D5790721}" type="pres">
      <dgm:prSet presAssocID="{447A4C79-6543-074F-A016-AC5D50A90BDA}" presName="compNode" presStyleCnt="0"/>
      <dgm:spPr/>
    </dgm:pt>
    <dgm:pt modelId="{E2B8A590-4CA3-1849-A243-3A2DDD57FBD2}" type="pres">
      <dgm:prSet presAssocID="{447A4C79-6543-074F-A016-AC5D50A90BDA}" presName="bkgdShape" presStyleLbl="node1" presStyleIdx="0" presStyleCnt="5"/>
      <dgm:spPr/>
    </dgm:pt>
    <dgm:pt modelId="{B8A8D82E-45F4-0B4A-981E-6DEC16E231B0}" type="pres">
      <dgm:prSet presAssocID="{447A4C79-6543-074F-A016-AC5D50A90BDA}" presName="nodeTx" presStyleLbl="node1" presStyleIdx="0" presStyleCnt="5">
        <dgm:presLayoutVars>
          <dgm:bulletEnabled val="1"/>
        </dgm:presLayoutVars>
      </dgm:prSet>
      <dgm:spPr/>
    </dgm:pt>
    <dgm:pt modelId="{E59B1E42-F3CC-0145-AD83-C0536EAF3D4B}" type="pres">
      <dgm:prSet presAssocID="{447A4C79-6543-074F-A016-AC5D50A90BDA}" presName="invisiNode" presStyleLbl="node1" presStyleIdx="0" presStyleCnt="5"/>
      <dgm:spPr/>
    </dgm:pt>
    <dgm:pt modelId="{9932861A-906C-6C48-9719-A49489CB8631}" type="pres">
      <dgm:prSet presAssocID="{447A4C79-6543-074F-A016-AC5D50A90BDA}" presName="imagNode" presStyleLbl="fgImgPlace1" presStyleIdx="0" presStyleCnt="5" custLinFactNeighborX="0" custLinFactNeighborY="-6008"/>
      <dgm:spPr>
        <a:blipFill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819FDEBA-81AC-7D49-B1F8-5BC6B9901851}" type="pres">
      <dgm:prSet presAssocID="{51DAD037-30EA-D844-8343-671B9A3505CD}" presName="sibTrans" presStyleLbl="sibTrans2D1" presStyleIdx="0" presStyleCnt="0"/>
      <dgm:spPr/>
    </dgm:pt>
    <dgm:pt modelId="{235D166F-49B5-1F4D-93BA-8EC6FBD750D1}" type="pres">
      <dgm:prSet presAssocID="{B598AD65-ACEB-7C44-9878-3127A88FE9C6}" presName="compNode" presStyleCnt="0"/>
      <dgm:spPr/>
    </dgm:pt>
    <dgm:pt modelId="{F93AAFE1-748F-7B4C-8952-EF6CFBD61901}" type="pres">
      <dgm:prSet presAssocID="{B598AD65-ACEB-7C44-9878-3127A88FE9C6}" presName="bkgdShape" presStyleLbl="node1" presStyleIdx="1" presStyleCnt="5" custLinFactNeighborX="916"/>
      <dgm:spPr/>
    </dgm:pt>
    <dgm:pt modelId="{65F34F0C-E7BD-4241-98F8-53B17890C1C5}" type="pres">
      <dgm:prSet presAssocID="{B598AD65-ACEB-7C44-9878-3127A88FE9C6}" presName="nodeTx" presStyleLbl="node1" presStyleIdx="1" presStyleCnt="5">
        <dgm:presLayoutVars>
          <dgm:bulletEnabled val="1"/>
        </dgm:presLayoutVars>
      </dgm:prSet>
      <dgm:spPr/>
    </dgm:pt>
    <dgm:pt modelId="{FD2E260C-DCCE-3F47-8785-9A6328CCE382}" type="pres">
      <dgm:prSet presAssocID="{B598AD65-ACEB-7C44-9878-3127A88FE9C6}" presName="invisiNode" presStyleLbl="node1" presStyleIdx="1" presStyleCnt="5"/>
      <dgm:spPr/>
    </dgm:pt>
    <dgm:pt modelId="{A208B001-C324-7744-90B4-470F3DB26F2A}" type="pres">
      <dgm:prSet presAssocID="{B598AD65-ACEB-7C44-9878-3127A88FE9C6}" presName="imagNode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t="-17000" b="-17000"/>
          </a:stretch>
        </a:blipFill>
      </dgm:spPr>
    </dgm:pt>
    <dgm:pt modelId="{8C110715-6E7C-5045-BD44-AB4AD9242ACE}" type="pres">
      <dgm:prSet presAssocID="{846BEFDA-60A8-4949-AF69-17250C3757A7}" presName="sibTrans" presStyleLbl="sibTrans2D1" presStyleIdx="0" presStyleCnt="0"/>
      <dgm:spPr/>
    </dgm:pt>
    <dgm:pt modelId="{349D0CE1-E68F-4E49-A747-055AE38D9306}" type="pres">
      <dgm:prSet presAssocID="{62642173-208D-EF48-94F4-791FB2D7BC14}" presName="compNode" presStyleCnt="0"/>
      <dgm:spPr/>
    </dgm:pt>
    <dgm:pt modelId="{8DF8F818-2E4D-854E-8C2C-46417997AFDA}" type="pres">
      <dgm:prSet presAssocID="{62642173-208D-EF48-94F4-791FB2D7BC14}" presName="bkgdShape" presStyleLbl="node1" presStyleIdx="2" presStyleCnt="5"/>
      <dgm:spPr/>
    </dgm:pt>
    <dgm:pt modelId="{A7384B42-A564-9543-B91F-A80D3D0E0399}" type="pres">
      <dgm:prSet presAssocID="{62642173-208D-EF48-94F4-791FB2D7BC14}" presName="nodeTx" presStyleLbl="node1" presStyleIdx="2" presStyleCnt="5">
        <dgm:presLayoutVars>
          <dgm:bulletEnabled val="1"/>
        </dgm:presLayoutVars>
      </dgm:prSet>
      <dgm:spPr/>
    </dgm:pt>
    <dgm:pt modelId="{6DF259B7-DCFC-4445-B09B-AFFEE53383C4}" type="pres">
      <dgm:prSet presAssocID="{62642173-208D-EF48-94F4-791FB2D7BC14}" presName="invisiNode" presStyleLbl="node1" presStyleIdx="2" presStyleCnt="5"/>
      <dgm:spPr/>
    </dgm:pt>
    <dgm:pt modelId="{9FACC00B-11B0-1A49-A6B9-A15BA359D0A8}" type="pres">
      <dgm:prSet presAssocID="{62642173-208D-EF48-94F4-791FB2D7BC14}" presName="imagNode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D8E63DE0-DA11-F748-B8B8-78520662A630}" type="pres">
      <dgm:prSet presAssocID="{3FE2FEA8-42E9-C048-A2CB-BB813AB1ED4B}" presName="sibTrans" presStyleLbl="sibTrans2D1" presStyleIdx="0" presStyleCnt="0"/>
      <dgm:spPr/>
    </dgm:pt>
    <dgm:pt modelId="{91415888-7249-A847-BD79-48CC79C2E46F}" type="pres">
      <dgm:prSet presAssocID="{623494F8-7F04-3A46-B580-B3D73F445E6F}" presName="compNode" presStyleCnt="0"/>
      <dgm:spPr/>
    </dgm:pt>
    <dgm:pt modelId="{65EBA00F-936C-2840-8272-05984EDFFC20}" type="pres">
      <dgm:prSet presAssocID="{623494F8-7F04-3A46-B580-B3D73F445E6F}" presName="bkgdShape" presStyleLbl="node1" presStyleIdx="3" presStyleCnt="5"/>
      <dgm:spPr/>
    </dgm:pt>
    <dgm:pt modelId="{FB9621B2-46E9-3F46-87F0-63B3C92D2C7E}" type="pres">
      <dgm:prSet presAssocID="{623494F8-7F04-3A46-B580-B3D73F445E6F}" presName="nodeTx" presStyleLbl="node1" presStyleIdx="3" presStyleCnt="5">
        <dgm:presLayoutVars>
          <dgm:bulletEnabled val="1"/>
        </dgm:presLayoutVars>
      </dgm:prSet>
      <dgm:spPr/>
    </dgm:pt>
    <dgm:pt modelId="{00EA09A5-C39A-124F-A079-49648BE3D6ED}" type="pres">
      <dgm:prSet presAssocID="{623494F8-7F04-3A46-B580-B3D73F445E6F}" presName="invisiNode" presStyleLbl="node1" presStyleIdx="3" presStyleCnt="5"/>
      <dgm:spPr/>
    </dgm:pt>
    <dgm:pt modelId="{0ED6CB85-BF27-CB4B-B8DB-2F5FEB5905D4}" type="pres">
      <dgm:prSet presAssocID="{623494F8-7F04-3A46-B580-B3D73F445E6F}" presName="imagNode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</dgm:spPr>
    </dgm:pt>
    <dgm:pt modelId="{D845658B-D6AA-104B-BDE3-DD456665036F}" type="pres">
      <dgm:prSet presAssocID="{B9BF7E4C-E3B0-D940-A6A6-9DA949BD853B}" presName="sibTrans" presStyleLbl="sibTrans2D1" presStyleIdx="0" presStyleCnt="0"/>
      <dgm:spPr/>
    </dgm:pt>
    <dgm:pt modelId="{0AA7D0B7-DCAF-8043-828B-240C6C6159EA}" type="pres">
      <dgm:prSet presAssocID="{9ABE2A9B-7CE5-4D4D-A263-D937378ED8E5}" presName="compNode" presStyleCnt="0"/>
      <dgm:spPr/>
    </dgm:pt>
    <dgm:pt modelId="{F9B81E9D-842B-DA49-A887-16B46E9B0CA2}" type="pres">
      <dgm:prSet presAssocID="{9ABE2A9B-7CE5-4D4D-A263-D937378ED8E5}" presName="bkgdShape" presStyleLbl="node1" presStyleIdx="4" presStyleCnt="5"/>
      <dgm:spPr/>
    </dgm:pt>
    <dgm:pt modelId="{83F814A1-BDFB-0149-BCA8-69078371DB6F}" type="pres">
      <dgm:prSet presAssocID="{9ABE2A9B-7CE5-4D4D-A263-D937378ED8E5}" presName="nodeTx" presStyleLbl="node1" presStyleIdx="4" presStyleCnt="5">
        <dgm:presLayoutVars>
          <dgm:bulletEnabled val="1"/>
        </dgm:presLayoutVars>
      </dgm:prSet>
      <dgm:spPr/>
    </dgm:pt>
    <dgm:pt modelId="{3501DCCA-D7C7-AE40-B36A-97831B0F7A17}" type="pres">
      <dgm:prSet presAssocID="{9ABE2A9B-7CE5-4D4D-A263-D937378ED8E5}" presName="invisiNode" presStyleLbl="node1" presStyleIdx="4" presStyleCnt="5"/>
      <dgm:spPr/>
    </dgm:pt>
    <dgm:pt modelId="{3B35034F-ADD8-374C-9543-D78343093EB3}" type="pres">
      <dgm:prSet presAssocID="{9ABE2A9B-7CE5-4D4D-A263-D937378ED8E5}" presName="imagNode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</dgm:spPr>
    </dgm:pt>
  </dgm:ptLst>
  <dgm:cxnLst>
    <dgm:cxn modelId="{DFB7DB04-5530-224F-8801-40CE96F33BC1}" type="presOf" srcId="{623494F8-7F04-3A46-B580-B3D73F445E6F}" destId="{FB9621B2-46E9-3F46-87F0-63B3C92D2C7E}" srcOrd="1" destOrd="0" presId="urn:microsoft.com/office/officeart/2005/8/layout/hList7"/>
    <dgm:cxn modelId="{58AF2912-E1D5-F148-978F-F5E71ACCD5DC}" srcId="{45D0B024-6FF1-E848-B8E3-F845520B9ABF}" destId="{62642173-208D-EF48-94F4-791FB2D7BC14}" srcOrd="2" destOrd="0" parTransId="{A3C4C867-25CD-3B47-9824-977BE29022CF}" sibTransId="{3FE2FEA8-42E9-C048-A2CB-BB813AB1ED4B}"/>
    <dgm:cxn modelId="{6407AE1D-A97F-234E-92EB-486620218727}" type="presOf" srcId="{447A4C79-6543-074F-A016-AC5D50A90BDA}" destId="{E2B8A590-4CA3-1849-A243-3A2DDD57FBD2}" srcOrd="0" destOrd="0" presId="urn:microsoft.com/office/officeart/2005/8/layout/hList7"/>
    <dgm:cxn modelId="{6AC86330-5C7C-C145-AA26-C355B56443CD}" type="presOf" srcId="{51DAD037-30EA-D844-8343-671B9A3505CD}" destId="{819FDEBA-81AC-7D49-B1F8-5BC6B9901851}" srcOrd="0" destOrd="0" presId="urn:microsoft.com/office/officeart/2005/8/layout/hList7"/>
    <dgm:cxn modelId="{8F0F7F31-0AB8-F841-9FDA-6E190B49E5CC}" srcId="{45D0B024-6FF1-E848-B8E3-F845520B9ABF}" destId="{B598AD65-ACEB-7C44-9878-3127A88FE9C6}" srcOrd="1" destOrd="0" parTransId="{7B05F1A9-6F6D-1443-AE8A-7814ABA05ED2}" sibTransId="{846BEFDA-60A8-4949-AF69-17250C3757A7}"/>
    <dgm:cxn modelId="{23E00041-26E9-F945-AF33-1F9B8372ACAE}" type="presOf" srcId="{62642173-208D-EF48-94F4-791FB2D7BC14}" destId="{A7384B42-A564-9543-B91F-A80D3D0E0399}" srcOrd="1" destOrd="0" presId="urn:microsoft.com/office/officeart/2005/8/layout/hList7"/>
    <dgm:cxn modelId="{26929372-B30B-7F41-B107-00FC3020F6AA}" type="presOf" srcId="{45D0B024-6FF1-E848-B8E3-F845520B9ABF}" destId="{2A7B50FE-FAFB-9046-9E10-C7E99401715A}" srcOrd="0" destOrd="0" presId="urn:microsoft.com/office/officeart/2005/8/layout/hList7"/>
    <dgm:cxn modelId="{0747B480-A704-0247-9196-CD00B49CA9D9}" srcId="{45D0B024-6FF1-E848-B8E3-F845520B9ABF}" destId="{623494F8-7F04-3A46-B580-B3D73F445E6F}" srcOrd="3" destOrd="0" parTransId="{553CB249-939D-6241-891B-06A72BBB1DDB}" sibTransId="{B9BF7E4C-E3B0-D940-A6A6-9DA949BD853B}"/>
    <dgm:cxn modelId="{A8ED1188-5A8C-FA47-9486-611D12361F15}" type="presOf" srcId="{3FE2FEA8-42E9-C048-A2CB-BB813AB1ED4B}" destId="{D8E63DE0-DA11-F748-B8B8-78520662A630}" srcOrd="0" destOrd="0" presId="urn:microsoft.com/office/officeart/2005/8/layout/hList7"/>
    <dgm:cxn modelId="{B261FD89-D17D-B447-ABA4-F42E4507B536}" type="presOf" srcId="{B598AD65-ACEB-7C44-9878-3127A88FE9C6}" destId="{F93AAFE1-748F-7B4C-8952-EF6CFBD61901}" srcOrd="0" destOrd="0" presId="urn:microsoft.com/office/officeart/2005/8/layout/hList7"/>
    <dgm:cxn modelId="{6E8BD5A2-6315-2C40-9EBC-AAA7B846949A}" srcId="{45D0B024-6FF1-E848-B8E3-F845520B9ABF}" destId="{447A4C79-6543-074F-A016-AC5D50A90BDA}" srcOrd="0" destOrd="0" parTransId="{8DFB36C9-2637-C64C-85A2-A8DE06C8A683}" sibTransId="{51DAD037-30EA-D844-8343-671B9A3505CD}"/>
    <dgm:cxn modelId="{743341AF-196B-644B-ADA9-31C0944C947C}" type="presOf" srcId="{447A4C79-6543-074F-A016-AC5D50A90BDA}" destId="{B8A8D82E-45F4-0B4A-981E-6DEC16E231B0}" srcOrd="1" destOrd="0" presId="urn:microsoft.com/office/officeart/2005/8/layout/hList7"/>
    <dgm:cxn modelId="{420B01B3-E516-574B-BA56-608B90616B04}" type="presOf" srcId="{623494F8-7F04-3A46-B580-B3D73F445E6F}" destId="{65EBA00F-936C-2840-8272-05984EDFFC20}" srcOrd="0" destOrd="0" presId="urn:microsoft.com/office/officeart/2005/8/layout/hList7"/>
    <dgm:cxn modelId="{2859E3D6-199C-1940-B4A8-EBB91BAD240E}" srcId="{45D0B024-6FF1-E848-B8E3-F845520B9ABF}" destId="{9ABE2A9B-7CE5-4D4D-A263-D937378ED8E5}" srcOrd="4" destOrd="0" parTransId="{1B2EB58C-986E-A44D-855E-78FFD353CB7E}" sibTransId="{D3FE4C77-530F-0744-B9F6-926813D52524}"/>
    <dgm:cxn modelId="{983DE6D9-4CD6-E444-9C11-AC1544D99FB6}" type="presOf" srcId="{846BEFDA-60A8-4949-AF69-17250C3757A7}" destId="{8C110715-6E7C-5045-BD44-AB4AD9242ACE}" srcOrd="0" destOrd="0" presId="urn:microsoft.com/office/officeart/2005/8/layout/hList7"/>
    <dgm:cxn modelId="{0C0D82DB-C69D-2141-9146-15FAB220E8AC}" type="presOf" srcId="{B598AD65-ACEB-7C44-9878-3127A88FE9C6}" destId="{65F34F0C-E7BD-4241-98F8-53B17890C1C5}" srcOrd="1" destOrd="0" presId="urn:microsoft.com/office/officeart/2005/8/layout/hList7"/>
    <dgm:cxn modelId="{4985A8E8-D86E-BD4C-AFB5-47EAEAA84179}" type="presOf" srcId="{62642173-208D-EF48-94F4-791FB2D7BC14}" destId="{8DF8F818-2E4D-854E-8C2C-46417997AFDA}" srcOrd="0" destOrd="0" presId="urn:microsoft.com/office/officeart/2005/8/layout/hList7"/>
    <dgm:cxn modelId="{BE2ACFF9-F1E6-8A41-BB98-A88934AB233D}" type="presOf" srcId="{B9BF7E4C-E3B0-D940-A6A6-9DA949BD853B}" destId="{D845658B-D6AA-104B-BDE3-DD456665036F}" srcOrd="0" destOrd="0" presId="urn:microsoft.com/office/officeart/2005/8/layout/hList7"/>
    <dgm:cxn modelId="{A439D3FB-69D8-1E47-BEFE-6CB5D6F26203}" type="presOf" srcId="{9ABE2A9B-7CE5-4D4D-A263-D937378ED8E5}" destId="{83F814A1-BDFB-0149-BCA8-69078371DB6F}" srcOrd="1" destOrd="0" presId="urn:microsoft.com/office/officeart/2005/8/layout/hList7"/>
    <dgm:cxn modelId="{90FBB7FD-D98B-D442-8431-FDA292956F1D}" type="presOf" srcId="{9ABE2A9B-7CE5-4D4D-A263-D937378ED8E5}" destId="{F9B81E9D-842B-DA49-A887-16B46E9B0CA2}" srcOrd="0" destOrd="0" presId="urn:microsoft.com/office/officeart/2005/8/layout/hList7"/>
    <dgm:cxn modelId="{8B8A71B2-F2A7-AD4A-8F42-FAC9201EE57B}" type="presParOf" srcId="{2A7B50FE-FAFB-9046-9E10-C7E99401715A}" destId="{00EBB520-4F43-4F4D-B0DC-32C0AEFCFC41}" srcOrd="0" destOrd="0" presId="urn:microsoft.com/office/officeart/2005/8/layout/hList7"/>
    <dgm:cxn modelId="{035E9760-9F96-8142-A3B4-544B2E83B9B1}" type="presParOf" srcId="{2A7B50FE-FAFB-9046-9E10-C7E99401715A}" destId="{6F261923-397B-0C4C-9BE2-24EE5BCC5639}" srcOrd="1" destOrd="0" presId="urn:microsoft.com/office/officeart/2005/8/layout/hList7"/>
    <dgm:cxn modelId="{FDDFB482-FCF6-484F-A548-64BCABFACF64}" type="presParOf" srcId="{6F261923-397B-0C4C-9BE2-24EE5BCC5639}" destId="{0EB8794D-7315-CC41-9A49-0511D5790721}" srcOrd="0" destOrd="0" presId="urn:microsoft.com/office/officeart/2005/8/layout/hList7"/>
    <dgm:cxn modelId="{78408473-6D86-4144-937E-55A12D939FE8}" type="presParOf" srcId="{0EB8794D-7315-CC41-9A49-0511D5790721}" destId="{E2B8A590-4CA3-1849-A243-3A2DDD57FBD2}" srcOrd="0" destOrd="0" presId="urn:microsoft.com/office/officeart/2005/8/layout/hList7"/>
    <dgm:cxn modelId="{AC745EA0-347C-0843-9471-54D10F9982AF}" type="presParOf" srcId="{0EB8794D-7315-CC41-9A49-0511D5790721}" destId="{B8A8D82E-45F4-0B4A-981E-6DEC16E231B0}" srcOrd="1" destOrd="0" presId="urn:microsoft.com/office/officeart/2005/8/layout/hList7"/>
    <dgm:cxn modelId="{B824BCBE-21F0-5744-8C30-6B3AF390D44C}" type="presParOf" srcId="{0EB8794D-7315-CC41-9A49-0511D5790721}" destId="{E59B1E42-F3CC-0145-AD83-C0536EAF3D4B}" srcOrd="2" destOrd="0" presId="urn:microsoft.com/office/officeart/2005/8/layout/hList7"/>
    <dgm:cxn modelId="{E1F6B9AE-0341-CC40-9EB0-BCC2DEE0FE44}" type="presParOf" srcId="{0EB8794D-7315-CC41-9A49-0511D5790721}" destId="{9932861A-906C-6C48-9719-A49489CB8631}" srcOrd="3" destOrd="0" presId="urn:microsoft.com/office/officeart/2005/8/layout/hList7"/>
    <dgm:cxn modelId="{FB4A1101-8EF9-AD49-A791-BFF92AD7CCD0}" type="presParOf" srcId="{6F261923-397B-0C4C-9BE2-24EE5BCC5639}" destId="{819FDEBA-81AC-7D49-B1F8-5BC6B9901851}" srcOrd="1" destOrd="0" presId="urn:microsoft.com/office/officeart/2005/8/layout/hList7"/>
    <dgm:cxn modelId="{0D44EB74-2F64-6340-BABE-E9840B0F4C5A}" type="presParOf" srcId="{6F261923-397B-0C4C-9BE2-24EE5BCC5639}" destId="{235D166F-49B5-1F4D-93BA-8EC6FBD750D1}" srcOrd="2" destOrd="0" presId="urn:microsoft.com/office/officeart/2005/8/layout/hList7"/>
    <dgm:cxn modelId="{F1617925-1F8F-AB46-9C2C-53A1BCF3D76C}" type="presParOf" srcId="{235D166F-49B5-1F4D-93BA-8EC6FBD750D1}" destId="{F93AAFE1-748F-7B4C-8952-EF6CFBD61901}" srcOrd="0" destOrd="0" presId="urn:microsoft.com/office/officeart/2005/8/layout/hList7"/>
    <dgm:cxn modelId="{8AD6F19D-1B4D-1F45-A1A2-84CF36E2188B}" type="presParOf" srcId="{235D166F-49B5-1F4D-93BA-8EC6FBD750D1}" destId="{65F34F0C-E7BD-4241-98F8-53B17890C1C5}" srcOrd="1" destOrd="0" presId="urn:microsoft.com/office/officeart/2005/8/layout/hList7"/>
    <dgm:cxn modelId="{82A48669-599E-B346-A8DC-138015029628}" type="presParOf" srcId="{235D166F-49B5-1F4D-93BA-8EC6FBD750D1}" destId="{FD2E260C-DCCE-3F47-8785-9A6328CCE382}" srcOrd="2" destOrd="0" presId="urn:microsoft.com/office/officeart/2005/8/layout/hList7"/>
    <dgm:cxn modelId="{B8D22ACB-3EEF-1047-84DC-DB3ECE350C3D}" type="presParOf" srcId="{235D166F-49B5-1F4D-93BA-8EC6FBD750D1}" destId="{A208B001-C324-7744-90B4-470F3DB26F2A}" srcOrd="3" destOrd="0" presId="urn:microsoft.com/office/officeart/2005/8/layout/hList7"/>
    <dgm:cxn modelId="{ED2A6FDB-B9B3-1C42-9EE5-C56DCD446469}" type="presParOf" srcId="{6F261923-397B-0C4C-9BE2-24EE5BCC5639}" destId="{8C110715-6E7C-5045-BD44-AB4AD9242ACE}" srcOrd="3" destOrd="0" presId="urn:microsoft.com/office/officeart/2005/8/layout/hList7"/>
    <dgm:cxn modelId="{D91FBA17-6FEB-FA4F-AD3E-CC2C4586DED2}" type="presParOf" srcId="{6F261923-397B-0C4C-9BE2-24EE5BCC5639}" destId="{349D0CE1-E68F-4E49-A747-055AE38D9306}" srcOrd="4" destOrd="0" presId="urn:microsoft.com/office/officeart/2005/8/layout/hList7"/>
    <dgm:cxn modelId="{640F7B2E-041F-D545-874B-DBB9381B8E0C}" type="presParOf" srcId="{349D0CE1-E68F-4E49-A747-055AE38D9306}" destId="{8DF8F818-2E4D-854E-8C2C-46417997AFDA}" srcOrd="0" destOrd="0" presId="urn:microsoft.com/office/officeart/2005/8/layout/hList7"/>
    <dgm:cxn modelId="{EF8448EE-9B71-074B-B313-6B0ED60801DA}" type="presParOf" srcId="{349D0CE1-E68F-4E49-A747-055AE38D9306}" destId="{A7384B42-A564-9543-B91F-A80D3D0E0399}" srcOrd="1" destOrd="0" presId="urn:microsoft.com/office/officeart/2005/8/layout/hList7"/>
    <dgm:cxn modelId="{8DFA88DC-BD84-C24D-989F-324E73EB0E04}" type="presParOf" srcId="{349D0CE1-E68F-4E49-A747-055AE38D9306}" destId="{6DF259B7-DCFC-4445-B09B-AFFEE53383C4}" srcOrd="2" destOrd="0" presId="urn:microsoft.com/office/officeart/2005/8/layout/hList7"/>
    <dgm:cxn modelId="{C677D76E-E0AA-264A-B444-A67274D49A89}" type="presParOf" srcId="{349D0CE1-E68F-4E49-A747-055AE38D9306}" destId="{9FACC00B-11B0-1A49-A6B9-A15BA359D0A8}" srcOrd="3" destOrd="0" presId="urn:microsoft.com/office/officeart/2005/8/layout/hList7"/>
    <dgm:cxn modelId="{3ADC3D26-DF6F-F34E-A4A6-2251DDC0E125}" type="presParOf" srcId="{6F261923-397B-0C4C-9BE2-24EE5BCC5639}" destId="{D8E63DE0-DA11-F748-B8B8-78520662A630}" srcOrd="5" destOrd="0" presId="urn:microsoft.com/office/officeart/2005/8/layout/hList7"/>
    <dgm:cxn modelId="{96C84C2B-C6FA-2641-82A3-A1F78F2A6DFB}" type="presParOf" srcId="{6F261923-397B-0C4C-9BE2-24EE5BCC5639}" destId="{91415888-7249-A847-BD79-48CC79C2E46F}" srcOrd="6" destOrd="0" presId="urn:microsoft.com/office/officeart/2005/8/layout/hList7"/>
    <dgm:cxn modelId="{DC4FDE50-4991-3444-96A2-AF8028A1CEB6}" type="presParOf" srcId="{91415888-7249-A847-BD79-48CC79C2E46F}" destId="{65EBA00F-936C-2840-8272-05984EDFFC20}" srcOrd="0" destOrd="0" presId="urn:microsoft.com/office/officeart/2005/8/layout/hList7"/>
    <dgm:cxn modelId="{0BB6E3EA-7066-6443-9738-84F90F31C032}" type="presParOf" srcId="{91415888-7249-A847-BD79-48CC79C2E46F}" destId="{FB9621B2-46E9-3F46-87F0-63B3C92D2C7E}" srcOrd="1" destOrd="0" presId="urn:microsoft.com/office/officeart/2005/8/layout/hList7"/>
    <dgm:cxn modelId="{7751D2C9-D91F-B147-8D17-F8C49A0C9100}" type="presParOf" srcId="{91415888-7249-A847-BD79-48CC79C2E46F}" destId="{00EA09A5-C39A-124F-A079-49648BE3D6ED}" srcOrd="2" destOrd="0" presId="urn:microsoft.com/office/officeart/2005/8/layout/hList7"/>
    <dgm:cxn modelId="{CFED2880-D7E7-A243-8BAF-4336C50B8A00}" type="presParOf" srcId="{91415888-7249-A847-BD79-48CC79C2E46F}" destId="{0ED6CB85-BF27-CB4B-B8DB-2F5FEB5905D4}" srcOrd="3" destOrd="0" presId="urn:microsoft.com/office/officeart/2005/8/layout/hList7"/>
    <dgm:cxn modelId="{18A8E846-140B-5D45-AE4D-CE815263402C}" type="presParOf" srcId="{6F261923-397B-0C4C-9BE2-24EE5BCC5639}" destId="{D845658B-D6AA-104B-BDE3-DD456665036F}" srcOrd="7" destOrd="0" presId="urn:microsoft.com/office/officeart/2005/8/layout/hList7"/>
    <dgm:cxn modelId="{1FFC6B61-DBB7-3C4C-83D8-ECD9E68F2030}" type="presParOf" srcId="{6F261923-397B-0C4C-9BE2-24EE5BCC5639}" destId="{0AA7D0B7-DCAF-8043-828B-240C6C6159EA}" srcOrd="8" destOrd="0" presId="urn:microsoft.com/office/officeart/2005/8/layout/hList7"/>
    <dgm:cxn modelId="{429A9F5E-F692-C94E-B870-A48103EE8C97}" type="presParOf" srcId="{0AA7D0B7-DCAF-8043-828B-240C6C6159EA}" destId="{F9B81E9D-842B-DA49-A887-16B46E9B0CA2}" srcOrd="0" destOrd="0" presId="urn:microsoft.com/office/officeart/2005/8/layout/hList7"/>
    <dgm:cxn modelId="{34BF2C25-7A03-D642-985F-869C42CD1B11}" type="presParOf" srcId="{0AA7D0B7-DCAF-8043-828B-240C6C6159EA}" destId="{83F814A1-BDFB-0149-BCA8-69078371DB6F}" srcOrd="1" destOrd="0" presId="urn:microsoft.com/office/officeart/2005/8/layout/hList7"/>
    <dgm:cxn modelId="{0C4427EB-6373-BC46-8ED2-EF92274859A5}" type="presParOf" srcId="{0AA7D0B7-DCAF-8043-828B-240C6C6159EA}" destId="{3501DCCA-D7C7-AE40-B36A-97831B0F7A17}" srcOrd="2" destOrd="0" presId="urn:microsoft.com/office/officeart/2005/8/layout/hList7"/>
    <dgm:cxn modelId="{D217EDFA-C0BF-D244-B7D4-4AC0CCDEA9A0}" type="presParOf" srcId="{0AA7D0B7-DCAF-8043-828B-240C6C6159EA}" destId="{3B35034F-ADD8-374C-9543-D78343093EB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82428F5-6ECE-4B6D-9B36-6A9CC17ABE26}" type="doc">
      <dgm:prSet loTypeId="urn:microsoft.com/office/officeart/2005/8/layout/vList2" loCatId="list" qsTypeId="urn:microsoft.com/office/officeart/2005/8/quickstyle/simple1#8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51D52DC-ECA8-489F-8E45-D87274A3DECA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ALTIJD COMPRESSIETHERAPIE (tenzij bij C.I.)</a:t>
          </a:r>
        </a:p>
        <a:p>
          <a:pPr>
            <a:buNone/>
          </a:pPr>
          <a:r>
            <a:rPr lang="nl-BE" dirty="0"/>
            <a:t>Bij oedeem: eerst Rosidal K windels 2 boven elkaar in tegengestelde richting. Minstens van teenbasis tot onder de knie.</a:t>
          </a:r>
        </a:p>
        <a:p>
          <a:r>
            <a:rPr lang="nl-BE" dirty="0"/>
            <a:t>Bij opklaren oedeem kan naar een steunkous klasse 2 overgeschakeld worden</a:t>
          </a:r>
          <a:endParaRPr lang="en-US" dirty="0"/>
        </a:p>
      </dgm:t>
    </dgm:pt>
    <dgm:pt modelId="{770DC523-6BD2-482E-AD7A-CFACE33C2CD0}" type="parTrans" cxnId="{E4010A25-8DF4-47B4-8D65-264785DC37F4}">
      <dgm:prSet/>
      <dgm:spPr/>
      <dgm:t>
        <a:bodyPr/>
        <a:lstStyle/>
        <a:p>
          <a:endParaRPr lang="en-US"/>
        </a:p>
      </dgm:t>
    </dgm:pt>
    <dgm:pt modelId="{934FB3F3-AA2C-48FA-A2B6-F4202E0C110A}" type="sibTrans" cxnId="{E4010A25-8DF4-47B4-8D65-264785DC37F4}">
      <dgm:prSet/>
      <dgm:spPr/>
      <dgm:t>
        <a:bodyPr/>
        <a:lstStyle/>
        <a:p>
          <a:endParaRPr lang="en-US"/>
        </a:p>
      </dgm:t>
    </dgm:pt>
    <dgm:pt modelId="{C1E60B9F-224D-4512-B0D0-4314FE08CDFC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INFLAMMATIE BEHANDELEN</a:t>
          </a:r>
        </a:p>
        <a:p>
          <a:r>
            <a:rPr lang="nl-BE" dirty="0"/>
            <a:t>Bij eczeem, maar ook lipodermatosclerose: behandelen met sterk topisch corticosteroid (Betnelan/Diprosone)</a:t>
          </a:r>
          <a:endParaRPr lang="en-US" dirty="0"/>
        </a:p>
      </dgm:t>
    </dgm:pt>
    <dgm:pt modelId="{0EE3FF6F-B648-4852-B7CA-EEBD99D6D7F1}" type="parTrans" cxnId="{DBDBDC2B-0589-4894-B542-7249E638B96F}">
      <dgm:prSet/>
      <dgm:spPr/>
      <dgm:t>
        <a:bodyPr/>
        <a:lstStyle/>
        <a:p>
          <a:endParaRPr lang="en-US"/>
        </a:p>
      </dgm:t>
    </dgm:pt>
    <dgm:pt modelId="{A6186923-9FA5-4E7C-8524-F544BA918CAE}" type="sibTrans" cxnId="{DBDBDC2B-0589-4894-B542-7249E638B96F}">
      <dgm:prSet/>
      <dgm:spPr/>
      <dgm:t>
        <a:bodyPr/>
        <a:lstStyle/>
        <a:p>
          <a:endParaRPr lang="en-US"/>
        </a:p>
      </dgm:t>
    </dgm:pt>
    <dgm:pt modelId="{7547956F-7A09-4914-B2EC-C1D84999D268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nl-BE" dirty="0"/>
            <a:t>CULTUUR NEMEN BIJ VERMOEDEN SURINFECTIE</a:t>
          </a:r>
        </a:p>
        <a:p>
          <a:r>
            <a:rPr lang="nl-BE" dirty="0"/>
            <a:t>Zowel bij nattend eczeem als bij ulcera</a:t>
          </a:r>
          <a:endParaRPr lang="en-US" dirty="0"/>
        </a:p>
      </dgm:t>
    </dgm:pt>
    <dgm:pt modelId="{CC86D40B-9F7C-4BF2-A80B-6FC6C2E60D8B}" type="parTrans" cxnId="{8D8D9F20-AE29-4D57-BE42-8A70315C8ECF}">
      <dgm:prSet/>
      <dgm:spPr/>
      <dgm:t>
        <a:bodyPr/>
        <a:lstStyle/>
        <a:p>
          <a:endParaRPr lang="en-US"/>
        </a:p>
      </dgm:t>
    </dgm:pt>
    <dgm:pt modelId="{7EDB88B9-09AF-49AE-9B86-93BC122B6BC9}" type="sibTrans" cxnId="{8D8D9F20-AE29-4D57-BE42-8A70315C8ECF}">
      <dgm:prSet/>
      <dgm:spPr/>
      <dgm:t>
        <a:bodyPr/>
        <a:lstStyle/>
        <a:p>
          <a:endParaRPr lang="en-US"/>
        </a:p>
      </dgm:t>
    </dgm:pt>
    <dgm:pt modelId="{22163707-22E1-439B-B793-0D6224290DD9}" type="pres">
      <dgm:prSet presAssocID="{882428F5-6ECE-4B6D-9B36-6A9CC17ABE26}" presName="linear" presStyleCnt="0">
        <dgm:presLayoutVars>
          <dgm:animLvl val="lvl"/>
          <dgm:resizeHandles val="exact"/>
        </dgm:presLayoutVars>
      </dgm:prSet>
      <dgm:spPr/>
    </dgm:pt>
    <dgm:pt modelId="{B7043732-535A-483A-8016-727F844FA219}" type="pres">
      <dgm:prSet presAssocID="{E51D52DC-ECA8-489F-8E45-D87274A3DEC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30CC29C-C553-4102-B457-D44E658F7F14}" type="pres">
      <dgm:prSet presAssocID="{934FB3F3-AA2C-48FA-A2B6-F4202E0C110A}" presName="spacer" presStyleCnt="0"/>
      <dgm:spPr/>
    </dgm:pt>
    <dgm:pt modelId="{AD907169-A768-4E01-A426-647A26FE5384}" type="pres">
      <dgm:prSet presAssocID="{C1E60B9F-224D-4512-B0D0-4314FE08CDF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41A7C44-71F3-4A7F-821D-1BE2807D0D7B}" type="pres">
      <dgm:prSet presAssocID="{A6186923-9FA5-4E7C-8524-F544BA918CAE}" presName="spacer" presStyleCnt="0"/>
      <dgm:spPr/>
    </dgm:pt>
    <dgm:pt modelId="{25B99B20-8A0E-401E-9FF0-A74180470C1B}" type="pres">
      <dgm:prSet presAssocID="{7547956F-7A09-4914-B2EC-C1D84999D26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D8D9F20-AE29-4D57-BE42-8A70315C8ECF}" srcId="{882428F5-6ECE-4B6D-9B36-6A9CC17ABE26}" destId="{7547956F-7A09-4914-B2EC-C1D84999D268}" srcOrd="2" destOrd="0" parTransId="{CC86D40B-9F7C-4BF2-A80B-6FC6C2E60D8B}" sibTransId="{7EDB88B9-09AF-49AE-9B86-93BC122B6BC9}"/>
    <dgm:cxn modelId="{E4010A25-8DF4-47B4-8D65-264785DC37F4}" srcId="{882428F5-6ECE-4B6D-9B36-6A9CC17ABE26}" destId="{E51D52DC-ECA8-489F-8E45-D87274A3DECA}" srcOrd="0" destOrd="0" parTransId="{770DC523-6BD2-482E-AD7A-CFACE33C2CD0}" sibTransId="{934FB3F3-AA2C-48FA-A2B6-F4202E0C110A}"/>
    <dgm:cxn modelId="{DBDBDC2B-0589-4894-B542-7249E638B96F}" srcId="{882428F5-6ECE-4B6D-9B36-6A9CC17ABE26}" destId="{C1E60B9F-224D-4512-B0D0-4314FE08CDFC}" srcOrd="1" destOrd="0" parTransId="{0EE3FF6F-B648-4852-B7CA-EEBD99D6D7F1}" sibTransId="{A6186923-9FA5-4E7C-8524-F544BA918CAE}"/>
    <dgm:cxn modelId="{536F6A37-70B9-4B91-935B-5949E790EAE3}" type="presOf" srcId="{882428F5-6ECE-4B6D-9B36-6A9CC17ABE26}" destId="{22163707-22E1-439B-B793-0D6224290DD9}" srcOrd="0" destOrd="0" presId="urn:microsoft.com/office/officeart/2005/8/layout/vList2"/>
    <dgm:cxn modelId="{2A246A79-7C9D-414C-985F-893C7C14D5BB}" type="presOf" srcId="{E51D52DC-ECA8-489F-8E45-D87274A3DECA}" destId="{B7043732-535A-483A-8016-727F844FA219}" srcOrd="0" destOrd="0" presId="urn:microsoft.com/office/officeart/2005/8/layout/vList2"/>
    <dgm:cxn modelId="{D8827698-9E4E-48E7-ACDE-58E13383713C}" type="presOf" srcId="{C1E60B9F-224D-4512-B0D0-4314FE08CDFC}" destId="{AD907169-A768-4E01-A426-647A26FE5384}" srcOrd="0" destOrd="0" presId="urn:microsoft.com/office/officeart/2005/8/layout/vList2"/>
    <dgm:cxn modelId="{EB0A81E9-4FAB-46FA-9A6F-20B7724061CC}" type="presOf" srcId="{7547956F-7A09-4914-B2EC-C1D84999D268}" destId="{25B99B20-8A0E-401E-9FF0-A74180470C1B}" srcOrd="0" destOrd="0" presId="urn:microsoft.com/office/officeart/2005/8/layout/vList2"/>
    <dgm:cxn modelId="{2DEC34CA-4D26-40B8-9BA0-DC2891E68E3C}" type="presParOf" srcId="{22163707-22E1-439B-B793-0D6224290DD9}" destId="{B7043732-535A-483A-8016-727F844FA219}" srcOrd="0" destOrd="0" presId="urn:microsoft.com/office/officeart/2005/8/layout/vList2"/>
    <dgm:cxn modelId="{BF64A183-9CA2-40A1-9412-4A362108E178}" type="presParOf" srcId="{22163707-22E1-439B-B793-0D6224290DD9}" destId="{B30CC29C-C553-4102-B457-D44E658F7F14}" srcOrd="1" destOrd="0" presId="urn:microsoft.com/office/officeart/2005/8/layout/vList2"/>
    <dgm:cxn modelId="{7F461629-6DCA-463A-BD9C-CF22D6E64060}" type="presParOf" srcId="{22163707-22E1-439B-B793-0D6224290DD9}" destId="{AD907169-A768-4E01-A426-647A26FE5384}" srcOrd="2" destOrd="0" presId="urn:microsoft.com/office/officeart/2005/8/layout/vList2"/>
    <dgm:cxn modelId="{AC2A690C-7192-4D18-B95E-B0EB55818D2A}" type="presParOf" srcId="{22163707-22E1-439B-B793-0D6224290DD9}" destId="{C41A7C44-71F3-4A7F-821D-1BE2807D0D7B}" srcOrd="3" destOrd="0" presId="urn:microsoft.com/office/officeart/2005/8/layout/vList2"/>
    <dgm:cxn modelId="{B5AF8296-3C69-44CC-8BC6-69913499EBF2}" type="presParOf" srcId="{22163707-22E1-439B-B793-0D6224290DD9}" destId="{25B99B20-8A0E-401E-9FF0-A74180470C1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INFLAMMATOIRE</a:t>
          </a:r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5 - Atopisch eczeem (bij kinderen)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6 - Psoriasis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endParaRPr lang="en-US" dirty="0"/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4 -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7 - Acne vulgaris (</a:t>
          </a:r>
          <a:r>
            <a:rPr lang="en-US" sz="1800" dirty="0" err="1"/>
            <a:t>adolescenten</a:t>
          </a:r>
          <a:r>
            <a:rPr lang="en-US" sz="1800" dirty="0"/>
            <a:t>)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8 - </a:t>
          </a:r>
          <a:r>
            <a:rPr lang="en-US" sz="1800" dirty="0" err="1"/>
            <a:t>Chronische</a:t>
          </a:r>
          <a:r>
            <a:rPr lang="en-US" sz="1800" dirty="0"/>
            <a:t> </a:t>
          </a:r>
          <a:r>
            <a:rPr lang="en-US" sz="1800" dirty="0" err="1"/>
            <a:t>veneuze</a:t>
          </a:r>
          <a:r>
            <a:rPr lang="en-US" sz="1800" dirty="0"/>
            <a:t> </a:t>
          </a:r>
          <a:r>
            <a:rPr lang="en-US" sz="1800" dirty="0" err="1"/>
            <a:t>insufficiëntie</a:t>
          </a:r>
          <a:endParaRPr lang="en-US" sz="1800" dirty="0"/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82428F5-6ECE-4B6D-9B36-6A9CC17ABE26}" type="doc">
      <dgm:prSet loTypeId="urn:microsoft.com/office/officeart/2005/8/layout/hierarchy1" loCatId="hierarchy" qsTypeId="urn:microsoft.com/office/officeart/2005/8/quickstyle/simple1#11" qsCatId="simple" csTypeId="urn:microsoft.com/office/officeart/2005/8/colors/accent4_1#1" csCatId="accent4" phldr="1"/>
      <dgm:spPr/>
      <dgm:t>
        <a:bodyPr/>
        <a:lstStyle/>
        <a:p>
          <a:endParaRPr lang="en-US"/>
        </a:p>
      </dgm:t>
    </dgm:pt>
    <dgm:pt modelId="{E51D52DC-ECA8-489F-8E45-D87274A3DECA}">
      <dgm:prSet/>
      <dgm:spPr/>
      <dgm:t>
        <a:bodyPr/>
        <a:lstStyle/>
        <a:p>
          <a:pPr marL="0" lvl="0" indent="0" defTabSz="1333500">
            <a:spcBef>
              <a:spcPct val="0"/>
            </a:spcBef>
            <a:spcAft>
              <a:spcPct val="35000"/>
            </a:spcAft>
            <a:buNone/>
          </a:pPr>
          <a:r>
            <a:rPr lang="nl-BE" kern="1200"/>
            <a:t>1 (maximaal 3) letsel waar ongerustheid rond is omwille van potentiële maligniteit</a:t>
          </a:r>
          <a:endParaRPr lang="en-US" kern="1200"/>
        </a:p>
      </dgm:t>
    </dgm:pt>
    <dgm:pt modelId="{770DC523-6BD2-482E-AD7A-CFACE33C2CD0}" type="parTrans" cxnId="{E4010A25-8DF4-47B4-8D65-264785DC37F4}">
      <dgm:prSet/>
      <dgm:spPr/>
      <dgm:t>
        <a:bodyPr/>
        <a:lstStyle/>
        <a:p>
          <a:endParaRPr lang="en-US"/>
        </a:p>
      </dgm:t>
    </dgm:pt>
    <dgm:pt modelId="{934FB3F3-AA2C-48FA-A2B6-F4202E0C110A}" type="sibTrans" cxnId="{E4010A25-8DF4-47B4-8D65-264785DC37F4}">
      <dgm:prSet/>
      <dgm:spPr/>
      <dgm:t>
        <a:bodyPr/>
        <a:lstStyle/>
        <a:p>
          <a:endParaRPr lang="en-US"/>
        </a:p>
      </dgm:t>
    </dgm:pt>
    <dgm:pt modelId="{7547956F-7A09-4914-B2EC-C1D84999D26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kern="1200" dirty="0">
              <a:latin typeface="Neue Haas Grotesk Text Pro"/>
              <a:ea typeface="+mn-ea"/>
              <a:cs typeface="+mn-cs"/>
            </a:rPr>
            <a:t>Korte </a:t>
          </a:r>
          <a:r>
            <a:rPr lang="en-US" kern="1200" dirty="0" err="1">
              <a:latin typeface="Neue Haas Grotesk Text Pro"/>
              <a:ea typeface="+mn-ea"/>
              <a:cs typeface="+mn-cs"/>
            </a:rPr>
            <a:t>wachttijd</a:t>
          </a:r>
          <a:r>
            <a:rPr lang="en-US" kern="1200" dirty="0">
              <a:latin typeface="Neue Haas Grotesk Text Pro"/>
              <a:ea typeface="+mn-ea"/>
              <a:cs typeface="+mn-cs"/>
            </a:rPr>
            <a:t> – </a:t>
          </a:r>
          <a:r>
            <a:rPr lang="en-US" kern="1200" dirty="0" err="1">
              <a:latin typeface="Neue Haas Grotesk Text Pro"/>
              <a:ea typeface="+mn-ea"/>
              <a:cs typeface="+mn-cs"/>
            </a:rPr>
            <a:t>snel</a:t>
          </a:r>
          <a:r>
            <a:rPr lang="en-US" kern="1200" dirty="0">
              <a:latin typeface="Neue Haas Grotesk Text Pro"/>
              <a:ea typeface="+mn-ea"/>
              <a:cs typeface="+mn-cs"/>
            </a:rPr>
            <a:t> </a:t>
          </a:r>
          <a:r>
            <a:rPr lang="en-US" kern="1200" dirty="0" err="1">
              <a:latin typeface="Neue Haas Grotesk Text Pro"/>
              <a:ea typeface="+mn-ea"/>
              <a:cs typeface="+mn-cs"/>
            </a:rPr>
            <a:t>beleid</a:t>
          </a:r>
          <a:r>
            <a:rPr lang="en-US" kern="1200" dirty="0">
              <a:latin typeface="Neue Haas Grotesk Text Pro"/>
              <a:ea typeface="+mn-ea"/>
              <a:cs typeface="+mn-cs"/>
            </a:rPr>
            <a:t> </a:t>
          </a:r>
        </a:p>
      </dgm:t>
    </dgm:pt>
    <dgm:pt modelId="{CC86D40B-9F7C-4BF2-A80B-6FC6C2E60D8B}" type="parTrans" cxnId="{8D8D9F20-AE29-4D57-BE42-8A70315C8ECF}">
      <dgm:prSet/>
      <dgm:spPr/>
      <dgm:t>
        <a:bodyPr/>
        <a:lstStyle/>
        <a:p>
          <a:endParaRPr lang="en-US"/>
        </a:p>
      </dgm:t>
    </dgm:pt>
    <dgm:pt modelId="{7EDB88B9-09AF-49AE-9B86-93BC122B6BC9}" type="sibTrans" cxnId="{8D8D9F20-AE29-4D57-BE42-8A70315C8ECF}">
      <dgm:prSet/>
      <dgm:spPr/>
      <dgm:t>
        <a:bodyPr/>
        <a:lstStyle/>
        <a:p>
          <a:endParaRPr lang="en-US"/>
        </a:p>
      </dgm:t>
    </dgm:pt>
    <dgm:pt modelId="{F2C75ECD-DAF3-455A-A299-3E8C29B7461A}">
      <dgm:prSet/>
      <dgm:spPr/>
      <dgm:t>
        <a:bodyPr/>
        <a:lstStyle/>
        <a:p>
          <a:pPr marL="0" lvl="0" indent="0" defTabSz="1333500">
            <a:spcBef>
              <a:spcPct val="0"/>
            </a:spcBef>
            <a:spcAft>
              <a:spcPct val="35000"/>
            </a:spcAft>
          </a:pPr>
          <a:r>
            <a:rPr lang="nl-BE" kern="1200" dirty="0"/>
            <a:t>Intake door praktijkassistente / VPK</a:t>
          </a:r>
          <a:endParaRPr lang="en-US" kern="1200" dirty="0"/>
        </a:p>
      </dgm:t>
    </dgm:pt>
    <dgm:pt modelId="{CF4D8F57-E1BD-420E-B7BB-4069AD0E740E}" type="parTrans" cxnId="{FAC677EC-99F7-4D69-92CC-3AE3C4367959}">
      <dgm:prSet/>
      <dgm:spPr/>
      <dgm:t>
        <a:bodyPr/>
        <a:lstStyle/>
        <a:p>
          <a:endParaRPr lang="en-US"/>
        </a:p>
      </dgm:t>
    </dgm:pt>
    <dgm:pt modelId="{CABCD28B-14BC-44A3-AEF7-E2F3B1DAB1A0}" type="sibTrans" cxnId="{FAC677EC-99F7-4D69-92CC-3AE3C4367959}">
      <dgm:prSet/>
      <dgm:spPr/>
      <dgm:t>
        <a:bodyPr/>
        <a:lstStyle/>
        <a:p>
          <a:endParaRPr lang="en-US"/>
        </a:p>
      </dgm:t>
    </dgm:pt>
    <dgm:pt modelId="{AF8C840E-DBD5-4C65-AC7C-E4759C990E1F}" type="pres">
      <dgm:prSet presAssocID="{882428F5-6ECE-4B6D-9B36-6A9CC17ABE2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212FA1-6A43-43C4-AE44-61D783C12B91}" type="pres">
      <dgm:prSet presAssocID="{E51D52DC-ECA8-489F-8E45-D87274A3DECA}" presName="hierRoot1" presStyleCnt="0"/>
      <dgm:spPr/>
    </dgm:pt>
    <dgm:pt modelId="{1BE06AAE-B74A-4420-A2FF-8766D451A6F5}" type="pres">
      <dgm:prSet presAssocID="{E51D52DC-ECA8-489F-8E45-D87274A3DECA}" presName="composite" presStyleCnt="0"/>
      <dgm:spPr/>
    </dgm:pt>
    <dgm:pt modelId="{6541E76D-AC63-4343-9F5A-B77FA371A3B1}" type="pres">
      <dgm:prSet presAssocID="{E51D52DC-ECA8-489F-8E45-D87274A3DECA}" presName="background" presStyleLbl="node0" presStyleIdx="0" presStyleCnt="3"/>
      <dgm:spPr/>
    </dgm:pt>
    <dgm:pt modelId="{9618A5B6-21C4-4F15-AF9F-D044211B8B75}" type="pres">
      <dgm:prSet presAssocID="{E51D52DC-ECA8-489F-8E45-D87274A3DECA}" presName="text" presStyleLbl="fgAcc0" presStyleIdx="0" presStyleCnt="3">
        <dgm:presLayoutVars>
          <dgm:chPref val="3"/>
        </dgm:presLayoutVars>
      </dgm:prSet>
      <dgm:spPr/>
    </dgm:pt>
    <dgm:pt modelId="{DBF06527-336E-4AD3-B875-D1A24482E3D2}" type="pres">
      <dgm:prSet presAssocID="{E51D52DC-ECA8-489F-8E45-D87274A3DECA}" presName="hierChild2" presStyleCnt="0"/>
      <dgm:spPr/>
    </dgm:pt>
    <dgm:pt modelId="{4C2F9811-F129-488C-9A58-C7E79B144E3E}" type="pres">
      <dgm:prSet presAssocID="{7547956F-7A09-4914-B2EC-C1D84999D268}" presName="hierRoot1" presStyleCnt="0"/>
      <dgm:spPr/>
    </dgm:pt>
    <dgm:pt modelId="{DACDCE8E-548F-467F-B20D-4CE4A8938D90}" type="pres">
      <dgm:prSet presAssocID="{7547956F-7A09-4914-B2EC-C1D84999D268}" presName="composite" presStyleCnt="0"/>
      <dgm:spPr/>
    </dgm:pt>
    <dgm:pt modelId="{BEA0E00E-08BA-4488-9EC2-494898AD71BC}" type="pres">
      <dgm:prSet presAssocID="{7547956F-7A09-4914-B2EC-C1D84999D268}" presName="background" presStyleLbl="node0" presStyleIdx="1" presStyleCnt="3"/>
      <dgm:spPr/>
    </dgm:pt>
    <dgm:pt modelId="{6B363F84-5A2C-48DB-B8D1-87A961F67C7F}" type="pres">
      <dgm:prSet presAssocID="{7547956F-7A09-4914-B2EC-C1D84999D268}" presName="text" presStyleLbl="fgAcc0" presStyleIdx="1" presStyleCnt="3">
        <dgm:presLayoutVars>
          <dgm:chPref val="3"/>
        </dgm:presLayoutVars>
      </dgm:prSet>
      <dgm:spPr/>
    </dgm:pt>
    <dgm:pt modelId="{1C6A4C2D-A72C-4360-AA59-36A598EFF47C}" type="pres">
      <dgm:prSet presAssocID="{7547956F-7A09-4914-B2EC-C1D84999D268}" presName="hierChild2" presStyleCnt="0"/>
      <dgm:spPr/>
    </dgm:pt>
    <dgm:pt modelId="{411B37E0-FED7-4ED9-82B8-4824B7AE8405}" type="pres">
      <dgm:prSet presAssocID="{F2C75ECD-DAF3-455A-A299-3E8C29B7461A}" presName="hierRoot1" presStyleCnt="0"/>
      <dgm:spPr/>
    </dgm:pt>
    <dgm:pt modelId="{82E133C6-73EB-4893-8ACC-FE303CAB67A5}" type="pres">
      <dgm:prSet presAssocID="{F2C75ECD-DAF3-455A-A299-3E8C29B7461A}" presName="composite" presStyleCnt="0"/>
      <dgm:spPr/>
    </dgm:pt>
    <dgm:pt modelId="{1048EB3E-196B-4022-8985-D3CDB97B405F}" type="pres">
      <dgm:prSet presAssocID="{F2C75ECD-DAF3-455A-A299-3E8C29B7461A}" presName="background" presStyleLbl="node0" presStyleIdx="2" presStyleCnt="3"/>
      <dgm:spPr/>
    </dgm:pt>
    <dgm:pt modelId="{98DC51F6-13DD-4C76-AE9F-9920DD51DF91}" type="pres">
      <dgm:prSet presAssocID="{F2C75ECD-DAF3-455A-A299-3E8C29B7461A}" presName="text" presStyleLbl="fgAcc0" presStyleIdx="2" presStyleCnt="3">
        <dgm:presLayoutVars>
          <dgm:chPref val="3"/>
        </dgm:presLayoutVars>
      </dgm:prSet>
      <dgm:spPr/>
    </dgm:pt>
    <dgm:pt modelId="{C851CED6-7997-4156-A9E7-AA0CE21469EA}" type="pres">
      <dgm:prSet presAssocID="{F2C75ECD-DAF3-455A-A299-3E8C29B7461A}" presName="hierChild2" presStyleCnt="0"/>
      <dgm:spPr/>
    </dgm:pt>
  </dgm:ptLst>
  <dgm:cxnLst>
    <dgm:cxn modelId="{8D8D9F20-AE29-4D57-BE42-8A70315C8ECF}" srcId="{882428F5-6ECE-4B6D-9B36-6A9CC17ABE26}" destId="{7547956F-7A09-4914-B2EC-C1D84999D268}" srcOrd="1" destOrd="0" parTransId="{CC86D40B-9F7C-4BF2-A80B-6FC6C2E60D8B}" sibTransId="{7EDB88B9-09AF-49AE-9B86-93BC122B6BC9}"/>
    <dgm:cxn modelId="{E4010A25-8DF4-47B4-8D65-264785DC37F4}" srcId="{882428F5-6ECE-4B6D-9B36-6A9CC17ABE26}" destId="{E51D52DC-ECA8-489F-8E45-D87274A3DECA}" srcOrd="0" destOrd="0" parTransId="{770DC523-6BD2-482E-AD7A-CFACE33C2CD0}" sibTransId="{934FB3F3-AA2C-48FA-A2B6-F4202E0C110A}"/>
    <dgm:cxn modelId="{DEF7FE3A-96A1-4FB9-964A-568D0B3166B1}" type="presOf" srcId="{F2C75ECD-DAF3-455A-A299-3E8C29B7461A}" destId="{98DC51F6-13DD-4C76-AE9F-9920DD51DF91}" srcOrd="0" destOrd="0" presId="urn:microsoft.com/office/officeart/2005/8/layout/hierarchy1"/>
    <dgm:cxn modelId="{90DDE67F-6AE0-4887-BAA4-941EC191A682}" type="presOf" srcId="{E51D52DC-ECA8-489F-8E45-D87274A3DECA}" destId="{9618A5B6-21C4-4F15-AF9F-D044211B8B75}" srcOrd="0" destOrd="0" presId="urn:microsoft.com/office/officeart/2005/8/layout/hierarchy1"/>
    <dgm:cxn modelId="{DD72C9A7-9263-4020-87B8-DB3394EF97A5}" type="presOf" srcId="{7547956F-7A09-4914-B2EC-C1D84999D268}" destId="{6B363F84-5A2C-48DB-B8D1-87A961F67C7F}" srcOrd="0" destOrd="0" presId="urn:microsoft.com/office/officeart/2005/8/layout/hierarchy1"/>
    <dgm:cxn modelId="{7301E9E7-5AD9-486F-9696-66932C18D616}" type="presOf" srcId="{882428F5-6ECE-4B6D-9B36-6A9CC17ABE26}" destId="{AF8C840E-DBD5-4C65-AC7C-E4759C990E1F}" srcOrd="0" destOrd="0" presId="urn:microsoft.com/office/officeart/2005/8/layout/hierarchy1"/>
    <dgm:cxn modelId="{FAC677EC-99F7-4D69-92CC-3AE3C4367959}" srcId="{882428F5-6ECE-4B6D-9B36-6A9CC17ABE26}" destId="{F2C75ECD-DAF3-455A-A299-3E8C29B7461A}" srcOrd="2" destOrd="0" parTransId="{CF4D8F57-E1BD-420E-B7BB-4069AD0E740E}" sibTransId="{CABCD28B-14BC-44A3-AEF7-E2F3B1DAB1A0}"/>
    <dgm:cxn modelId="{56C7C52A-78AB-4B30-97D6-388FB16283F2}" type="presParOf" srcId="{AF8C840E-DBD5-4C65-AC7C-E4759C990E1F}" destId="{0A212FA1-6A43-43C4-AE44-61D783C12B91}" srcOrd="0" destOrd="0" presId="urn:microsoft.com/office/officeart/2005/8/layout/hierarchy1"/>
    <dgm:cxn modelId="{5A631568-4822-4D3E-850A-047D3587DE3B}" type="presParOf" srcId="{0A212FA1-6A43-43C4-AE44-61D783C12B91}" destId="{1BE06AAE-B74A-4420-A2FF-8766D451A6F5}" srcOrd="0" destOrd="0" presId="urn:microsoft.com/office/officeart/2005/8/layout/hierarchy1"/>
    <dgm:cxn modelId="{EB4EBBB6-81A2-435D-AB3A-64D3AE9EC4A3}" type="presParOf" srcId="{1BE06AAE-B74A-4420-A2FF-8766D451A6F5}" destId="{6541E76D-AC63-4343-9F5A-B77FA371A3B1}" srcOrd="0" destOrd="0" presId="urn:microsoft.com/office/officeart/2005/8/layout/hierarchy1"/>
    <dgm:cxn modelId="{306A3204-F986-4509-8253-5B4DCAD11453}" type="presParOf" srcId="{1BE06AAE-B74A-4420-A2FF-8766D451A6F5}" destId="{9618A5B6-21C4-4F15-AF9F-D044211B8B75}" srcOrd="1" destOrd="0" presId="urn:microsoft.com/office/officeart/2005/8/layout/hierarchy1"/>
    <dgm:cxn modelId="{03FB550D-6F26-4F01-829D-6ACC707ED69B}" type="presParOf" srcId="{0A212FA1-6A43-43C4-AE44-61D783C12B91}" destId="{DBF06527-336E-4AD3-B875-D1A24482E3D2}" srcOrd="1" destOrd="0" presId="urn:microsoft.com/office/officeart/2005/8/layout/hierarchy1"/>
    <dgm:cxn modelId="{6D57D82A-A534-4D70-90D5-3681F19DF165}" type="presParOf" srcId="{AF8C840E-DBD5-4C65-AC7C-E4759C990E1F}" destId="{4C2F9811-F129-488C-9A58-C7E79B144E3E}" srcOrd="1" destOrd="0" presId="urn:microsoft.com/office/officeart/2005/8/layout/hierarchy1"/>
    <dgm:cxn modelId="{DCE6BBBD-417B-4D18-8392-3903B5B17454}" type="presParOf" srcId="{4C2F9811-F129-488C-9A58-C7E79B144E3E}" destId="{DACDCE8E-548F-467F-B20D-4CE4A8938D90}" srcOrd="0" destOrd="0" presId="urn:microsoft.com/office/officeart/2005/8/layout/hierarchy1"/>
    <dgm:cxn modelId="{7EB2C70B-3BB4-4636-B52F-098B2E285B2F}" type="presParOf" srcId="{DACDCE8E-548F-467F-B20D-4CE4A8938D90}" destId="{BEA0E00E-08BA-4488-9EC2-494898AD71BC}" srcOrd="0" destOrd="0" presId="urn:microsoft.com/office/officeart/2005/8/layout/hierarchy1"/>
    <dgm:cxn modelId="{1503FA3B-021E-454E-8611-DD022CB948AD}" type="presParOf" srcId="{DACDCE8E-548F-467F-B20D-4CE4A8938D90}" destId="{6B363F84-5A2C-48DB-B8D1-87A961F67C7F}" srcOrd="1" destOrd="0" presId="urn:microsoft.com/office/officeart/2005/8/layout/hierarchy1"/>
    <dgm:cxn modelId="{B3CED1CE-BDAF-4A87-8EDE-1F5AD81F429B}" type="presParOf" srcId="{4C2F9811-F129-488C-9A58-C7E79B144E3E}" destId="{1C6A4C2D-A72C-4360-AA59-36A598EFF47C}" srcOrd="1" destOrd="0" presId="urn:microsoft.com/office/officeart/2005/8/layout/hierarchy1"/>
    <dgm:cxn modelId="{CA17B183-E6C7-4C92-BCE6-F7B30685C7AD}" type="presParOf" srcId="{AF8C840E-DBD5-4C65-AC7C-E4759C990E1F}" destId="{411B37E0-FED7-4ED9-82B8-4824B7AE8405}" srcOrd="2" destOrd="0" presId="urn:microsoft.com/office/officeart/2005/8/layout/hierarchy1"/>
    <dgm:cxn modelId="{7617A424-094D-4806-A33C-BD4B429A0DAB}" type="presParOf" srcId="{411B37E0-FED7-4ED9-82B8-4824B7AE8405}" destId="{82E133C6-73EB-4893-8ACC-FE303CAB67A5}" srcOrd="0" destOrd="0" presId="urn:microsoft.com/office/officeart/2005/8/layout/hierarchy1"/>
    <dgm:cxn modelId="{B823F4D4-6466-422E-AA69-6AC4B53ADB8A}" type="presParOf" srcId="{82E133C6-73EB-4893-8ACC-FE303CAB67A5}" destId="{1048EB3E-196B-4022-8985-D3CDB97B405F}" srcOrd="0" destOrd="0" presId="urn:microsoft.com/office/officeart/2005/8/layout/hierarchy1"/>
    <dgm:cxn modelId="{C38E17F1-036D-48E1-829C-59BE9B5C6FC2}" type="presParOf" srcId="{82E133C6-73EB-4893-8ACC-FE303CAB67A5}" destId="{98DC51F6-13DD-4C76-AE9F-9920DD51DF91}" srcOrd="1" destOrd="0" presId="urn:microsoft.com/office/officeart/2005/8/layout/hierarchy1"/>
    <dgm:cxn modelId="{088A29A4-A4F7-4EF4-9D7C-87748930008B}" type="presParOf" srcId="{411B37E0-FED7-4ED9-82B8-4824B7AE8405}" destId="{C851CED6-7997-4156-A9E7-AA0CE21469E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 </a:t>
          </a:r>
          <a:endParaRPr lang="en-US" sz="1800" dirty="0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 </a:t>
          </a:r>
          <a:endParaRPr lang="en-US" sz="1800" dirty="0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INFLAMMATOIRE</a:t>
          </a:r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5 - Atopisch eczeem (bij kinderen)</a:t>
          </a:r>
          <a:endParaRPr lang="en-US" sz="1800" dirty="0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6 - Psoriasis</a:t>
          </a:r>
          <a:endParaRPr lang="en-US" sz="1800" dirty="0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ONCOLOGIE</a:t>
          </a:r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9 - 1-vleksraadpleging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4 - Tinea capitis</a:t>
          </a:r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19FD8B2B-4341-8E40-A0A6-9179B792FE2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7 - Acne vulgaris (</a:t>
          </a:r>
          <a:r>
            <a:rPr lang="en-US" sz="1800" dirty="0" err="1"/>
            <a:t>adolescenten</a:t>
          </a:r>
          <a:r>
            <a:rPr lang="en-US" sz="1800" dirty="0"/>
            <a:t>)</a:t>
          </a:r>
        </a:p>
      </dgm:t>
    </dgm:pt>
    <dgm:pt modelId="{A1AE8517-DAAC-474E-ADAF-E9FB2D18AB63}" type="parTrans" cxnId="{6C853629-8CFD-4C46-B021-3BB274D141E0}">
      <dgm:prSet/>
      <dgm:spPr/>
      <dgm:t>
        <a:bodyPr/>
        <a:lstStyle/>
        <a:p>
          <a:endParaRPr lang="nl-NL"/>
        </a:p>
      </dgm:t>
    </dgm:pt>
    <dgm:pt modelId="{073CFD88-9484-5F42-B61B-8B65F3BCD34A}" type="sibTrans" cxnId="{6C853629-8CFD-4C46-B021-3BB274D141E0}">
      <dgm:prSet/>
      <dgm:spPr/>
      <dgm:t>
        <a:bodyPr/>
        <a:lstStyle/>
        <a:p>
          <a:endParaRPr lang="nl-NL"/>
        </a:p>
      </dgm:t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8 - </a:t>
          </a:r>
          <a:r>
            <a:rPr lang="en-US" sz="1800" dirty="0" err="1"/>
            <a:t>Chronische</a:t>
          </a:r>
          <a:r>
            <a:rPr lang="en-US" sz="1800" dirty="0"/>
            <a:t> </a:t>
          </a:r>
          <a:r>
            <a:rPr lang="en-US" sz="1800" dirty="0" err="1"/>
            <a:t>veneuze</a:t>
          </a:r>
          <a:r>
            <a:rPr lang="en-US" sz="1800" dirty="0"/>
            <a:t> </a:t>
          </a:r>
          <a:r>
            <a:rPr lang="en-US" sz="1800" dirty="0" err="1"/>
            <a:t>insufficiëntie</a:t>
          </a:r>
          <a:endParaRPr lang="en-US" sz="1800" dirty="0"/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6C853629-8CFD-4C46-B021-3BB274D141E0}" srcId="{2E58C962-D8C1-4029-83A0-B2F7C2D0DB37}" destId="{19FD8B2B-4341-8E40-A0A6-9179B792FE28}" srcOrd="2" destOrd="0" parTransId="{A1AE8517-DAAC-474E-ADAF-E9FB2D18AB63}" sibTransId="{073CFD88-9484-5F42-B61B-8B65F3BCD34A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C7C9FE6B-DE9D-FA47-8BE2-B9B21F08AD4C}" type="presOf" srcId="{19FD8B2B-4341-8E40-A0A6-9179B792FE28}" destId="{85A7B805-4E19-4B33-BB4F-D60A977963FB}" srcOrd="0" destOrd="2" presId="urn:microsoft.com/office/officeart/2005/8/layout/list1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1ECD44C-48C2-4A65-A291-B5E98BE8678C}" type="doc">
      <dgm:prSet loTypeId="urn:microsoft.com/office/officeart/2005/8/layout/list1" loCatId="list" qsTypeId="urn:microsoft.com/office/officeart/2005/8/quickstyle/simple1#1" qsCatId="simple" csTypeId="urn:microsoft.com/office/officeart/2005/8/colors/colorful1#9" csCatId="colorful" phldr="1"/>
      <dgm:spPr/>
      <dgm:t>
        <a:bodyPr/>
        <a:lstStyle/>
        <a:p>
          <a:endParaRPr lang="en-US"/>
        </a:p>
      </dgm:t>
    </dgm:pt>
    <dgm:pt modelId="{F3D90BAE-B579-4114-8C7D-9C5571E33B17}">
      <dgm:prSet/>
      <dgm:spPr>
        <a:solidFill>
          <a:srgbClr val="B0166C"/>
        </a:solidFill>
      </dgm:spPr>
      <dgm:t>
        <a:bodyPr/>
        <a:lstStyle/>
        <a:p>
          <a:r>
            <a:rPr lang="en-US"/>
            <a:t>INFECTIES</a:t>
          </a:r>
          <a:endParaRPr lang="en-US" dirty="0"/>
        </a:p>
      </dgm:t>
    </dgm:pt>
    <dgm:pt modelId="{6F58325D-80D3-431D-AF51-BBD76F2FAD61}" type="parTrans" cxnId="{ADA299E1-D5B9-4B62-9C00-B317257E8AC1}">
      <dgm:prSet/>
      <dgm:spPr/>
      <dgm:t>
        <a:bodyPr/>
        <a:lstStyle/>
        <a:p>
          <a:endParaRPr lang="en-US"/>
        </a:p>
      </dgm:t>
    </dgm:pt>
    <dgm:pt modelId="{FC398D2C-0937-4438-BD6A-1F01AFF63138}" type="sibTrans" cxnId="{ADA299E1-D5B9-4B62-9C00-B317257E8AC1}">
      <dgm:prSet/>
      <dgm:spPr/>
      <dgm:t>
        <a:bodyPr/>
        <a:lstStyle/>
        <a:p>
          <a:endParaRPr lang="en-US"/>
        </a:p>
      </dgm:t>
    </dgm:pt>
    <dgm:pt modelId="{384063D8-8091-450A-9661-6B0E952138F3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ONCOLOGISCH</a:t>
          </a:r>
        </a:p>
      </dgm:t>
    </dgm:pt>
    <dgm:pt modelId="{555F9B4C-1364-4F9A-9257-EBD1AC776BE1}" type="parTrans" cxnId="{C7DF0B21-FB2C-4959-9615-142104492736}">
      <dgm:prSet/>
      <dgm:spPr/>
      <dgm:t>
        <a:bodyPr/>
        <a:lstStyle/>
        <a:p>
          <a:endParaRPr lang="en-US"/>
        </a:p>
      </dgm:t>
    </dgm:pt>
    <dgm:pt modelId="{B5E1486D-B78D-4C0F-B12B-4DE48E599D37}" type="sibTrans" cxnId="{C7DF0B21-FB2C-4959-9615-142104492736}">
      <dgm:prSet/>
      <dgm:spPr/>
      <dgm:t>
        <a:bodyPr/>
        <a:lstStyle/>
        <a:p>
          <a:endParaRPr lang="en-US"/>
        </a:p>
      </dgm:t>
    </dgm:pt>
    <dgm:pt modelId="{C04E0F7C-AD7D-4DD9-8B93-34A3E30F69A7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9 - 1-vlek</a:t>
          </a:r>
          <a:endParaRPr lang="en-US" sz="1800" dirty="0"/>
        </a:p>
      </dgm:t>
    </dgm:pt>
    <dgm:pt modelId="{C3BBE0B2-F4F6-4B21-B859-69C6BF06AA8C}" type="parTrans" cxnId="{B01595CA-0D88-49B1-AB81-0322BA914CF0}">
      <dgm:prSet/>
      <dgm:spPr/>
      <dgm:t>
        <a:bodyPr/>
        <a:lstStyle/>
        <a:p>
          <a:endParaRPr lang="en-US"/>
        </a:p>
      </dgm:t>
    </dgm:pt>
    <dgm:pt modelId="{B85D90CF-A70D-4DC4-8CB5-5A1DB95D04BF}" type="sibTrans" cxnId="{B01595CA-0D88-49B1-AB81-0322BA914CF0}">
      <dgm:prSet/>
      <dgm:spPr/>
      <dgm:t>
        <a:bodyPr/>
        <a:lstStyle/>
        <a:p>
          <a:endParaRPr lang="en-US"/>
        </a:p>
      </dgm:t>
    </dgm:pt>
    <dgm:pt modelId="{58F966BE-3EB4-40D7-879F-3DDE5A07117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AI in de huidkankerscreening</a:t>
          </a:r>
          <a:endParaRPr lang="en-US" sz="1800" dirty="0"/>
        </a:p>
      </dgm:t>
    </dgm:pt>
    <dgm:pt modelId="{1C60E898-CC90-4081-A414-D8A5B28CF193}" type="parTrans" cxnId="{7F317136-69FA-4460-B116-95F8CAC62518}">
      <dgm:prSet/>
      <dgm:spPr/>
      <dgm:t>
        <a:bodyPr/>
        <a:lstStyle/>
        <a:p>
          <a:endParaRPr lang="nl-BE"/>
        </a:p>
      </dgm:t>
    </dgm:pt>
    <dgm:pt modelId="{E2CB7252-E028-4C8C-A4CB-92536A761157}" type="sibTrans" cxnId="{7F317136-69FA-4460-B116-95F8CAC62518}">
      <dgm:prSet/>
      <dgm:spPr/>
      <dgm:t>
        <a:bodyPr/>
        <a:lstStyle/>
        <a:p>
          <a:endParaRPr lang="nl-BE"/>
        </a:p>
      </dgm:t>
    </dgm:pt>
    <dgm:pt modelId="{0B8FF525-951F-40B7-ABD4-BC08DC3A2FE2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1 - Impetigo</a:t>
          </a:r>
          <a:endParaRPr lang="en-US" sz="1800" dirty="0"/>
        </a:p>
      </dgm:t>
    </dgm:pt>
    <dgm:pt modelId="{43711125-9BB3-469D-8CCB-7972AD5705CE}" type="sibTrans" cxnId="{1931A04F-C968-4987-9818-75F566791247}">
      <dgm:prSet/>
      <dgm:spPr/>
      <dgm:t>
        <a:bodyPr/>
        <a:lstStyle/>
        <a:p>
          <a:endParaRPr lang="en-US"/>
        </a:p>
      </dgm:t>
    </dgm:pt>
    <dgm:pt modelId="{7FDF21EA-690F-4A91-AA97-F066B50D95CD}" type="parTrans" cxnId="{1931A04F-C968-4987-9818-75F566791247}">
      <dgm:prSet/>
      <dgm:spPr/>
      <dgm:t>
        <a:bodyPr/>
        <a:lstStyle/>
        <a:p>
          <a:endParaRPr lang="en-US"/>
        </a:p>
      </dgm:t>
    </dgm:pt>
    <dgm:pt modelId="{D2D02961-687C-4B3D-8783-6A4562A58D7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2 - Scabiës</a:t>
          </a:r>
          <a:endParaRPr lang="en-US" sz="1800" dirty="0"/>
        </a:p>
      </dgm:t>
    </dgm:pt>
    <dgm:pt modelId="{66D57ABA-C8FE-4DA9-AB0C-260102ADE5E2}" type="sibTrans" cxnId="{F45A063D-1340-40D3-8A92-319A2E5AFCD7}">
      <dgm:prSet/>
      <dgm:spPr/>
      <dgm:t>
        <a:bodyPr/>
        <a:lstStyle/>
        <a:p>
          <a:endParaRPr lang="en-US"/>
        </a:p>
      </dgm:t>
    </dgm:pt>
    <dgm:pt modelId="{0B943A0E-382F-4608-B85A-4B05B4429A06}" type="parTrans" cxnId="{F45A063D-1340-40D3-8A92-319A2E5AFCD7}">
      <dgm:prSet/>
      <dgm:spPr/>
      <dgm:t>
        <a:bodyPr/>
        <a:lstStyle/>
        <a:p>
          <a:endParaRPr lang="en-US"/>
        </a:p>
      </dgm:t>
    </dgm:pt>
    <dgm:pt modelId="{A851016F-13F7-406F-BF63-558614BC4779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3 - Mollusca </a:t>
          </a:r>
          <a:r>
            <a:rPr lang="en-US" sz="1800" dirty="0" err="1"/>
            <a:t>contagiosa</a:t>
          </a:r>
          <a:endParaRPr lang="en-US" sz="1800" dirty="0"/>
        </a:p>
      </dgm:t>
    </dgm:pt>
    <dgm:pt modelId="{8014CA6C-3E19-49A6-B1A8-1ECFF2D1A5D5}" type="sibTrans" cxnId="{18EC6E50-BC86-462E-BEAF-4EFB59F61577}">
      <dgm:prSet/>
      <dgm:spPr/>
      <dgm:t>
        <a:bodyPr/>
        <a:lstStyle/>
        <a:p>
          <a:endParaRPr lang="nl-BE"/>
        </a:p>
      </dgm:t>
    </dgm:pt>
    <dgm:pt modelId="{01902AF0-9342-4A7F-9B32-76209C30B458}" type="parTrans" cxnId="{18EC6E50-BC86-462E-BEAF-4EFB59F61577}">
      <dgm:prSet/>
      <dgm:spPr/>
      <dgm:t>
        <a:bodyPr/>
        <a:lstStyle/>
        <a:p>
          <a:endParaRPr lang="nl-BE"/>
        </a:p>
      </dgm:t>
    </dgm:pt>
    <dgm:pt modelId="{408426F6-4E75-474C-8BED-578F2357EAB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4 - Tinea capitis</a:t>
          </a:r>
        </a:p>
      </dgm:t>
    </dgm:pt>
    <dgm:pt modelId="{70CFBA68-98A5-9B46-B500-CD042D34FAE9}" type="sibTrans" cxnId="{476F82C5-E687-9D4D-A5C6-99459DBB974C}">
      <dgm:prSet/>
      <dgm:spPr/>
      <dgm:t>
        <a:bodyPr/>
        <a:lstStyle/>
        <a:p>
          <a:endParaRPr lang="nl-NL"/>
        </a:p>
      </dgm:t>
    </dgm:pt>
    <dgm:pt modelId="{3E6E0A15-7331-6846-8D38-A7F53D14EF04}" type="parTrans" cxnId="{476F82C5-E687-9D4D-A5C6-99459DBB974C}">
      <dgm:prSet/>
      <dgm:spPr/>
      <dgm:t>
        <a:bodyPr/>
        <a:lstStyle/>
        <a:p>
          <a:endParaRPr lang="nl-NL"/>
        </a:p>
      </dgm:t>
    </dgm:pt>
    <dgm:pt modelId="{2E58C962-D8C1-4029-83A0-B2F7C2D0DB37}">
      <dgm:prSet/>
      <dgm:spPr>
        <a:solidFill>
          <a:srgbClr val="B0166C"/>
        </a:solidFill>
        <a:ln>
          <a:solidFill>
            <a:srgbClr val="B0166C"/>
          </a:solidFill>
        </a:ln>
      </dgm:spPr>
      <dgm:t>
        <a:bodyPr/>
        <a:lstStyle/>
        <a:p>
          <a:r>
            <a:rPr lang="en-US" dirty="0"/>
            <a:t>INFLAMMATOIR</a:t>
          </a:r>
        </a:p>
      </dgm:t>
    </dgm:pt>
    <dgm:pt modelId="{7AA15453-FB8B-43C8-90D4-B3BD49C81B11}" type="sibTrans" cxnId="{17F7884F-1230-41C1-ADC3-507ACD303302}">
      <dgm:prSet/>
      <dgm:spPr/>
      <dgm:t>
        <a:bodyPr/>
        <a:lstStyle/>
        <a:p>
          <a:endParaRPr lang="en-US"/>
        </a:p>
      </dgm:t>
    </dgm:pt>
    <dgm:pt modelId="{A623BFBD-3EDB-4D12-87AB-4F0DD21F9555}" type="parTrans" cxnId="{17F7884F-1230-41C1-ADC3-507ACD303302}">
      <dgm:prSet/>
      <dgm:spPr/>
      <dgm:t>
        <a:bodyPr/>
        <a:lstStyle/>
        <a:p>
          <a:endParaRPr lang="en-US"/>
        </a:p>
      </dgm:t>
    </dgm:pt>
    <dgm:pt modelId="{B461839B-3C3E-4626-8700-516DFDCAB37A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5 - Atopisch eczeem (bij kinderen)</a:t>
          </a:r>
          <a:endParaRPr lang="en-US" sz="1800" dirty="0"/>
        </a:p>
      </dgm:t>
    </dgm:pt>
    <dgm:pt modelId="{43D8AE8D-457A-4174-AB8E-C6DEC2EFFA62}" type="sibTrans" cxnId="{F285F194-3148-4BCA-AC1E-984137CAF71B}">
      <dgm:prSet/>
      <dgm:spPr/>
      <dgm:t>
        <a:bodyPr/>
        <a:lstStyle/>
        <a:p>
          <a:endParaRPr lang="en-US"/>
        </a:p>
      </dgm:t>
    </dgm:pt>
    <dgm:pt modelId="{9B95E22D-7393-40D4-B364-84EB075CC6AD}" type="parTrans" cxnId="{F285F194-3148-4BCA-AC1E-984137CAF71B}">
      <dgm:prSet/>
      <dgm:spPr/>
      <dgm:t>
        <a:bodyPr/>
        <a:lstStyle/>
        <a:p>
          <a:endParaRPr lang="en-US"/>
        </a:p>
      </dgm:t>
    </dgm:pt>
    <dgm:pt modelId="{144CDD14-5BC9-464C-9A22-C55B55893D2D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nl-BE" sz="1800" dirty="0"/>
            <a:t>Casus 6 - Psoriasis</a:t>
          </a:r>
          <a:endParaRPr lang="en-US" sz="1800" dirty="0"/>
        </a:p>
      </dgm:t>
    </dgm:pt>
    <dgm:pt modelId="{BC330B31-2C9A-4036-810D-100CFD1662CF}" type="sibTrans" cxnId="{C613C308-C927-40E1-8BEF-20A6FDF41889}">
      <dgm:prSet/>
      <dgm:spPr/>
      <dgm:t>
        <a:bodyPr/>
        <a:lstStyle/>
        <a:p>
          <a:endParaRPr lang="en-US"/>
        </a:p>
      </dgm:t>
    </dgm:pt>
    <dgm:pt modelId="{18437266-871A-4DB3-872C-D7BED49BCFAA}" type="parTrans" cxnId="{C613C308-C927-40E1-8BEF-20A6FDF41889}">
      <dgm:prSet/>
      <dgm:spPr/>
      <dgm:t>
        <a:bodyPr/>
        <a:lstStyle/>
        <a:p>
          <a:endParaRPr lang="en-US"/>
        </a:p>
      </dgm:t>
    </dgm:pt>
    <dgm:pt modelId="{A3450EC4-8F05-4476-AA5A-7B69CA11AC90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7 - </a:t>
          </a:r>
          <a:r>
            <a:rPr lang="nl-BE" sz="1800" dirty="0"/>
            <a:t> Acne vulgaris (bij adolescenten)</a:t>
          </a:r>
          <a:endParaRPr lang="en-US" sz="1800" dirty="0"/>
        </a:p>
      </dgm:t>
    </dgm:pt>
    <dgm:pt modelId="{C9D93AC3-7560-4763-B383-491A7D8BDB7B}" type="sibTrans" cxnId="{F8E7A20F-B08F-4BBB-94F6-DA26E4E7512A}">
      <dgm:prSet/>
      <dgm:spPr/>
    </dgm:pt>
    <dgm:pt modelId="{EE63E6F1-6616-4165-8597-50B77AEC9BB2}" type="parTrans" cxnId="{F8E7A20F-B08F-4BBB-94F6-DA26E4E7512A}">
      <dgm:prSet/>
      <dgm:spPr/>
    </dgm:pt>
    <dgm:pt modelId="{7507EA7E-AF05-CA4F-9CA8-BE549723DD58}">
      <dgm:prSet custT="1"/>
      <dgm:spPr>
        <a:ln>
          <a:solidFill>
            <a:srgbClr val="B0166C"/>
          </a:solidFill>
        </a:ln>
      </dgm:spPr>
      <dgm:t>
        <a:bodyPr/>
        <a:lstStyle/>
        <a:p>
          <a:r>
            <a:rPr lang="en-US" sz="1800" dirty="0"/>
            <a:t>Casus 8 - </a:t>
          </a:r>
          <a:r>
            <a:rPr lang="en-US" sz="1800" dirty="0" err="1"/>
            <a:t>Chronische</a:t>
          </a:r>
          <a:r>
            <a:rPr lang="en-US" sz="1800" dirty="0"/>
            <a:t> </a:t>
          </a:r>
          <a:r>
            <a:rPr lang="en-US" sz="1800" dirty="0" err="1"/>
            <a:t>veneuze</a:t>
          </a:r>
          <a:r>
            <a:rPr lang="en-US" sz="1800" dirty="0"/>
            <a:t> </a:t>
          </a:r>
          <a:r>
            <a:rPr lang="en-US" sz="1800" dirty="0" err="1"/>
            <a:t>insufficiëntie</a:t>
          </a:r>
          <a:endParaRPr lang="en-US" sz="1800" dirty="0"/>
        </a:p>
      </dgm:t>
    </dgm:pt>
    <dgm:pt modelId="{AEFA0809-CD94-8540-AB9D-23BA88628881}" type="sibTrans" cxnId="{741137C2-DCE0-2E4D-8DAB-36A2B12A211E}">
      <dgm:prSet/>
      <dgm:spPr/>
      <dgm:t>
        <a:bodyPr/>
        <a:lstStyle/>
        <a:p>
          <a:endParaRPr lang="nl-NL"/>
        </a:p>
      </dgm:t>
    </dgm:pt>
    <dgm:pt modelId="{D42C2A81-0D5A-5347-A866-4FC6D67CDB1C}" type="parTrans" cxnId="{741137C2-DCE0-2E4D-8DAB-36A2B12A211E}">
      <dgm:prSet/>
      <dgm:spPr/>
      <dgm:t>
        <a:bodyPr/>
        <a:lstStyle/>
        <a:p>
          <a:endParaRPr lang="nl-NL"/>
        </a:p>
      </dgm:t>
    </dgm:pt>
    <dgm:pt modelId="{987D4904-0658-4774-8CA4-CB487A3807BE}" type="pres">
      <dgm:prSet presAssocID="{21ECD44C-48C2-4A65-A291-B5E98BE8678C}" presName="linear" presStyleCnt="0">
        <dgm:presLayoutVars>
          <dgm:dir/>
          <dgm:animLvl val="lvl"/>
          <dgm:resizeHandles val="exact"/>
        </dgm:presLayoutVars>
      </dgm:prSet>
      <dgm:spPr/>
    </dgm:pt>
    <dgm:pt modelId="{217B17AE-A0A6-4934-B971-8681AA1A2A17}" type="pres">
      <dgm:prSet presAssocID="{F3D90BAE-B579-4114-8C7D-9C5571E33B17}" presName="parentLin" presStyleCnt="0"/>
      <dgm:spPr/>
    </dgm:pt>
    <dgm:pt modelId="{50B1E21F-F17D-4ACB-822C-FDB4A40CEF75}" type="pres">
      <dgm:prSet presAssocID="{F3D90BAE-B579-4114-8C7D-9C5571E33B17}" presName="parentLeftMargin" presStyleLbl="node1" presStyleIdx="0" presStyleCnt="3"/>
      <dgm:spPr/>
    </dgm:pt>
    <dgm:pt modelId="{681DCCE2-4055-4D0B-8803-F985A950D173}" type="pres">
      <dgm:prSet presAssocID="{F3D90BAE-B579-4114-8C7D-9C5571E33B17}" presName="parentText" presStyleLbl="node1" presStyleIdx="0" presStyleCnt="3" custLinFactNeighborX="4768" custLinFactNeighborY="7253">
        <dgm:presLayoutVars>
          <dgm:chMax val="0"/>
          <dgm:bulletEnabled val="1"/>
        </dgm:presLayoutVars>
      </dgm:prSet>
      <dgm:spPr/>
    </dgm:pt>
    <dgm:pt modelId="{2B8364B3-BA14-473F-8F5D-3200AC36B455}" type="pres">
      <dgm:prSet presAssocID="{F3D90BAE-B579-4114-8C7D-9C5571E33B17}" presName="negativeSpace" presStyleCnt="0"/>
      <dgm:spPr/>
    </dgm:pt>
    <dgm:pt modelId="{2B6A459C-B64A-4899-A279-37880D64CC8C}" type="pres">
      <dgm:prSet presAssocID="{F3D90BAE-B579-4114-8C7D-9C5571E33B17}" presName="childText" presStyleLbl="conFgAcc1" presStyleIdx="0" presStyleCnt="3">
        <dgm:presLayoutVars>
          <dgm:bulletEnabled val="1"/>
        </dgm:presLayoutVars>
      </dgm:prSet>
      <dgm:spPr/>
    </dgm:pt>
    <dgm:pt modelId="{0FEBAE79-4488-4F1F-B82A-4BFF141A7005}" type="pres">
      <dgm:prSet presAssocID="{FC398D2C-0937-4438-BD6A-1F01AFF63138}" presName="spaceBetweenRectangles" presStyleCnt="0"/>
      <dgm:spPr/>
    </dgm:pt>
    <dgm:pt modelId="{66F6EDC9-2008-471B-8C55-09A378E83FC4}" type="pres">
      <dgm:prSet presAssocID="{2E58C962-D8C1-4029-83A0-B2F7C2D0DB37}" presName="parentLin" presStyleCnt="0"/>
      <dgm:spPr/>
    </dgm:pt>
    <dgm:pt modelId="{A8C81962-F645-4FC3-976D-39ADB262FA5C}" type="pres">
      <dgm:prSet presAssocID="{2E58C962-D8C1-4029-83A0-B2F7C2D0DB37}" presName="parentLeftMargin" presStyleLbl="node1" presStyleIdx="0" presStyleCnt="3"/>
      <dgm:spPr/>
    </dgm:pt>
    <dgm:pt modelId="{137C9D46-2538-4031-BFFE-019820D17B80}" type="pres">
      <dgm:prSet presAssocID="{2E58C962-D8C1-4029-83A0-B2F7C2D0D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AC56835-DFE8-471C-868B-4E071D66D9BE}" type="pres">
      <dgm:prSet presAssocID="{2E58C962-D8C1-4029-83A0-B2F7C2D0DB37}" presName="negativeSpace" presStyleCnt="0"/>
      <dgm:spPr/>
    </dgm:pt>
    <dgm:pt modelId="{85A7B805-4E19-4B33-BB4F-D60A977963FB}" type="pres">
      <dgm:prSet presAssocID="{2E58C962-D8C1-4029-83A0-B2F7C2D0DB37}" presName="childText" presStyleLbl="conFgAcc1" presStyleIdx="1" presStyleCnt="3" custLinFactNeighborX="0" custLinFactNeighborY="58614">
        <dgm:presLayoutVars>
          <dgm:bulletEnabled val="1"/>
        </dgm:presLayoutVars>
      </dgm:prSet>
      <dgm:spPr/>
    </dgm:pt>
    <dgm:pt modelId="{EB8796B1-3C57-462C-946F-9C0280B5DDD7}" type="pres">
      <dgm:prSet presAssocID="{7AA15453-FB8B-43C8-90D4-B3BD49C81B11}" presName="spaceBetweenRectangles" presStyleCnt="0"/>
      <dgm:spPr/>
    </dgm:pt>
    <dgm:pt modelId="{BFA51F84-586F-4538-8886-C5C7C506C113}" type="pres">
      <dgm:prSet presAssocID="{384063D8-8091-450A-9661-6B0E952138F3}" presName="parentLin" presStyleCnt="0"/>
      <dgm:spPr/>
    </dgm:pt>
    <dgm:pt modelId="{1F766BC8-AD3B-4A92-8828-2B9352A5E6FB}" type="pres">
      <dgm:prSet presAssocID="{384063D8-8091-450A-9661-6B0E952138F3}" presName="parentLeftMargin" presStyleLbl="node1" presStyleIdx="1" presStyleCnt="3"/>
      <dgm:spPr/>
    </dgm:pt>
    <dgm:pt modelId="{49A4989E-68F0-4F5E-8DCE-7264F254D709}" type="pres">
      <dgm:prSet presAssocID="{384063D8-8091-450A-9661-6B0E952138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30C358C-C47C-4905-A8A7-83F4EB6EA0DE}" type="pres">
      <dgm:prSet presAssocID="{384063D8-8091-450A-9661-6B0E952138F3}" presName="negativeSpace" presStyleCnt="0"/>
      <dgm:spPr/>
    </dgm:pt>
    <dgm:pt modelId="{EB7B9944-BDFD-4284-A853-B2D562826895}" type="pres">
      <dgm:prSet presAssocID="{384063D8-8091-450A-9661-6B0E952138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C6BD901-680A-D747-85A1-F8B5D8C4CFF3}" type="presOf" srcId="{7507EA7E-AF05-CA4F-9CA8-BE549723DD58}" destId="{85A7B805-4E19-4B33-BB4F-D60A977963FB}" srcOrd="0" destOrd="3" presId="urn:microsoft.com/office/officeart/2005/8/layout/list1"/>
    <dgm:cxn modelId="{C613C308-C927-40E1-8BEF-20A6FDF41889}" srcId="{2E58C962-D8C1-4029-83A0-B2F7C2D0DB37}" destId="{144CDD14-5BC9-464C-9A22-C55B55893D2D}" srcOrd="1" destOrd="0" parTransId="{18437266-871A-4DB3-872C-D7BED49BCFAA}" sibTransId="{BC330B31-2C9A-4036-810D-100CFD1662CF}"/>
    <dgm:cxn modelId="{F8E7A20F-B08F-4BBB-94F6-DA26E4E7512A}" srcId="{2E58C962-D8C1-4029-83A0-B2F7C2D0DB37}" destId="{A3450EC4-8F05-4476-AA5A-7B69CA11AC90}" srcOrd="2" destOrd="0" parTransId="{EE63E6F1-6616-4165-8597-50B77AEC9BB2}" sibTransId="{C9D93AC3-7560-4763-B383-491A7D8BDB7B}"/>
    <dgm:cxn modelId="{7BF92E15-B45F-4778-9D2A-5B5C0C0B6ECA}" type="presOf" srcId="{A3450EC4-8F05-4476-AA5A-7B69CA11AC90}" destId="{85A7B805-4E19-4B33-BB4F-D60A977963FB}" srcOrd="0" destOrd="2" presId="urn:microsoft.com/office/officeart/2005/8/layout/list1"/>
    <dgm:cxn modelId="{C7DF0B21-FB2C-4959-9615-142104492736}" srcId="{21ECD44C-48C2-4A65-A291-B5E98BE8678C}" destId="{384063D8-8091-450A-9661-6B0E952138F3}" srcOrd="2" destOrd="0" parTransId="{555F9B4C-1364-4F9A-9257-EBD1AC776BE1}" sibTransId="{B5E1486D-B78D-4C0F-B12B-4DE48E599D37}"/>
    <dgm:cxn modelId="{7F317136-69FA-4460-B116-95F8CAC62518}" srcId="{384063D8-8091-450A-9661-6B0E952138F3}" destId="{58F966BE-3EB4-40D7-879F-3DDE5A071172}" srcOrd="1" destOrd="0" parTransId="{1C60E898-CC90-4081-A414-D8A5B28CF193}" sibTransId="{E2CB7252-E028-4C8C-A4CB-92536A761157}"/>
    <dgm:cxn modelId="{F45A063D-1340-40D3-8A92-319A2E5AFCD7}" srcId="{F3D90BAE-B579-4114-8C7D-9C5571E33B17}" destId="{D2D02961-687C-4B3D-8783-6A4562A58D7D}" srcOrd="1" destOrd="0" parTransId="{0B943A0E-382F-4608-B85A-4B05B4429A06}" sibTransId="{66D57ABA-C8FE-4DA9-AB0C-260102ADE5E2}"/>
    <dgm:cxn modelId="{8E95DD6C-8D92-410F-A215-6B7A14FBEA6F}" type="presOf" srcId="{144CDD14-5BC9-464C-9A22-C55B55893D2D}" destId="{85A7B805-4E19-4B33-BB4F-D60A977963FB}" srcOrd="0" destOrd="1" presId="urn:microsoft.com/office/officeart/2005/8/layout/list1"/>
    <dgm:cxn modelId="{F8F9334E-8A7A-4EBD-B6FE-68F01EBCA070}" type="presOf" srcId="{384063D8-8091-450A-9661-6B0E952138F3}" destId="{1F766BC8-AD3B-4A92-8828-2B9352A5E6FB}" srcOrd="0" destOrd="0" presId="urn:microsoft.com/office/officeart/2005/8/layout/list1"/>
    <dgm:cxn modelId="{17F7884F-1230-41C1-ADC3-507ACD303302}" srcId="{21ECD44C-48C2-4A65-A291-B5E98BE8678C}" destId="{2E58C962-D8C1-4029-83A0-B2F7C2D0DB37}" srcOrd="1" destOrd="0" parTransId="{A623BFBD-3EDB-4D12-87AB-4F0DD21F9555}" sibTransId="{7AA15453-FB8B-43C8-90D4-B3BD49C81B11}"/>
    <dgm:cxn modelId="{1931A04F-C968-4987-9818-75F566791247}" srcId="{F3D90BAE-B579-4114-8C7D-9C5571E33B17}" destId="{0B8FF525-951F-40B7-ABD4-BC08DC3A2FE2}" srcOrd="0" destOrd="0" parTransId="{7FDF21EA-690F-4A91-AA97-F066B50D95CD}" sibTransId="{43711125-9BB3-469D-8CCB-7972AD5705CE}"/>
    <dgm:cxn modelId="{ABFCCF4F-4855-4575-BCB9-26B0CCD90E31}" type="presOf" srcId="{384063D8-8091-450A-9661-6B0E952138F3}" destId="{49A4989E-68F0-4F5E-8DCE-7264F254D709}" srcOrd="1" destOrd="0" presId="urn:microsoft.com/office/officeart/2005/8/layout/list1"/>
    <dgm:cxn modelId="{18EC6E50-BC86-462E-BEAF-4EFB59F61577}" srcId="{F3D90BAE-B579-4114-8C7D-9C5571E33B17}" destId="{A851016F-13F7-406F-BF63-558614BC4779}" srcOrd="2" destOrd="0" parTransId="{01902AF0-9342-4A7F-9B32-76209C30B458}" sibTransId="{8014CA6C-3E19-49A6-B1A8-1ECFF2D1A5D5}"/>
    <dgm:cxn modelId="{C9A30079-4E68-4367-8D32-7D5DBCB4CF60}" type="presOf" srcId="{F3D90BAE-B579-4114-8C7D-9C5571E33B17}" destId="{681DCCE2-4055-4D0B-8803-F985A950D173}" srcOrd="1" destOrd="0" presId="urn:microsoft.com/office/officeart/2005/8/layout/list1"/>
    <dgm:cxn modelId="{8AEF068C-97A1-4A89-8650-3B0FBD364809}" type="presOf" srcId="{F3D90BAE-B579-4114-8C7D-9C5571E33B17}" destId="{50B1E21F-F17D-4ACB-822C-FDB4A40CEF75}" srcOrd="0" destOrd="0" presId="urn:microsoft.com/office/officeart/2005/8/layout/list1"/>
    <dgm:cxn modelId="{0CD0F28E-5E55-42E9-AD84-EE44BAB7F069}" type="presOf" srcId="{58F966BE-3EB4-40D7-879F-3DDE5A071172}" destId="{EB7B9944-BDFD-4284-A853-B2D562826895}" srcOrd="0" destOrd="1" presId="urn:microsoft.com/office/officeart/2005/8/layout/list1"/>
    <dgm:cxn modelId="{B0809294-E4B6-4245-8BCE-69451416B636}" type="presOf" srcId="{B461839B-3C3E-4626-8700-516DFDCAB37A}" destId="{85A7B805-4E19-4B33-BB4F-D60A977963FB}" srcOrd="0" destOrd="0" presId="urn:microsoft.com/office/officeart/2005/8/layout/list1"/>
    <dgm:cxn modelId="{F285F194-3148-4BCA-AC1E-984137CAF71B}" srcId="{2E58C962-D8C1-4029-83A0-B2F7C2D0DB37}" destId="{B461839B-3C3E-4626-8700-516DFDCAB37A}" srcOrd="0" destOrd="0" parTransId="{9B95E22D-7393-40D4-B364-84EB075CC6AD}" sibTransId="{43D8AE8D-457A-4174-AB8E-C6DEC2EFFA62}"/>
    <dgm:cxn modelId="{B226C797-1289-4231-8C4B-3B2135D186B6}" type="presOf" srcId="{2E58C962-D8C1-4029-83A0-B2F7C2D0DB37}" destId="{A8C81962-F645-4FC3-976D-39ADB262FA5C}" srcOrd="0" destOrd="0" presId="urn:microsoft.com/office/officeart/2005/8/layout/list1"/>
    <dgm:cxn modelId="{A81CBAA0-AE30-47E9-9772-9F755F3503C0}" type="presOf" srcId="{A851016F-13F7-406F-BF63-558614BC4779}" destId="{2B6A459C-B64A-4899-A279-37880D64CC8C}" srcOrd="0" destOrd="2" presId="urn:microsoft.com/office/officeart/2005/8/layout/list1"/>
    <dgm:cxn modelId="{B0532CA6-D772-5F4E-8149-3FD3305801EA}" type="presOf" srcId="{408426F6-4E75-474C-8BED-578F2357EABA}" destId="{2B6A459C-B64A-4899-A279-37880D64CC8C}" srcOrd="0" destOrd="3" presId="urn:microsoft.com/office/officeart/2005/8/layout/list1"/>
    <dgm:cxn modelId="{D4BD52A6-0A5A-4785-90FF-D7F6BBA8D0C3}" type="presOf" srcId="{C04E0F7C-AD7D-4DD9-8B93-34A3E30F69A7}" destId="{EB7B9944-BDFD-4284-A853-B2D562826895}" srcOrd="0" destOrd="0" presId="urn:microsoft.com/office/officeart/2005/8/layout/list1"/>
    <dgm:cxn modelId="{99E43AAE-BD51-438E-9274-F14535F50D40}" type="presOf" srcId="{0B8FF525-951F-40B7-ABD4-BC08DC3A2FE2}" destId="{2B6A459C-B64A-4899-A279-37880D64CC8C}" srcOrd="0" destOrd="0" presId="urn:microsoft.com/office/officeart/2005/8/layout/list1"/>
    <dgm:cxn modelId="{859DBAAE-6680-4B88-85B2-FB4314CF943D}" type="presOf" srcId="{2E58C962-D8C1-4029-83A0-B2F7C2D0DB37}" destId="{137C9D46-2538-4031-BFFE-019820D17B80}" srcOrd="1" destOrd="0" presId="urn:microsoft.com/office/officeart/2005/8/layout/list1"/>
    <dgm:cxn modelId="{B11971BD-5629-4C88-87A6-F15D04978D16}" type="presOf" srcId="{21ECD44C-48C2-4A65-A291-B5E98BE8678C}" destId="{987D4904-0658-4774-8CA4-CB487A3807BE}" srcOrd="0" destOrd="0" presId="urn:microsoft.com/office/officeart/2005/8/layout/list1"/>
    <dgm:cxn modelId="{741137C2-DCE0-2E4D-8DAB-36A2B12A211E}" srcId="{2E58C962-D8C1-4029-83A0-B2F7C2D0DB37}" destId="{7507EA7E-AF05-CA4F-9CA8-BE549723DD58}" srcOrd="3" destOrd="0" parTransId="{D42C2A81-0D5A-5347-A866-4FC6D67CDB1C}" sibTransId="{AEFA0809-CD94-8540-AB9D-23BA88628881}"/>
    <dgm:cxn modelId="{476F82C5-E687-9D4D-A5C6-99459DBB974C}" srcId="{F3D90BAE-B579-4114-8C7D-9C5571E33B17}" destId="{408426F6-4E75-474C-8BED-578F2357EABA}" srcOrd="3" destOrd="0" parTransId="{3E6E0A15-7331-6846-8D38-A7F53D14EF04}" sibTransId="{70CFBA68-98A5-9B46-B500-CD042D34FAE9}"/>
    <dgm:cxn modelId="{B01595CA-0D88-49B1-AB81-0322BA914CF0}" srcId="{384063D8-8091-450A-9661-6B0E952138F3}" destId="{C04E0F7C-AD7D-4DD9-8B93-34A3E30F69A7}" srcOrd="0" destOrd="0" parTransId="{C3BBE0B2-F4F6-4B21-B859-69C6BF06AA8C}" sibTransId="{B85D90CF-A70D-4DC4-8CB5-5A1DB95D04BF}"/>
    <dgm:cxn modelId="{ADA299E1-D5B9-4B62-9C00-B317257E8AC1}" srcId="{21ECD44C-48C2-4A65-A291-B5E98BE8678C}" destId="{F3D90BAE-B579-4114-8C7D-9C5571E33B17}" srcOrd="0" destOrd="0" parTransId="{6F58325D-80D3-431D-AF51-BBD76F2FAD61}" sibTransId="{FC398D2C-0937-4438-BD6A-1F01AFF63138}"/>
    <dgm:cxn modelId="{5BB5F7FB-EC78-47C6-8BDD-69A73F277308}" type="presOf" srcId="{D2D02961-687C-4B3D-8783-6A4562A58D7D}" destId="{2B6A459C-B64A-4899-A279-37880D64CC8C}" srcOrd="0" destOrd="1" presId="urn:microsoft.com/office/officeart/2005/8/layout/list1"/>
    <dgm:cxn modelId="{4D095F8B-52D2-445A-A599-BF36ED787088}" type="presParOf" srcId="{987D4904-0658-4774-8CA4-CB487A3807BE}" destId="{217B17AE-A0A6-4934-B971-8681AA1A2A17}" srcOrd="0" destOrd="0" presId="urn:microsoft.com/office/officeart/2005/8/layout/list1"/>
    <dgm:cxn modelId="{AAB422CA-0ED8-4C22-A00F-F1780BDE881B}" type="presParOf" srcId="{217B17AE-A0A6-4934-B971-8681AA1A2A17}" destId="{50B1E21F-F17D-4ACB-822C-FDB4A40CEF75}" srcOrd="0" destOrd="0" presId="urn:microsoft.com/office/officeart/2005/8/layout/list1"/>
    <dgm:cxn modelId="{C0AE5E30-CEE6-48DD-A96A-7390236743C8}" type="presParOf" srcId="{217B17AE-A0A6-4934-B971-8681AA1A2A17}" destId="{681DCCE2-4055-4D0B-8803-F985A950D173}" srcOrd="1" destOrd="0" presId="urn:microsoft.com/office/officeart/2005/8/layout/list1"/>
    <dgm:cxn modelId="{518FF7A6-5F5C-4DE2-8A02-1BA70F141DF1}" type="presParOf" srcId="{987D4904-0658-4774-8CA4-CB487A3807BE}" destId="{2B8364B3-BA14-473F-8F5D-3200AC36B455}" srcOrd="1" destOrd="0" presId="urn:microsoft.com/office/officeart/2005/8/layout/list1"/>
    <dgm:cxn modelId="{6E21216B-E5C2-46D2-B87D-E0898A98B610}" type="presParOf" srcId="{987D4904-0658-4774-8CA4-CB487A3807BE}" destId="{2B6A459C-B64A-4899-A279-37880D64CC8C}" srcOrd="2" destOrd="0" presId="urn:microsoft.com/office/officeart/2005/8/layout/list1"/>
    <dgm:cxn modelId="{2E4393A7-1598-426E-A765-AADDA4FACFB3}" type="presParOf" srcId="{987D4904-0658-4774-8CA4-CB487A3807BE}" destId="{0FEBAE79-4488-4F1F-B82A-4BFF141A7005}" srcOrd="3" destOrd="0" presId="urn:microsoft.com/office/officeart/2005/8/layout/list1"/>
    <dgm:cxn modelId="{23C1F575-23C4-440E-8697-7205422BA9E9}" type="presParOf" srcId="{987D4904-0658-4774-8CA4-CB487A3807BE}" destId="{66F6EDC9-2008-471B-8C55-09A378E83FC4}" srcOrd="4" destOrd="0" presId="urn:microsoft.com/office/officeart/2005/8/layout/list1"/>
    <dgm:cxn modelId="{540C6B30-1ECC-478E-A1D3-7457026C6218}" type="presParOf" srcId="{66F6EDC9-2008-471B-8C55-09A378E83FC4}" destId="{A8C81962-F645-4FC3-976D-39ADB262FA5C}" srcOrd="0" destOrd="0" presId="urn:microsoft.com/office/officeart/2005/8/layout/list1"/>
    <dgm:cxn modelId="{1D6FDC90-6686-48EE-9E1B-4988BB8B699D}" type="presParOf" srcId="{66F6EDC9-2008-471B-8C55-09A378E83FC4}" destId="{137C9D46-2538-4031-BFFE-019820D17B80}" srcOrd="1" destOrd="0" presId="urn:microsoft.com/office/officeart/2005/8/layout/list1"/>
    <dgm:cxn modelId="{04D12C57-39B1-48C7-8AD5-1B4525108405}" type="presParOf" srcId="{987D4904-0658-4774-8CA4-CB487A3807BE}" destId="{1AC56835-DFE8-471C-868B-4E071D66D9BE}" srcOrd="5" destOrd="0" presId="urn:microsoft.com/office/officeart/2005/8/layout/list1"/>
    <dgm:cxn modelId="{FAE180BC-AAB2-4F96-A4DD-E12708E9DD3D}" type="presParOf" srcId="{987D4904-0658-4774-8CA4-CB487A3807BE}" destId="{85A7B805-4E19-4B33-BB4F-D60A977963FB}" srcOrd="6" destOrd="0" presId="urn:microsoft.com/office/officeart/2005/8/layout/list1"/>
    <dgm:cxn modelId="{BD8A1447-BAEA-40F5-A95C-C6C27EE0BA11}" type="presParOf" srcId="{987D4904-0658-4774-8CA4-CB487A3807BE}" destId="{EB8796B1-3C57-462C-946F-9C0280B5DDD7}" srcOrd="7" destOrd="0" presId="urn:microsoft.com/office/officeart/2005/8/layout/list1"/>
    <dgm:cxn modelId="{2ED80B93-D85B-4175-A3C9-0906ADE31C9F}" type="presParOf" srcId="{987D4904-0658-4774-8CA4-CB487A3807BE}" destId="{BFA51F84-586F-4538-8886-C5C7C506C113}" srcOrd="8" destOrd="0" presId="urn:microsoft.com/office/officeart/2005/8/layout/list1"/>
    <dgm:cxn modelId="{CF1DA2E6-F920-4F42-A3FD-0E1DBE5E9272}" type="presParOf" srcId="{BFA51F84-586F-4538-8886-C5C7C506C113}" destId="{1F766BC8-AD3B-4A92-8828-2B9352A5E6FB}" srcOrd="0" destOrd="0" presId="urn:microsoft.com/office/officeart/2005/8/layout/list1"/>
    <dgm:cxn modelId="{0AAA6CA6-02D1-45A1-A946-08E4953D5280}" type="presParOf" srcId="{BFA51F84-586F-4538-8886-C5C7C506C113}" destId="{49A4989E-68F0-4F5E-8DCE-7264F254D709}" srcOrd="1" destOrd="0" presId="urn:microsoft.com/office/officeart/2005/8/layout/list1"/>
    <dgm:cxn modelId="{DC225F61-C6E7-463D-9A14-DB7F921087A7}" type="presParOf" srcId="{987D4904-0658-4774-8CA4-CB487A3807BE}" destId="{430C358C-C47C-4905-A8A7-83F4EB6EA0DE}" srcOrd="9" destOrd="0" presId="urn:microsoft.com/office/officeart/2005/8/layout/list1"/>
    <dgm:cxn modelId="{1993FEE1-4CED-444F-9093-16C97265B34B}" type="presParOf" srcId="{987D4904-0658-4774-8CA4-CB487A3807BE}" destId="{EB7B9944-BDFD-4284-A853-B2D56282689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BAA77-BFC8-40DD-BC84-B57E22B27D9E}">
      <dsp:nvSpPr>
        <dsp:cNvPr id="0" name=""/>
        <dsp:cNvSpPr/>
      </dsp:nvSpPr>
      <dsp:spPr>
        <a:xfrm>
          <a:off x="679589" y="1521"/>
          <a:ext cx="3060527" cy="1836316"/>
        </a:xfrm>
        <a:prstGeom prst="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STEEDS KWEEK AFNEMEN VOOR START BEHANDELING</a:t>
          </a:r>
        </a:p>
      </dsp:txBody>
      <dsp:txXfrm>
        <a:off x="679589" y="1521"/>
        <a:ext cx="3060527" cy="1836316"/>
      </dsp:txXfrm>
    </dsp:sp>
    <dsp:sp modelId="{A3FA824D-DF20-4987-9BEE-AAB14486062F}">
      <dsp:nvSpPr>
        <dsp:cNvPr id="0" name=""/>
        <dsp:cNvSpPr/>
      </dsp:nvSpPr>
      <dsp:spPr>
        <a:xfrm>
          <a:off x="4046168" y="1521"/>
          <a:ext cx="3060527" cy="1836316"/>
        </a:xfrm>
        <a:prstGeom prst="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Standaardbeleid</a:t>
          </a:r>
          <a:r>
            <a:rPr lang="en-US" sz="2000" kern="1200" dirty="0"/>
            <a:t> </a:t>
          </a:r>
          <a:r>
            <a:rPr lang="en-US" sz="2000" kern="1200" dirty="0" err="1"/>
            <a:t>bij</a:t>
          </a:r>
          <a:r>
            <a:rPr lang="en-US" sz="2000" kern="1200" dirty="0"/>
            <a:t> diagnose in </a:t>
          </a:r>
          <a:r>
            <a:rPr lang="en-US" sz="2000" kern="1200" dirty="0" err="1"/>
            <a:t>afwachting</a:t>
          </a:r>
          <a:r>
            <a:rPr lang="en-US" sz="2000" kern="1200" dirty="0"/>
            <a:t> van </a:t>
          </a:r>
          <a:r>
            <a:rPr lang="en-US" sz="2000" kern="1200" dirty="0" err="1"/>
            <a:t>kweek</a:t>
          </a:r>
          <a:r>
            <a:rPr lang="en-US" sz="2000" kern="1200" dirty="0"/>
            <a:t> (antibiogram): </a:t>
          </a:r>
          <a:r>
            <a:rPr lang="en-US" sz="2000" kern="1200" dirty="0" err="1"/>
            <a:t>chloorhexidine</a:t>
          </a:r>
          <a:r>
            <a:rPr lang="en-US" sz="2000" kern="1200" dirty="0"/>
            <a:t>, </a:t>
          </a:r>
          <a:r>
            <a:rPr lang="en-US" sz="2000" kern="1200" dirty="0" err="1"/>
            <a:t>fucidine</a:t>
          </a:r>
          <a:r>
            <a:rPr lang="en-US" sz="2000" kern="1200" dirty="0"/>
            <a:t>, non-woven </a:t>
          </a:r>
          <a:r>
            <a:rPr lang="en-US" sz="2000" kern="1200" dirty="0" err="1"/>
            <a:t>kompres</a:t>
          </a:r>
          <a:endParaRPr lang="en-US" sz="2000" kern="1200" dirty="0"/>
        </a:p>
      </dsp:txBody>
      <dsp:txXfrm>
        <a:off x="4046168" y="1521"/>
        <a:ext cx="3060527" cy="1836316"/>
      </dsp:txXfrm>
    </dsp:sp>
    <dsp:sp modelId="{A0F48A42-9692-4859-893E-6ABC5AAFA7C6}">
      <dsp:nvSpPr>
        <dsp:cNvPr id="0" name=""/>
        <dsp:cNvSpPr/>
      </dsp:nvSpPr>
      <dsp:spPr>
        <a:xfrm>
          <a:off x="679589" y="2143890"/>
          <a:ext cx="3060527" cy="1836316"/>
        </a:xfrm>
        <a:prstGeom prst="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Overweeg</a:t>
          </a:r>
          <a:r>
            <a:rPr lang="en-US" sz="2000" kern="1200" dirty="0"/>
            <a:t> de </a:t>
          </a:r>
          <a:r>
            <a:rPr lang="en-US" sz="2000" kern="1200" dirty="0" err="1"/>
            <a:t>neus</a:t>
          </a:r>
          <a:r>
            <a:rPr lang="en-US" sz="2000" kern="1200" dirty="0"/>
            <a:t> mee </a:t>
          </a:r>
          <a:r>
            <a:rPr lang="en-US" sz="2000" kern="1200" dirty="0" err="1"/>
            <a:t>te</a:t>
          </a:r>
          <a:r>
            <a:rPr lang="en-US" sz="2000" kern="1200" dirty="0"/>
            <a:t> </a:t>
          </a:r>
          <a:r>
            <a:rPr lang="en-US" sz="2000" kern="1200" dirty="0" err="1"/>
            <a:t>behandelen</a:t>
          </a:r>
          <a:r>
            <a:rPr lang="en-US" sz="2000" kern="1200" dirty="0"/>
            <a:t> of </a:t>
          </a:r>
          <a:r>
            <a:rPr lang="en-US" sz="2000" kern="1200" dirty="0" err="1"/>
            <a:t>decontaminatie</a:t>
          </a:r>
          <a:r>
            <a:rPr lang="en-US" sz="2000" kern="1200" dirty="0"/>
            <a:t> (</a:t>
          </a:r>
          <a:r>
            <a:rPr lang="en-US" sz="2000" kern="1200" dirty="0" err="1"/>
            <a:t>zeker</a:t>
          </a:r>
          <a:r>
            <a:rPr lang="en-US" sz="2000" kern="1200" dirty="0"/>
            <a:t> </a:t>
          </a:r>
          <a:r>
            <a:rPr lang="en-US" sz="2000" kern="1200" dirty="0" err="1"/>
            <a:t>bij</a:t>
          </a:r>
          <a:r>
            <a:rPr lang="en-US" sz="2000" kern="1200" dirty="0"/>
            <a:t> </a:t>
          </a:r>
          <a:r>
            <a:rPr lang="en-US" sz="2000" kern="1200" dirty="0" err="1"/>
            <a:t>recidief</a:t>
          </a:r>
          <a:r>
            <a:rPr lang="en-US" sz="2000" kern="1200" dirty="0"/>
            <a:t>)</a:t>
          </a:r>
        </a:p>
      </dsp:txBody>
      <dsp:txXfrm>
        <a:off x="679589" y="2143890"/>
        <a:ext cx="3060527" cy="1836316"/>
      </dsp:txXfrm>
    </dsp:sp>
    <dsp:sp modelId="{39A125C2-444C-40A4-8531-493C18AE7736}">
      <dsp:nvSpPr>
        <dsp:cNvPr id="0" name=""/>
        <dsp:cNvSpPr/>
      </dsp:nvSpPr>
      <dsp:spPr>
        <a:xfrm>
          <a:off x="4046168" y="2143890"/>
          <a:ext cx="3060527" cy="1836316"/>
        </a:xfrm>
        <a:prstGeom prst="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Systemisch</a:t>
          </a:r>
          <a:r>
            <a:rPr lang="en-US" sz="2000" kern="1200" dirty="0"/>
            <a:t> </a:t>
          </a:r>
          <a:r>
            <a:rPr lang="en-US" sz="2000" kern="1200" dirty="0" err="1"/>
            <a:t>enkel</a:t>
          </a:r>
          <a:r>
            <a:rPr lang="en-US" sz="2000" kern="1200" dirty="0"/>
            <a:t> </a:t>
          </a:r>
          <a:r>
            <a:rPr lang="en-US" sz="2000" kern="1200" dirty="0" err="1"/>
            <a:t>bij</a:t>
          </a:r>
          <a:r>
            <a:rPr lang="en-US" sz="2000" kern="1200" dirty="0"/>
            <a:t> </a:t>
          </a:r>
          <a:r>
            <a:rPr lang="en-US" sz="2000" kern="1200" dirty="0" err="1"/>
            <a:t>hardnekkige</a:t>
          </a:r>
          <a:r>
            <a:rPr lang="en-US" sz="2000" kern="1200" dirty="0"/>
            <a:t> of </a:t>
          </a:r>
          <a:r>
            <a:rPr lang="en-US" sz="2000" kern="1200" dirty="0" err="1"/>
            <a:t>uitgebreide</a:t>
          </a:r>
          <a:r>
            <a:rPr lang="en-US" sz="2000" kern="1200" dirty="0"/>
            <a:t> </a:t>
          </a:r>
          <a:r>
            <a:rPr lang="en-US" sz="2000" kern="1200" dirty="0" err="1"/>
            <a:t>gevallen</a:t>
          </a:r>
          <a:endParaRPr lang="en-US" sz="2000" kern="1200" dirty="0"/>
        </a:p>
      </dsp:txBody>
      <dsp:txXfrm>
        <a:off x="4046168" y="2143890"/>
        <a:ext cx="3060527" cy="1836316"/>
      </dsp:txXfrm>
    </dsp:sp>
    <dsp:sp modelId="{384787B9-B23B-467F-A730-9F7BE3099D3B}">
      <dsp:nvSpPr>
        <dsp:cNvPr id="0" name=""/>
        <dsp:cNvSpPr/>
      </dsp:nvSpPr>
      <dsp:spPr>
        <a:xfrm>
          <a:off x="2362878" y="4286259"/>
          <a:ext cx="3060527" cy="1836316"/>
        </a:xfrm>
        <a:prstGeom prst="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Verspreiding</a:t>
          </a:r>
          <a:r>
            <a:rPr lang="en-US" sz="2000" kern="1200" dirty="0"/>
            <a:t> </a:t>
          </a:r>
          <a:r>
            <a:rPr lang="en-US" sz="2000" kern="1200" dirty="0" err="1"/>
            <a:t>vermijden</a:t>
          </a:r>
          <a:r>
            <a:rPr lang="en-US" sz="2000" kern="1200" dirty="0"/>
            <a:t> (</a:t>
          </a:r>
          <a:r>
            <a:rPr lang="en-US" sz="2000" kern="1200" dirty="0" err="1"/>
            <a:t>kleding</a:t>
          </a:r>
          <a:r>
            <a:rPr lang="en-US" sz="2000" kern="1200" dirty="0"/>
            <a:t>, </a:t>
          </a:r>
          <a:r>
            <a:rPr lang="en-US" sz="2000" kern="1200" dirty="0" err="1"/>
            <a:t>wasgoed</a:t>
          </a:r>
          <a:r>
            <a:rPr lang="en-US" sz="2000" kern="1200" dirty="0"/>
            <a:t> </a:t>
          </a:r>
          <a:r>
            <a:rPr lang="en-US" sz="2000" kern="1200" dirty="0" err="1"/>
            <a:t>regelmatig</a:t>
          </a:r>
          <a:r>
            <a:rPr lang="en-US" sz="2000" kern="1200" dirty="0"/>
            <a:t> </a:t>
          </a:r>
          <a:r>
            <a:rPr lang="en-US" sz="2000" kern="1200" dirty="0" err="1"/>
            <a:t>verschonen</a:t>
          </a:r>
          <a:r>
            <a:rPr lang="en-US" sz="2000" kern="1200" dirty="0"/>
            <a:t>, </a:t>
          </a:r>
          <a:r>
            <a:rPr lang="en-US" sz="2000" kern="1200" dirty="0" err="1"/>
            <a:t>letsels</a:t>
          </a:r>
          <a:r>
            <a:rPr lang="en-US" sz="2000" kern="1200" dirty="0"/>
            <a:t> </a:t>
          </a:r>
          <a:r>
            <a:rPr lang="en-US" sz="2000" kern="1200" dirty="0" err="1"/>
            <a:t>afdekken</a:t>
          </a:r>
          <a:r>
            <a:rPr lang="en-US" sz="2000" kern="1200" dirty="0"/>
            <a:t>)</a:t>
          </a:r>
        </a:p>
      </dsp:txBody>
      <dsp:txXfrm>
        <a:off x="2362878" y="4286259"/>
        <a:ext cx="3060527" cy="1836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7278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7278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082AC-63D5-49D8-8682-EB337E14357B}">
      <dsp:nvSpPr>
        <dsp:cNvPr id="0" name=""/>
        <dsp:cNvSpPr/>
      </dsp:nvSpPr>
      <dsp:spPr>
        <a:xfrm>
          <a:off x="635540" y="590475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rgbClr val="B0166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A6E4A-19E3-4A25-9E71-259F28DD1D17}">
      <dsp:nvSpPr>
        <dsp:cNvPr id="0" name=""/>
        <dsp:cNvSpPr/>
      </dsp:nvSpPr>
      <dsp:spPr>
        <a:xfrm>
          <a:off x="1059670" y="1038828"/>
          <a:ext cx="1141875" cy="114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1BD7B2-27A7-4CA5-A930-7D858966AA05}">
      <dsp:nvSpPr>
        <dsp:cNvPr id="0" name=""/>
        <dsp:cNvSpPr/>
      </dsp:nvSpPr>
      <dsp:spPr>
        <a:xfrm>
          <a:off x="2578" y="2951628"/>
          <a:ext cx="3262500" cy="886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2100" kern="1200" dirty="0"/>
            <a:t>OMGEVINGS </a:t>
          </a:r>
          <a:r>
            <a:rPr lang="nl-BE" sz="1200" kern="1200" dirty="0"/>
            <a:t>(</a:t>
          </a:r>
          <a:r>
            <a:rPr lang="nl-BE" sz="1200" kern="1200" dirty="0" err="1"/>
            <a:t>hygiënsiche</a:t>
          </a:r>
          <a:r>
            <a:rPr lang="nl-BE" sz="1200" kern="1200" dirty="0"/>
            <a:t>) </a:t>
          </a:r>
          <a:r>
            <a:rPr lang="nl-BE" sz="2100" kern="1200" dirty="0"/>
            <a:t>maatregelen</a:t>
          </a:r>
          <a:endParaRPr lang="en-US" sz="2100" kern="1200" dirty="0"/>
        </a:p>
      </dsp:txBody>
      <dsp:txXfrm>
        <a:off x="2578" y="2951628"/>
        <a:ext cx="3262500" cy="886780"/>
      </dsp:txXfrm>
    </dsp:sp>
    <dsp:sp modelId="{6CA75F53-4D25-4788-90B3-EE8183FD81A6}">
      <dsp:nvSpPr>
        <dsp:cNvPr id="0" name=""/>
        <dsp:cNvSpPr/>
      </dsp:nvSpPr>
      <dsp:spPr>
        <a:xfrm>
          <a:off x="4477456" y="542176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rgbClr val="6A336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CA027-06D1-48E3-90F9-992D12991BC0}">
      <dsp:nvSpPr>
        <dsp:cNvPr id="0" name=""/>
        <dsp:cNvSpPr/>
      </dsp:nvSpPr>
      <dsp:spPr>
        <a:xfrm>
          <a:off x="4901581" y="966301"/>
          <a:ext cx="1141875" cy="114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8C4E13-112B-4C19-9D30-F498E481F491}">
      <dsp:nvSpPr>
        <dsp:cNvPr id="0" name=""/>
        <dsp:cNvSpPr/>
      </dsp:nvSpPr>
      <dsp:spPr>
        <a:xfrm>
          <a:off x="3821041" y="2949842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2400" kern="1200" dirty="0" err="1"/>
            <a:t>Patient</a:t>
          </a:r>
          <a:r>
            <a:rPr lang="nl-BE" sz="2400" kern="1200" dirty="0"/>
            <a:t> behandelen</a:t>
          </a:r>
          <a:endParaRPr lang="en-US" sz="2400" kern="1200" dirty="0"/>
        </a:p>
      </dsp:txBody>
      <dsp:txXfrm>
        <a:off x="3821041" y="2949842"/>
        <a:ext cx="3262500" cy="720000"/>
      </dsp:txXfrm>
    </dsp:sp>
    <dsp:sp modelId="{C31E593C-C717-4FD3-8FEA-E9973D7D3CF3}">
      <dsp:nvSpPr>
        <dsp:cNvPr id="0" name=""/>
        <dsp:cNvSpPr/>
      </dsp:nvSpPr>
      <dsp:spPr>
        <a:xfrm>
          <a:off x="8310893" y="542176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372C73-1BAB-4DF5-B303-AF1849DEFE2D}">
      <dsp:nvSpPr>
        <dsp:cNvPr id="0" name=""/>
        <dsp:cNvSpPr/>
      </dsp:nvSpPr>
      <dsp:spPr>
        <a:xfrm>
          <a:off x="8735018" y="966301"/>
          <a:ext cx="1141875" cy="1141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CF78D-046E-4794-BB33-5AFAB97B1C4D}">
      <dsp:nvSpPr>
        <dsp:cNvPr id="0" name=""/>
        <dsp:cNvSpPr/>
      </dsp:nvSpPr>
      <dsp:spPr>
        <a:xfrm>
          <a:off x="7666223" y="2932044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2400" kern="1200" dirty="0"/>
            <a:t>Contactpersonen </a:t>
          </a:r>
          <a:endParaRPr lang="en-US" sz="2400" kern="1200" dirty="0"/>
        </a:p>
      </dsp:txBody>
      <dsp:txXfrm>
        <a:off x="7666223" y="2932044"/>
        <a:ext cx="32625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1854D-D649-4AEA-9802-2F0311BC1DC6}">
      <dsp:nvSpPr>
        <dsp:cNvPr id="0" name=""/>
        <dsp:cNvSpPr/>
      </dsp:nvSpPr>
      <dsp:spPr>
        <a:xfrm>
          <a:off x="0" y="0"/>
          <a:ext cx="106535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69F13-6E38-47AB-98A3-262EF63670A9}">
      <dsp:nvSpPr>
        <dsp:cNvPr id="0" name=""/>
        <dsp:cNvSpPr/>
      </dsp:nvSpPr>
      <dsp:spPr>
        <a:xfrm>
          <a:off x="0" y="0"/>
          <a:ext cx="10653579" cy="114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/>
            <a:t>Patiënt EN contactpersoon behandelen</a:t>
          </a:r>
          <a:endParaRPr lang="en-US" sz="2000" kern="1200"/>
        </a:p>
      </dsp:txBody>
      <dsp:txXfrm>
        <a:off x="0" y="0"/>
        <a:ext cx="10653579" cy="1148457"/>
      </dsp:txXfrm>
    </dsp:sp>
    <dsp:sp modelId="{183163A7-6CF8-410F-AA5F-6C6C00C1ABC3}">
      <dsp:nvSpPr>
        <dsp:cNvPr id="0" name=""/>
        <dsp:cNvSpPr/>
      </dsp:nvSpPr>
      <dsp:spPr>
        <a:xfrm>
          <a:off x="0" y="1148457"/>
          <a:ext cx="106535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F7606-D542-4582-AAF4-D9C9F0F33D15}">
      <dsp:nvSpPr>
        <dsp:cNvPr id="0" name=""/>
        <dsp:cNvSpPr/>
      </dsp:nvSpPr>
      <dsp:spPr>
        <a:xfrm>
          <a:off x="0" y="1148457"/>
          <a:ext cx="10653579" cy="114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Zorg en gezondheid: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3 topica ( </a:t>
          </a:r>
          <a:r>
            <a:rPr lang="nl-BE" sz="2000" kern="1200" dirty="0" err="1"/>
            <a:t>permethrine</a:t>
          </a:r>
          <a:r>
            <a:rPr lang="nl-BE" sz="2000" kern="1200" dirty="0"/>
            <a:t>, </a:t>
          </a:r>
          <a:r>
            <a:rPr lang="nl-BE" sz="2000" kern="1200" dirty="0" err="1"/>
            <a:t>benzylbenzoaat</a:t>
          </a:r>
          <a:r>
            <a:rPr lang="nl-BE" sz="2000" kern="1200" dirty="0"/>
            <a:t>, </a:t>
          </a:r>
          <a:r>
            <a:rPr lang="nl-BE" sz="2000" kern="1200" dirty="0" err="1"/>
            <a:t>ivermectine</a:t>
          </a:r>
          <a:r>
            <a:rPr lang="nl-BE" sz="2000" kern="1200" dirty="0"/>
            <a:t>)-Geen bevestiging in studies, in de praktijk toch betere resultaten met </a:t>
          </a:r>
          <a:r>
            <a:rPr lang="nl-BE" sz="2000" kern="1200" dirty="0" err="1"/>
            <a:t>benzylbenzoaat</a:t>
          </a:r>
          <a:r>
            <a:rPr lang="nl-BE" sz="2000" kern="1200" dirty="0"/>
            <a:t>  </a:t>
          </a:r>
          <a:r>
            <a:rPr lang="nl-BE" sz="2000" kern="1200" dirty="0" err="1"/>
            <a:t>cfr</a:t>
          </a:r>
          <a:r>
            <a:rPr lang="nl-BE" sz="2000" kern="1200" dirty="0"/>
            <a:t> Project  Sint-Niklaas</a:t>
          </a:r>
          <a:endParaRPr lang="en-US" sz="2000" kern="1200" dirty="0"/>
        </a:p>
      </dsp:txBody>
      <dsp:txXfrm>
        <a:off x="0" y="1148457"/>
        <a:ext cx="10653579" cy="1148457"/>
      </dsp:txXfrm>
    </dsp:sp>
    <dsp:sp modelId="{8EE335C8-DA8A-4C1F-AEAE-8DE8D4D37801}">
      <dsp:nvSpPr>
        <dsp:cNvPr id="0" name=""/>
        <dsp:cNvSpPr/>
      </dsp:nvSpPr>
      <dsp:spPr>
        <a:xfrm>
          <a:off x="0" y="2296914"/>
          <a:ext cx="106535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B8FA19-6164-4673-89D5-1FC34D08DFA1}">
      <dsp:nvSpPr>
        <dsp:cNvPr id="0" name=""/>
        <dsp:cNvSpPr/>
      </dsp:nvSpPr>
      <dsp:spPr>
        <a:xfrm>
          <a:off x="0" y="2296914"/>
          <a:ext cx="10653579" cy="114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1 systemisch therapie: </a:t>
          </a:r>
          <a:r>
            <a:rPr lang="nl-BE" sz="2000" kern="1200" dirty="0" err="1"/>
            <a:t>ivermectine</a:t>
          </a:r>
          <a:r>
            <a:rPr lang="nl-BE" sz="2000" kern="1200" dirty="0"/>
            <a:t> niet standaard. Ev. bij sterk </a:t>
          </a:r>
          <a:r>
            <a:rPr lang="nl-BE" sz="2000" kern="1200" dirty="0" err="1"/>
            <a:t>gesurinfecteerd</a:t>
          </a:r>
          <a:r>
            <a:rPr lang="nl-BE" sz="2000" kern="1200" dirty="0"/>
            <a:t> of </a:t>
          </a:r>
          <a:r>
            <a:rPr lang="nl-BE" sz="2000" kern="1200" dirty="0" err="1"/>
            <a:t>geëczematiseerd</a:t>
          </a:r>
          <a:r>
            <a:rPr lang="nl-BE" sz="2000" kern="1200" dirty="0"/>
            <a:t> beeld/zorginstellingen (nu wel terugbetaald)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0" y="2296914"/>
        <a:ext cx="10653579" cy="1148457"/>
      </dsp:txXfrm>
    </dsp:sp>
    <dsp:sp modelId="{71752B76-90A1-44CC-ACE1-426A29955DC0}">
      <dsp:nvSpPr>
        <dsp:cNvPr id="0" name=""/>
        <dsp:cNvSpPr/>
      </dsp:nvSpPr>
      <dsp:spPr>
        <a:xfrm>
          <a:off x="0" y="3445371"/>
          <a:ext cx="1065357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CAAC5-CE7D-431F-AC71-516061C708CA}">
      <dsp:nvSpPr>
        <dsp:cNvPr id="0" name=""/>
        <dsp:cNvSpPr/>
      </dsp:nvSpPr>
      <dsp:spPr>
        <a:xfrm>
          <a:off x="0" y="3445371"/>
          <a:ext cx="10653579" cy="1148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Ons basisschema: </a:t>
          </a:r>
          <a:r>
            <a:rPr lang="nl-BE" sz="2000" kern="1200" dirty="0" err="1"/>
            <a:t>benzylbenzoaat</a:t>
          </a:r>
          <a:r>
            <a:rPr lang="nl-BE" sz="2000" kern="1200" dirty="0"/>
            <a:t> 25% (10% </a:t>
          </a:r>
          <a:r>
            <a:rPr lang="nl-NL" sz="2000" kern="1200" dirty="0"/>
            <a:t>&lt;2</a:t>
          </a:r>
          <a:r>
            <a:rPr lang="nl-BE" sz="2000" kern="1200" dirty="0"/>
            <a:t> jaar) lotion  TMF 2(!) opeenvolgende dagen zonder tussentijds douchen. Te herhalen na 1 week.  (folder zorg en gezondheid 3 dagen)</a:t>
          </a:r>
          <a:endParaRPr lang="en-US" sz="2000" kern="1200" dirty="0"/>
        </a:p>
      </dsp:txBody>
      <dsp:txXfrm>
        <a:off x="0" y="3445371"/>
        <a:ext cx="10653579" cy="1148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43732-535A-483A-8016-727F844FA219}">
      <dsp:nvSpPr>
        <dsp:cNvPr id="0" name=""/>
        <dsp:cNvSpPr/>
      </dsp:nvSpPr>
      <dsp:spPr>
        <a:xfrm>
          <a:off x="0" y="313378"/>
          <a:ext cx="6949440" cy="125541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ALTIJD KWEKEN VOOR START BEHANDELING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Enkele haren uittrekken met pincet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Huidschilfers afschrapen</a:t>
          </a:r>
          <a:endParaRPr lang="en-US" sz="1600" kern="1200" dirty="0"/>
        </a:p>
      </dsp:txBody>
      <dsp:txXfrm>
        <a:off x="61284" y="374662"/>
        <a:ext cx="6826872" cy="1132842"/>
      </dsp:txXfrm>
    </dsp:sp>
    <dsp:sp modelId="{AD907169-A768-4E01-A426-647A26FE5384}">
      <dsp:nvSpPr>
        <dsp:cNvPr id="0" name=""/>
        <dsp:cNvSpPr/>
      </dsp:nvSpPr>
      <dsp:spPr>
        <a:xfrm>
          <a:off x="0" y="1614868"/>
          <a:ext cx="6949440" cy="125541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ALTIJD SYSTEMISCH BEHANDELEN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Topische middelen dringen niet voldoende door in de haarfollikels </a:t>
          </a:r>
          <a:endParaRPr lang="en-US" sz="1600" kern="1200" dirty="0"/>
        </a:p>
      </dsp:txBody>
      <dsp:txXfrm>
        <a:off x="61284" y="1676152"/>
        <a:ext cx="6826872" cy="1132842"/>
      </dsp:txXfrm>
    </dsp:sp>
    <dsp:sp modelId="{25B99B20-8A0E-401E-9FF0-A74180470C1B}">
      <dsp:nvSpPr>
        <dsp:cNvPr id="0" name=""/>
        <dsp:cNvSpPr/>
      </dsp:nvSpPr>
      <dsp:spPr>
        <a:xfrm>
          <a:off x="0" y="2916358"/>
          <a:ext cx="6949440" cy="125541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Trichophyton species: Terbinafine gedurende minstens 4 weken.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Microsporum species: Itraconazole gedurende minstens 6 weken.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Dosis aanpassen obv gewicht!</a:t>
          </a:r>
          <a:endParaRPr lang="en-US" sz="1600" kern="1200" dirty="0"/>
        </a:p>
      </dsp:txBody>
      <dsp:txXfrm>
        <a:off x="61284" y="2977642"/>
        <a:ext cx="6826872" cy="1132842"/>
      </dsp:txXfrm>
    </dsp:sp>
    <dsp:sp modelId="{3B56679A-318C-4686-B617-52B1370D169B}">
      <dsp:nvSpPr>
        <dsp:cNvPr id="0" name=""/>
        <dsp:cNvSpPr/>
      </dsp:nvSpPr>
      <dsp:spPr>
        <a:xfrm>
          <a:off x="0" y="4217849"/>
          <a:ext cx="6949440" cy="125541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ALTIJD BEHANDELEN TOT NEGATIVEREN VAN KWEKEN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controle na 4 a 6 weken steeds nieuwe haren en schilfers nemen. Indien rechtsreeks onderzoek/cultuur nog positief: behandeling verderzetten en kweken herhalen.</a:t>
          </a:r>
          <a:endParaRPr lang="en-US" sz="1600" kern="1200" dirty="0"/>
        </a:p>
      </dsp:txBody>
      <dsp:txXfrm>
        <a:off x="61284" y="4279133"/>
        <a:ext cx="6826872" cy="11328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–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–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–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–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43732-535A-483A-8016-727F844FA219}">
      <dsp:nvSpPr>
        <dsp:cNvPr id="0" name=""/>
        <dsp:cNvSpPr/>
      </dsp:nvSpPr>
      <dsp:spPr>
        <a:xfrm>
          <a:off x="0" y="463979"/>
          <a:ext cx="6949440" cy="1152029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900" kern="1200" dirty="0"/>
            <a:t>Atopisch eczeem ≠ allergie</a:t>
          </a:r>
          <a:endParaRPr lang="en-US" sz="2900" kern="1200" dirty="0"/>
        </a:p>
      </dsp:txBody>
      <dsp:txXfrm>
        <a:off x="56237" y="520216"/>
        <a:ext cx="6836966" cy="1039555"/>
      </dsp:txXfrm>
    </dsp:sp>
    <dsp:sp modelId="{AD907169-A768-4E01-A426-647A26FE5384}">
      <dsp:nvSpPr>
        <dsp:cNvPr id="0" name=""/>
        <dsp:cNvSpPr/>
      </dsp:nvSpPr>
      <dsp:spPr>
        <a:xfrm>
          <a:off x="0" y="1699529"/>
          <a:ext cx="6949440" cy="1152029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900" kern="1200" dirty="0"/>
            <a:t>Uitwerking naar allergie enkel op indicatie</a:t>
          </a:r>
          <a:endParaRPr lang="en-US" sz="2900" kern="1200" dirty="0"/>
        </a:p>
      </dsp:txBody>
      <dsp:txXfrm>
        <a:off x="56237" y="1755766"/>
        <a:ext cx="6836966" cy="1039555"/>
      </dsp:txXfrm>
    </dsp:sp>
    <dsp:sp modelId="{25B99B20-8A0E-401E-9FF0-A74180470C1B}">
      <dsp:nvSpPr>
        <dsp:cNvPr id="0" name=""/>
        <dsp:cNvSpPr/>
      </dsp:nvSpPr>
      <dsp:spPr>
        <a:xfrm>
          <a:off x="0" y="2935079"/>
          <a:ext cx="6949440" cy="1152029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900" kern="1200" dirty="0"/>
            <a:t>KME vermijden enkel bij goede argumenten</a:t>
          </a:r>
          <a:endParaRPr lang="en-US" sz="2900" kern="1200" dirty="0"/>
        </a:p>
      </dsp:txBody>
      <dsp:txXfrm>
        <a:off x="56237" y="2991316"/>
        <a:ext cx="6836966" cy="1039555"/>
      </dsp:txXfrm>
    </dsp:sp>
    <dsp:sp modelId="{3B56679A-318C-4686-B617-52B1370D169B}">
      <dsp:nvSpPr>
        <dsp:cNvPr id="0" name=""/>
        <dsp:cNvSpPr/>
      </dsp:nvSpPr>
      <dsp:spPr>
        <a:xfrm>
          <a:off x="0" y="4170628"/>
          <a:ext cx="6949440" cy="1152029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900" kern="1200" dirty="0"/>
            <a:t>Veel info geven en onderhoudsbehandeling benadrukken</a:t>
          </a:r>
          <a:endParaRPr lang="en-US" sz="2900" kern="1200" dirty="0"/>
        </a:p>
      </dsp:txBody>
      <dsp:txXfrm>
        <a:off x="56237" y="4226865"/>
        <a:ext cx="6836966" cy="10395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8307"/>
          <a:ext cx="10653579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249936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–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–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–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– Tinea capitis</a:t>
          </a:r>
        </a:p>
      </dsp:txBody>
      <dsp:txXfrm>
        <a:off x="0" y="248307"/>
        <a:ext cx="10653579" cy="1512000"/>
      </dsp:txXfrm>
    </dsp:sp>
    <dsp:sp modelId="{681DCCE2-4055-4D0B-8803-F985A950D173}">
      <dsp:nvSpPr>
        <dsp:cNvPr id="0" name=""/>
        <dsp:cNvSpPr/>
      </dsp:nvSpPr>
      <dsp:spPr>
        <a:xfrm>
          <a:off x="558077" y="96880"/>
          <a:ext cx="7457505" cy="35424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INFECTIES</a:t>
          </a:r>
          <a:endParaRPr lang="en-US" sz="1200" kern="1200" dirty="0"/>
        </a:p>
      </dsp:txBody>
      <dsp:txXfrm>
        <a:off x="575370" y="114173"/>
        <a:ext cx="7422919" cy="319654"/>
      </dsp:txXfrm>
    </dsp:sp>
    <dsp:sp modelId="{85A7B805-4E19-4B33-BB4F-D60A977963FB}">
      <dsp:nvSpPr>
        <dsp:cNvPr id="0" name=""/>
        <dsp:cNvSpPr/>
      </dsp:nvSpPr>
      <dsp:spPr>
        <a:xfrm>
          <a:off x="0" y="2040209"/>
          <a:ext cx="10653579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249936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–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040209"/>
        <a:ext cx="10653579" cy="1512000"/>
      </dsp:txXfrm>
    </dsp:sp>
    <dsp:sp modelId="{137C9D46-2538-4031-BFFE-019820D17B80}">
      <dsp:nvSpPr>
        <dsp:cNvPr id="0" name=""/>
        <dsp:cNvSpPr/>
      </dsp:nvSpPr>
      <dsp:spPr>
        <a:xfrm>
          <a:off x="532678" y="1825107"/>
          <a:ext cx="7457505" cy="35424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549971" y="1842400"/>
        <a:ext cx="7422919" cy="319654"/>
      </dsp:txXfrm>
    </dsp:sp>
    <dsp:sp modelId="{EB7B9944-BDFD-4284-A853-B2D562826895}">
      <dsp:nvSpPr>
        <dsp:cNvPr id="0" name=""/>
        <dsp:cNvSpPr/>
      </dsp:nvSpPr>
      <dsp:spPr>
        <a:xfrm>
          <a:off x="0" y="3756147"/>
          <a:ext cx="10653579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249936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Doorverwijsbeleid</a:t>
          </a:r>
          <a:endParaRPr lang="en-US" sz="1800" kern="1200" dirty="0"/>
        </a:p>
      </dsp:txBody>
      <dsp:txXfrm>
        <a:off x="0" y="3756147"/>
        <a:ext cx="10653579" cy="1247400"/>
      </dsp:txXfrm>
    </dsp:sp>
    <dsp:sp modelId="{49A4989E-68F0-4F5E-8DCE-7264F254D709}">
      <dsp:nvSpPr>
        <dsp:cNvPr id="0" name=""/>
        <dsp:cNvSpPr/>
      </dsp:nvSpPr>
      <dsp:spPr>
        <a:xfrm>
          <a:off x="532678" y="3579027"/>
          <a:ext cx="7457505" cy="35424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549971" y="3596320"/>
        <a:ext cx="7422919" cy="3196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4 -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5 -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6 - Psoriasis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4 -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5 -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6 - Psoriasis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7 - Acne vulgaris (</a:t>
          </a:r>
          <a:r>
            <a:rPr lang="en-US" sz="1800" kern="1200" dirty="0" err="1"/>
            <a:t>adolescenten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</a:t>
          </a:r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8A590-4CA3-1849-A243-3A2DDD57FBD2}">
      <dsp:nvSpPr>
        <dsp:cNvPr id="0" name=""/>
        <dsp:cNvSpPr/>
      </dsp:nvSpPr>
      <dsp:spPr>
        <a:xfrm>
          <a:off x="0" y="0"/>
          <a:ext cx="2080777" cy="4593828"/>
        </a:xfrm>
        <a:prstGeom prst="roundRect">
          <a:avLst>
            <a:gd name="adj" fmla="val 10000"/>
          </a:avLst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Lipodermatosclerose</a:t>
          </a:r>
        </a:p>
      </dsp:txBody>
      <dsp:txXfrm>
        <a:off x="0" y="1837531"/>
        <a:ext cx="2080777" cy="1837531"/>
      </dsp:txXfrm>
    </dsp:sp>
    <dsp:sp modelId="{9932861A-906C-6C48-9719-A49489CB8631}">
      <dsp:nvSpPr>
        <dsp:cNvPr id="0" name=""/>
        <dsp:cNvSpPr/>
      </dsp:nvSpPr>
      <dsp:spPr>
        <a:xfrm>
          <a:off x="275516" y="183722"/>
          <a:ext cx="1529744" cy="152974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3AAFE1-748F-7B4C-8952-EF6CFBD61901}">
      <dsp:nvSpPr>
        <dsp:cNvPr id="0" name=""/>
        <dsp:cNvSpPr/>
      </dsp:nvSpPr>
      <dsp:spPr>
        <a:xfrm>
          <a:off x="2162260" y="0"/>
          <a:ext cx="2080777" cy="4593828"/>
        </a:xfrm>
        <a:prstGeom prst="roundRect">
          <a:avLst>
            <a:gd name="adj" fmla="val 10000"/>
          </a:avLst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Hypostatisch eczeem</a:t>
          </a:r>
        </a:p>
      </dsp:txBody>
      <dsp:txXfrm>
        <a:off x="2162260" y="1837531"/>
        <a:ext cx="2080777" cy="1837531"/>
      </dsp:txXfrm>
    </dsp:sp>
    <dsp:sp modelId="{A208B001-C324-7744-90B4-470F3DB26F2A}">
      <dsp:nvSpPr>
        <dsp:cNvPr id="0" name=""/>
        <dsp:cNvSpPr/>
      </dsp:nvSpPr>
      <dsp:spPr>
        <a:xfrm>
          <a:off x="2418716" y="275629"/>
          <a:ext cx="1529744" cy="1529744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8F818-2E4D-854E-8C2C-46417997AFDA}">
      <dsp:nvSpPr>
        <dsp:cNvPr id="0" name=""/>
        <dsp:cNvSpPr/>
      </dsp:nvSpPr>
      <dsp:spPr>
        <a:xfrm>
          <a:off x="4286400" y="0"/>
          <a:ext cx="2080777" cy="4593828"/>
        </a:xfrm>
        <a:prstGeom prst="roundRect">
          <a:avLst>
            <a:gd name="adj" fmla="val 10000"/>
          </a:avLst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Hyperpigmentatie door ijzerdepositie (okerdermatitis)</a:t>
          </a:r>
        </a:p>
      </dsp:txBody>
      <dsp:txXfrm>
        <a:off x="4286400" y="1837531"/>
        <a:ext cx="2080777" cy="1837531"/>
      </dsp:txXfrm>
    </dsp:sp>
    <dsp:sp modelId="{9FACC00B-11B0-1A49-A6B9-A15BA359D0A8}">
      <dsp:nvSpPr>
        <dsp:cNvPr id="0" name=""/>
        <dsp:cNvSpPr/>
      </dsp:nvSpPr>
      <dsp:spPr>
        <a:xfrm>
          <a:off x="4561917" y="275629"/>
          <a:ext cx="1529744" cy="1529744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BA00F-936C-2840-8272-05984EDFFC20}">
      <dsp:nvSpPr>
        <dsp:cNvPr id="0" name=""/>
        <dsp:cNvSpPr/>
      </dsp:nvSpPr>
      <dsp:spPr>
        <a:xfrm>
          <a:off x="6429601" y="0"/>
          <a:ext cx="2080777" cy="4593828"/>
        </a:xfrm>
        <a:prstGeom prst="roundRect">
          <a:avLst>
            <a:gd name="adj" fmla="val 10000"/>
          </a:avLst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Atrophie blanche</a:t>
          </a:r>
        </a:p>
      </dsp:txBody>
      <dsp:txXfrm>
        <a:off x="6429601" y="1837531"/>
        <a:ext cx="2080777" cy="1837531"/>
      </dsp:txXfrm>
    </dsp:sp>
    <dsp:sp modelId="{0ED6CB85-BF27-CB4B-B8DB-2F5FEB5905D4}">
      <dsp:nvSpPr>
        <dsp:cNvPr id="0" name=""/>
        <dsp:cNvSpPr/>
      </dsp:nvSpPr>
      <dsp:spPr>
        <a:xfrm>
          <a:off x="6705117" y="275629"/>
          <a:ext cx="1529744" cy="1529744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81E9D-842B-DA49-A887-16B46E9B0CA2}">
      <dsp:nvSpPr>
        <dsp:cNvPr id="0" name=""/>
        <dsp:cNvSpPr/>
      </dsp:nvSpPr>
      <dsp:spPr>
        <a:xfrm>
          <a:off x="8572801" y="0"/>
          <a:ext cx="2080777" cy="4593828"/>
        </a:xfrm>
        <a:prstGeom prst="roundRect">
          <a:avLst>
            <a:gd name="adj" fmla="val 10000"/>
          </a:avLst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Ulcera</a:t>
          </a:r>
        </a:p>
      </dsp:txBody>
      <dsp:txXfrm>
        <a:off x="8572801" y="1837531"/>
        <a:ext cx="2080777" cy="1837531"/>
      </dsp:txXfrm>
    </dsp:sp>
    <dsp:sp modelId="{3B35034F-ADD8-374C-9543-D78343093EB3}">
      <dsp:nvSpPr>
        <dsp:cNvPr id="0" name=""/>
        <dsp:cNvSpPr/>
      </dsp:nvSpPr>
      <dsp:spPr>
        <a:xfrm>
          <a:off x="8848318" y="275629"/>
          <a:ext cx="1529744" cy="1529744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EBB520-4F43-4F4D-B0DC-32C0AEFCFC41}">
      <dsp:nvSpPr>
        <dsp:cNvPr id="0" name=""/>
        <dsp:cNvSpPr/>
      </dsp:nvSpPr>
      <dsp:spPr>
        <a:xfrm>
          <a:off x="426143" y="3675062"/>
          <a:ext cx="9801292" cy="689074"/>
        </a:xfrm>
        <a:prstGeom prst="leftRightArrow">
          <a:avLst/>
        </a:prstGeom>
        <a:solidFill>
          <a:srgbClr val="6A336E"/>
        </a:solidFill>
        <a:ln w="12700" cap="flat" cmpd="sng" algn="ctr">
          <a:solidFill>
            <a:srgbClr val="6A336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43732-535A-483A-8016-727F844FA219}">
      <dsp:nvSpPr>
        <dsp:cNvPr id="0" name=""/>
        <dsp:cNvSpPr/>
      </dsp:nvSpPr>
      <dsp:spPr>
        <a:xfrm>
          <a:off x="0" y="95398"/>
          <a:ext cx="5842685" cy="183456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ALTIJD COMPRESSIETHERAPIE (tenzij bij C.I.)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oedeem: eerst Rosidal K windels 2 boven elkaar in tegengestelde richting. Minstens van teenbasis tot onder de knie.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opklaren oedeem kan naar een steunkous klasse 2 overgeschakeld worden</a:t>
          </a:r>
          <a:endParaRPr lang="en-US" sz="1600" kern="1200" dirty="0"/>
        </a:p>
      </dsp:txBody>
      <dsp:txXfrm>
        <a:off x="89556" y="184954"/>
        <a:ext cx="5663573" cy="1655448"/>
      </dsp:txXfrm>
    </dsp:sp>
    <dsp:sp modelId="{AD907169-A768-4E01-A426-647A26FE5384}">
      <dsp:nvSpPr>
        <dsp:cNvPr id="0" name=""/>
        <dsp:cNvSpPr/>
      </dsp:nvSpPr>
      <dsp:spPr>
        <a:xfrm>
          <a:off x="0" y="1976039"/>
          <a:ext cx="5842685" cy="183456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INFLAMMATIE BEHANDELEN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Bij eczeem, maar ook lipodermatosclerose: behandelen met sterk topisch corticosteroid (Betnelan/Diprosone)</a:t>
          </a:r>
          <a:endParaRPr lang="en-US" sz="1600" kern="1200" dirty="0"/>
        </a:p>
      </dsp:txBody>
      <dsp:txXfrm>
        <a:off x="89556" y="2065595"/>
        <a:ext cx="5663573" cy="1655448"/>
      </dsp:txXfrm>
    </dsp:sp>
    <dsp:sp modelId="{25B99B20-8A0E-401E-9FF0-A74180470C1B}">
      <dsp:nvSpPr>
        <dsp:cNvPr id="0" name=""/>
        <dsp:cNvSpPr/>
      </dsp:nvSpPr>
      <dsp:spPr>
        <a:xfrm>
          <a:off x="0" y="3856679"/>
          <a:ext cx="5842685" cy="183456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CULTUUR NEMEN BIJ VERMOEDEN SURINFECTIE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Zowel bij nattend eczeem als bij ulcera</a:t>
          </a:r>
          <a:endParaRPr lang="en-US" sz="1600" kern="1200" dirty="0"/>
        </a:p>
      </dsp:txBody>
      <dsp:txXfrm>
        <a:off x="89556" y="3946235"/>
        <a:ext cx="5663573" cy="165544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4 -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5 -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6 - Psoriasis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7 - Acne vulgaris (</a:t>
          </a:r>
          <a:r>
            <a:rPr lang="en-US" sz="1800" kern="1200" dirty="0" err="1"/>
            <a:t>adolescenten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8 - </a:t>
          </a:r>
          <a:r>
            <a:rPr lang="en-US" sz="1800" kern="1200" dirty="0" err="1"/>
            <a:t>Chronische</a:t>
          </a:r>
          <a:r>
            <a:rPr lang="en-US" sz="1800" kern="1200" dirty="0"/>
            <a:t> </a:t>
          </a:r>
          <a:r>
            <a:rPr lang="en-US" sz="1800" kern="1200" dirty="0" err="1"/>
            <a:t>veneuze</a:t>
          </a:r>
          <a:r>
            <a:rPr lang="en-US" sz="1800" kern="1200" dirty="0"/>
            <a:t> </a:t>
          </a:r>
          <a:r>
            <a:rPr lang="en-US" sz="1800" kern="1200" dirty="0" err="1"/>
            <a:t>insufficiëntie</a:t>
          </a:r>
          <a:endParaRPr lang="en-US" sz="1800" kern="1200" dirty="0"/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INFLAMMATOIRE</a:t>
          </a:r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554294" y="3861058"/>
        <a:ext cx="7414273" cy="39956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1E76D-AC63-4343-9F5A-B77FA371A3B1}">
      <dsp:nvSpPr>
        <dsp:cNvPr id="0" name=""/>
        <dsp:cNvSpPr/>
      </dsp:nvSpPr>
      <dsp:spPr>
        <a:xfrm>
          <a:off x="0" y="956885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8A5B6-21C4-4F15-AF9F-D044211B8B75}">
      <dsp:nvSpPr>
        <dsp:cNvPr id="0" name=""/>
        <dsp:cNvSpPr/>
      </dsp:nvSpPr>
      <dsp:spPr>
        <a:xfrm>
          <a:off x="322979" y="1263716"/>
          <a:ext cx="2906817" cy="184582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/>
            <a:t>1 (maximaal 3) letsel waar ongerustheid rond is omwille van potentiële maligniteit</a:t>
          </a:r>
          <a:endParaRPr lang="en-US" sz="2200" kern="1200"/>
        </a:p>
      </dsp:txBody>
      <dsp:txXfrm>
        <a:off x="377041" y="1317778"/>
        <a:ext cx="2798693" cy="1737704"/>
      </dsp:txXfrm>
    </dsp:sp>
    <dsp:sp modelId="{BEA0E00E-08BA-4488-9EC2-494898AD71BC}">
      <dsp:nvSpPr>
        <dsp:cNvPr id="0" name=""/>
        <dsp:cNvSpPr/>
      </dsp:nvSpPr>
      <dsp:spPr>
        <a:xfrm>
          <a:off x="3552776" y="956885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63F84-5A2C-48DB-B8D1-87A961F67C7F}">
      <dsp:nvSpPr>
        <dsp:cNvPr id="0" name=""/>
        <dsp:cNvSpPr/>
      </dsp:nvSpPr>
      <dsp:spPr>
        <a:xfrm>
          <a:off x="3875756" y="1263716"/>
          <a:ext cx="2906817" cy="184582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Neue Haas Grotesk Text Pro"/>
              <a:ea typeface="+mn-ea"/>
              <a:cs typeface="+mn-cs"/>
            </a:rPr>
            <a:t>Korte </a:t>
          </a:r>
          <a:r>
            <a:rPr lang="en-US" sz="2200" kern="1200" dirty="0" err="1">
              <a:latin typeface="Neue Haas Grotesk Text Pro"/>
              <a:ea typeface="+mn-ea"/>
              <a:cs typeface="+mn-cs"/>
            </a:rPr>
            <a:t>wachttijd</a:t>
          </a:r>
          <a:r>
            <a:rPr lang="en-US" sz="2200" kern="1200" dirty="0">
              <a:latin typeface="Neue Haas Grotesk Text Pro"/>
              <a:ea typeface="+mn-ea"/>
              <a:cs typeface="+mn-cs"/>
            </a:rPr>
            <a:t> – </a:t>
          </a:r>
          <a:r>
            <a:rPr lang="en-US" sz="2200" kern="1200" dirty="0" err="1">
              <a:latin typeface="Neue Haas Grotesk Text Pro"/>
              <a:ea typeface="+mn-ea"/>
              <a:cs typeface="+mn-cs"/>
            </a:rPr>
            <a:t>snel</a:t>
          </a:r>
          <a:r>
            <a:rPr lang="en-US" sz="2200" kern="1200" dirty="0">
              <a:latin typeface="Neue Haas Grotesk Text Pro"/>
              <a:ea typeface="+mn-ea"/>
              <a:cs typeface="+mn-cs"/>
            </a:rPr>
            <a:t> </a:t>
          </a:r>
          <a:r>
            <a:rPr lang="en-US" sz="2200" kern="1200" dirty="0" err="1">
              <a:latin typeface="Neue Haas Grotesk Text Pro"/>
              <a:ea typeface="+mn-ea"/>
              <a:cs typeface="+mn-cs"/>
            </a:rPr>
            <a:t>beleid</a:t>
          </a:r>
          <a:r>
            <a:rPr lang="en-US" sz="2200" kern="1200" dirty="0">
              <a:latin typeface="Neue Haas Grotesk Text Pro"/>
              <a:ea typeface="+mn-ea"/>
              <a:cs typeface="+mn-cs"/>
            </a:rPr>
            <a:t> </a:t>
          </a:r>
        </a:p>
      </dsp:txBody>
      <dsp:txXfrm>
        <a:off x="3929818" y="1317778"/>
        <a:ext cx="2798693" cy="1737704"/>
      </dsp:txXfrm>
    </dsp:sp>
    <dsp:sp modelId="{1048EB3E-196B-4022-8985-D3CDB97B405F}">
      <dsp:nvSpPr>
        <dsp:cNvPr id="0" name=""/>
        <dsp:cNvSpPr/>
      </dsp:nvSpPr>
      <dsp:spPr>
        <a:xfrm>
          <a:off x="7105553" y="956885"/>
          <a:ext cx="2906817" cy="18458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C51F6-13DD-4C76-AE9F-9920DD51DF91}">
      <dsp:nvSpPr>
        <dsp:cNvPr id="0" name=""/>
        <dsp:cNvSpPr/>
      </dsp:nvSpPr>
      <dsp:spPr>
        <a:xfrm>
          <a:off x="7428532" y="1263716"/>
          <a:ext cx="2906817" cy="1845828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 dirty="0"/>
            <a:t>Intake door praktijkassistente / VPK</a:t>
          </a:r>
          <a:endParaRPr lang="en-US" sz="2200" kern="1200" dirty="0"/>
        </a:p>
      </dsp:txBody>
      <dsp:txXfrm>
        <a:off x="7482594" y="1317778"/>
        <a:ext cx="2798693" cy="17377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4 -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5 -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6 - Psoriasis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7 - Acne vulgaris (</a:t>
          </a:r>
          <a:r>
            <a:rPr lang="en-US" sz="1800" kern="1200" dirty="0" err="1"/>
            <a:t>adolescenten</a:t>
          </a:r>
          <a:r>
            <a:rPr lang="en-US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8 - </a:t>
          </a:r>
          <a:r>
            <a:rPr lang="en-US" sz="1800" kern="1200" dirty="0" err="1"/>
            <a:t>Chronische</a:t>
          </a:r>
          <a:r>
            <a:rPr lang="en-US" sz="1800" kern="1200" dirty="0"/>
            <a:t> </a:t>
          </a:r>
          <a:r>
            <a:rPr lang="en-US" sz="1800" kern="1200" dirty="0" err="1"/>
            <a:t>veneuze</a:t>
          </a:r>
          <a:r>
            <a:rPr lang="en-US" sz="1800" kern="1200" dirty="0"/>
            <a:t> </a:t>
          </a:r>
          <a:r>
            <a:rPr lang="en-US" sz="1800" kern="1200" dirty="0" err="1"/>
            <a:t>insufficiëntie</a:t>
          </a:r>
          <a:endParaRPr lang="en-US" sz="1800" kern="1200" dirty="0"/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INFLAMMATOIRE</a:t>
          </a:r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9 - 1-vleksraadpleging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ONCOLOGIE</a:t>
          </a:r>
        </a:p>
      </dsp:txBody>
      <dsp:txXfrm>
        <a:off x="554294" y="3861058"/>
        <a:ext cx="7414273" cy="39956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A459C-B64A-4899-A279-37880D64CC8C}">
      <dsp:nvSpPr>
        <dsp:cNvPr id="0" name=""/>
        <dsp:cNvSpPr/>
      </dsp:nvSpPr>
      <dsp:spPr>
        <a:xfrm>
          <a:off x="0" y="243042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1 - Impetigo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2 - Scabiës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3 - Mollusca </a:t>
          </a:r>
          <a:r>
            <a:rPr lang="en-US" sz="1800" kern="1200" dirty="0" err="1"/>
            <a:t>contagiosa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4 - Tinea capitis</a:t>
          </a:r>
        </a:p>
      </dsp:txBody>
      <dsp:txXfrm>
        <a:off x="0" y="243042"/>
        <a:ext cx="10653579" cy="1606500"/>
      </dsp:txXfrm>
    </dsp:sp>
    <dsp:sp modelId="{681DCCE2-4055-4D0B-8803-F985A950D173}">
      <dsp:nvSpPr>
        <dsp:cNvPr id="0" name=""/>
        <dsp:cNvSpPr/>
      </dsp:nvSpPr>
      <dsp:spPr>
        <a:xfrm>
          <a:off x="558077" y="53758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INFECTIES</a:t>
          </a:r>
          <a:endParaRPr lang="en-US" sz="1500" kern="1200" dirty="0"/>
        </a:p>
      </dsp:txBody>
      <dsp:txXfrm>
        <a:off x="579693" y="75374"/>
        <a:ext cx="7414273" cy="399568"/>
      </dsp:txXfrm>
    </dsp:sp>
    <dsp:sp modelId="{85A7B805-4E19-4B33-BB4F-D60A977963FB}">
      <dsp:nvSpPr>
        <dsp:cNvPr id="0" name=""/>
        <dsp:cNvSpPr/>
      </dsp:nvSpPr>
      <dsp:spPr>
        <a:xfrm>
          <a:off x="0" y="2199419"/>
          <a:ext cx="10653579" cy="1606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5 - Atopisch eczeem (bij kinderen)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6 - Psoriasis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7 - </a:t>
          </a:r>
          <a:r>
            <a:rPr lang="nl-BE" sz="1800" kern="1200" dirty="0"/>
            <a:t> Acne vulgaris (bij adolescenten)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Casus 8 - </a:t>
          </a:r>
          <a:r>
            <a:rPr lang="en-US" sz="1800" kern="1200" dirty="0" err="1"/>
            <a:t>Chronische</a:t>
          </a:r>
          <a:r>
            <a:rPr lang="en-US" sz="1800" kern="1200" dirty="0"/>
            <a:t> </a:t>
          </a:r>
          <a:r>
            <a:rPr lang="en-US" sz="1800" kern="1200" dirty="0" err="1"/>
            <a:t>veneuze</a:t>
          </a:r>
          <a:r>
            <a:rPr lang="en-US" sz="1800" kern="1200" dirty="0"/>
            <a:t> </a:t>
          </a:r>
          <a:r>
            <a:rPr lang="en-US" sz="1800" kern="1200" dirty="0" err="1"/>
            <a:t>insufficiëntie</a:t>
          </a:r>
          <a:endParaRPr lang="en-US" sz="1800" kern="1200" dirty="0"/>
        </a:p>
      </dsp:txBody>
      <dsp:txXfrm>
        <a:off x="0" y="2199419"/>
        <a:ext cx="10653579" cy="1606500"/>
      </dsp:txXfrm>
    </dsp:sp>
    <dsp:sp modelId="{137C9D46-2538-4031-BFFE-019820D17B80}">
      <dsp:nvSpPr>
        <dsp:cNvPr id="0" name=""/>
        <dsp:cNvSpPr/>
      </dsp:nvSpPr>
      <dsp:spPr>
        <a:xfrm>
          <a:off x="532678" y="19305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INFLAMMATOIR</a:t>
          </a:r>
        </a:p>
      </dsp:txBody>
      <dsp:txXfrm>
        <a:off x="554294" y="1952158"/>
        <a:ext cx="7414273" cy="399568"/>
      </dsp:txXfrm>
    </dsp:sp>
    <dsp:sp modelId="{EB7B9944-BDFD-4284-A853-B2D562826895}">
      <dsp:nvSpPr>
        <dsp:cNvPr id="0" name=""/>
        <dsp:cNvSpPr/>
      </dsp:nvSpPr>
      <dsp:spPr>
        <a:xfrm>
          <a:off x="0" y="4060842"/>
          <a:ext cx="10653579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836" tIns="312420" rIns="82683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Casus 9 - 1-vlek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800" kern="1200" dirty="0"/>
            <a:t>AI in de huidkankerscreening</a:t>
          </a:r>
          <a:endParaRPr lang="en-US" sz="1800" kern="1200" dirty="0"/>
        </a:p>
      </dsp:txBody>
      <dsp:txXfrm>
        <a:off x="0" y="4060842"/>
        <a:ext cx="10653579" cy="992250"/>
      </dsp:txXfrm>
    </dsp:sp>
    <dsp:sp modelId="{49A4989E-68F0-4F5E-8DCE-7264F254D709}">
      <dsp:nvSpPr>
        <dsp:cNvPr id="0" name=""/>
        <dsp:cNvSpPr/>
      </dsp:nvSpPr>
      <dsp:spPr>
        <a:xfrm>
          <a:off x="532678" y="3839442"/>
          <a:ext cx="7457505" cy="442800"/>
        </a:xfrm>
        <a:prstGeom prst="roundRect">
          <a:avLst/>
        </a:prstGeom>
        <a:solidFill>
          <a:srgbClr val="B0166C"/>
        </a:solidFill>
        <a:ln w="12700" cap="flat" cmpd="sng" algn="ctr">
          <a:solidFill>
            <a:srgbClr val="B0166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76" tIns="0" rIns="28187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ONCOLOGISCH</a:t>
          </a:r>
        </a:p>
      </dsp:txBody>
      <dsp:txXfrm>
        <a:off x="554294" y="3861058"/>
        <a:ext cx="7414273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07CA-425B-4ACD-AC8F-098766662161}" type="datetimeFigureOut">
              <a:rPr lang="nl-BE" smtClean="0"/>
              <a:t>11-10-2026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88F11-B591-47F6-8A38-ECF943E72DD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191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Logo </a:t>
            </a:r>
            <a:r>
              <a:rPr lang="nl-BE" dirty="0" err="1"/>
              <a:t>sn</a:t>
            </a:r>
            <a:r>
              <a:rPr lang="nl-BE" dirty="0"/>
              <a:t> en thuis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88F11-B591-47F6-8A38-ECF943E72DD6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194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88F11-B591-47F6-8A38-ECF943E72DD6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9373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88F11-B591-47F6-8A38-ECF943E72DD6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2289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Nog wat </a:t>
            </a:r>
            <a:r>
              <a:rPr lang="nl-BE" dirty="0" err="1"/>
              <a:t>fotos</a:t>
            </a:r>
            <a:r>
              <a:rPr lang="nl-BE" dirty="0"/>
              <a:t> van AD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88F11-B591-47F6-8A38-ECF943E72DD6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7411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9D9F8-B194-1A4F-B7AF-F0361B518D4C}" type="slidenum">
              <a:rPr lang="nl-BE" smtClean="0"/>
              <a:t>76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1771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C413-368B-D9BD-A1EF-C179BC7B2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78FC001-7553-78A8-5B52-6DF8F53E1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2128F7-9B53-9E0E-6C3F-43155F1DA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Logo </a:t>
            </a:r>
            <a:r>
              <a:rPr lang="nl-BE" dirty="0" err="1"/>
              <a:t>sn</a:t>
            </a:r>
            <a:r>
              <a:rPr lang="nl-BE" dirty="0"/>
              <a:t> en thuis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1429D1B-71B0-22D1-CB50-22FA6A9AE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88F11-B591-47F6-8A38-ECF943E72DD6}" type="slidenum">
              <a:rPr lang="nl-BE" smtClean="0"/>
              <a:t>80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3168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45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43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9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2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2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3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8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01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2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4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8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46" r:id="rId6"/>
    <p:sldLayoutId id="2147483756" r:id="rId7"/>
    <p:sldLayoutId id="2147483755" r:id="rId8"/>
    <p:sldLayoutId id="2147483754" r:id="rId9"/>
    <p:sldLayoutId id="2147483745" r:id="rId10"/>
    <p:sldLayoutId id="21474837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diagramLayout" Target="../diagrams/layout15.xml"/><Relationship Id="rId7" Type="http://schemas.openxmlformats.org/officeDocument/2006/relationships/image" Target="../media/image52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2">
              <a:schemeClr val="tx1"/>
            </a:gs>
            <a:gs pos="0">
              <a:srgbClr val="B0166C"/>
            </a:gs>
            <a:gs pos="63000">
              <a:schemeClr val="tx1"/>
            </a:gs>
            <a:gs pos="83000">
              <a:schemeClr val="tx1"/>
            </a:gs>
            <a:gs pos="100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0B1267-6D72-99EB-B3D3-146789D09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70" y="998902"/>
            <a:ext cx="7782981" cy="2236264"/>
          </a:xfrm>
        </p:spPr>
        <p:txBody>
          <a:bodyPr>
            <a:normAutofit fontScale="90000"/>
          </a:bodyPr>
          <a:lstStyle/>
          <a:p>
            <a:pPr algn="l"/>
            <a:r>
              <a:rPr lang="nl-BE" sz="5400" dirty="0">
                <a:solidFill>
                  <a:schemeClr val="bg1"/>
                </a:solidFill>
              </a:rPr>
              <a:t>Navorming Dermatologie</a:t>
            </a:r>
            <a:br>
              <a:rPr lang="nl-BE" sz="5400" dirty="0">
                <a:solidFill>
                  <a:schemeClr val="bg1"/>
                </a:solidFill>
              </a:rPr>
            </a:br>
            <a:r>
              <a:rPr lang="nl-BE" sz="3600" b="0" dirty="0">
                <a:solidFill>
                  <a:schemeClr val="bg1"/>
                </a:solidFill>
              </a:rPr>
              <a:t>Dr. Goeteyn Véronique</a:t>
            </a:r>
            <a:br>
              <a:rPr lang="nl-BE" sz="3600" b="0" dirty="0">
                <a:solidFill>
                  <a:schemeClr val="bg1"/>
                </a:solidFill>
              </a:rPr>
            </a:br>
            <a:r>
              <a:rPr lang="nl-BE" sz="3600" b="0" dirty="0">
                <a:solidFill>
                  <a:schemeClr val="bg1"/>
                </a:solidFill>
              </a:rPr>
              <a:t>Dr. Meulewaeter Evelyn</a:t>
            </a:r>
            <a:br>
              <a:rPr lang="nl-BE" sz="3600" b="0" dirty="0">
                <a:solidFill>
                  <a:schemeClr val="bg1"/>
                </a:solidFill>
              </a:rPr>
            </a:br>
            <a:r>
              <a:rPr lang="nl-BE" sz="3600" b="0" dirty="0">
                <a:solidFill>
                  <a:schemeClr val="bg1"/>
                </a:solidFill>
              </a:rPr>
              <a:t>Dr. Vandaele Virginie</a:t>
            </a:r>
            <a:endParaRPr lang="nl-BE" sz="5400" b="0" dirty="0">
              <a:solidFill>
                <a:schemeClr val="bg1"/>
              </a:solidFill>
            </a:endParaRP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933A43FF-8EB1-7E30-82CC-A76270FB858F}"/>
              </a:ext>
            </a:extLst>
          </p:cNvPr>
          <p:cNvSpPr/>
          <p:nvPr/>
        </p:nvSpPr>
        <p:spPr>
          <a:xfrm>
            <a:off x="9091019" y="3602355"/>
            <a:ext cx="3100980" cy="3255643"/>
          </a:xfrm>
          <a:custGeom>
            <a:avLst/>
            <a:gdLst/>
            <a:ahLst/>
            <a:cxnLst/>
            <a:rect l="l" t="t" r="r" b="b"/>
            <a:pathLst>
              <a:path w="3100980" h="3255643">
                <a:moveTo>
                  <a:pt x="0" y="0"/>
                </a:moveTo>
                <a:lnTo>
                  <a:pt x="3100981" y="0"/>
                </a:lnTo>
                <a:lnTo>
                  <a:pt x="3100981" y="3255643"/>
                </a:lnTo>
                <a:lnTo>
                  <a:pt x="0" y="3255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6350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4B444-687A-39E5-A51A-03874953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9DCE026A-46BE-C1AE-BD8D-06154D0F41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820692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ep 2">
            <a:extLst>
              <a:ext uri="{FF2B5EF4-FFF2-40B4-BE49-F238E27FC236}">
                <a16:creationId xmlns:a16="http://schemas.microsoft.com/office/drawing/2014/main" id="{8065E3CB-7185-06D1-F85B-54DAF95B052D}"/>
              </a:ext>
            </a:extLst>
          </p:cNvPr>
          <p:cNvGrpSpPr/>
          <p:nvPr/>
        </p:nvGrpSpPr>
        <p:grpSpPr>
          <a:xfrm>
            <a:off x="1138522" y="6309360"/>
            <a:ext cx="7457505" cy="442800"/>
            <a:chOff x="532678" y="3839442"/>
            <a:chExt cx="7457505" cy="442800"/>
          </a:xfrm>
        </p:grpSpPr>
        <p:sp>
          <p:nvSpPr>
            <p:cNvPr id="4" name="Rechthoek: afgeronde hoeken 3">
              <a:extLst>
                <a:ext uri="{FF2B5EF4-FFF2-40B4-BE49-F238E27FC236}">
                  <a16:creationId xmlns:a16="http://schemas.microsoft.com/office/drawing/2014/main" id="{C7601546-2581-467F-7927-68038A557CD4}"/>
                </a:ext>
              </a:extLst>
            </p:cNvPr>
            <p:cNvSpPr/>
            <p:nvPr/>
          </p:nvSpPr>
          <p:spPr>
            <a:xfrm>
              <a:off x="532678" y="3839442"/>
              <a:ext cx="7457505" cy="442800"/>
            </a:xfrm>
            <a:prstGeom prst="roundRect">
              <a:avLst/>
            </a:prstGeom>
            <a:solidFill>
              <a:srgbClr val="B0166C"/>
            </a:solidFill>
            <a:ln>
              <a:solidFill>
                <a:srgbClr val="B0166C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6" name="Rechthoek: afgeronde hoeken 4">
              <a:extLst>
                <a:ext uri="{FF2B5EF4-FFF2-40B4-BE49-F238E27FC236}">
                  <a16:creationId xmlns:a16="http://schemas.microsoft.com/office/drawing/2014/main" id="{BFC54ADF-C9D5-7F56-40F0-2DEC019A16D9}"/>
                </a:ext>
              </a:extLst>
            </p:cNvPr>
            <p:cNvSpPr txBox="1"/>
            <p:nvPr/>
          </p:nvSpPr>
          <p:spPr>
            <a:xfrm>
              <a:off x="554294" y="3861058"/>
              <a:ext cx="7414273" cy="399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1876" tIns="0" rIns="281876" bIns="0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506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CFBB-4386-2DC5-9F64-1A9872C68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2EDF2-5EB7-5487-8F68-F79E5BDC5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907751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1. v, 7j, vorige week gevallen tijdens speelplein (zomervakantie). Wonde wordt behandeld met Iso-Betadine, maar wordt alleen maar groter. 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CD92030-0AD8-F0B4-4BF7-1680CF58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" y="4699000"/>
            <a:ext cx="2159000" cy="2159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A446433-D458-75D4-EC97-767E91AC9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699000"/>
            <a:ext cx="2159000" cy="2159000"/>
          </a:xfrm>
          <a:prstGeom prst="rect">
            <a:avLst/>
          </a:prstGeo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DA75D531-BC58-AF88-F190-C57C11477761}"/>
              </a:ext>
            </a:extLst>
          </p:cNvPr>
          <p:cNvSpPr/>
          <p:nvPr/>
        </p:nvSpPr>
        <p:spPr>
          <a:xfrm flipH="1">
            <a:off x="8729134" y="3566160"/>
            <a:ext cx="2426546" cy="1443777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Niet jeukend, eerder pijnlijk</a:t>
            </a:r>
          </a:p>
        </p:txBody>
      </p:sp>
      <p:sp>
        <p:nvSpPr>
          <p:cNvPr id="4" name="Gedachtewolkje: wolk 3">
            <a:extLst>
              <a:ext uri="{FF2B5EF4-FFF2-40B4-BE49-F238E27FC236}">
                <a16:creationId xmlns:a16="http://schemas.microsoft.com/office/drawing/2014/main" id="{C10A80FF-3106-F8C9-B4DE-B818F1E3C08A}"/>
              </a:ext>
            </a:extLst>
          </p:cNvPr>
          <p:cNvSpPr/>
          <p:nvPr/>
        </p:nvSpPr>
        <p:spPr>
          <a:xfrm>
            <a:off x="820844" y="2701395"/>
            <a:ext cx="4114800" cy="2159000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Contacteczeem?</a:t>
            </a:r>
          </a:p>
          <a:p>
            <a:pPr algn="ctr"/>
            <a:r>
              <a:rPr lang="nl-BE" dirty="0"/>
              <a:t>Impetigo?</a:t>
            </a:r>
          </a:p>
        </p:txBody>
      </p:sp>
    </p:spTree>
    <p:extLst>
      <p:ext uri="{BB962C8B-B14F-4D97-AF65-F5344CB8AC3E}">
        <p14:creationId xmlns:p14="http://schemas.microsoft.com/office/powerpoint/2010/main" val="86551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B61FEBE-B024-E867-ADF8-B65D117A2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7C4441-6368-8DF9-6761-84E2C844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5953569" cy="6742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MPETIGO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103C733-1FC6-41AB-2ACD-C926D84ABDB1}"/>
              </a:ext>
            </a:extLst>
          </p:cNvPr>
          <p:cNvSpPr txBox="1"/>
          <p:nvPr/>
        </p:nvSpPr>
        <p:spPr>
          <a:xfrm>
            <a:off x="612648" y="1648968"/>
            <a:ext cx="6763512" cy="4096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Kinderen</a:t>
            </a:r>
            <a:r>
              <a:rPr lang="en-US" dirty="0"/>
              <a:t> (</a:t>
            </a:r>
            <a:r>
              <a:rPr lang="en-US" dirty="0" err="1"/>
              <a:t>vnl</a:t>
            </a:r>
            <a:r>
              <a:rPr lang="en-US" dirty="0"/>
              <a:t> 2-12 </a:t>
            </a:r>
            <a:r>
              <a:rPr lang="en-US" dirty="0" err="1"/>
              <a:t>jaar</a:t>
            </a:r>
            <a:r>
              <a:rPr lang="en-US" dirty="0"/>
              <a:t>)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Vaak </a:t>
            </a:r>
            <a:r>
              <a:rPr lang="en-US" dirty="0" err="1"/>
              <a:t>epidemisch</a:t>
            </a:r>
            <a:r>
              <a:rPr lang="en-US" dirty="0"/>
              <a:t> in de </a:t>
            </a:r>
            <a:r>
              <a:rPr lang="en-US" dirty="0" err="1"/>
              <a:t>zomer</a:t>
            </a:r>
            <a:r>
              <a:rPr lang="en-US" dirty="0"/>
              <a:t> (</a:t>
            </a:r>
            <a:r>
              <a:rPr lang="en-US" dirty="0" err="1"/>
              <a:t>warme</a:t>
            </a:r>
            <a:r>
              <a:rPr lang="en-US" dirty="0"/>
              <a:t> </a:t>
            </a:r>
            <a:r>
              <a:rPr lang="en-US" dirty="0" err="1"/>
              <a:t>periodes</a:t>
            </a:r>
            <a:r>
              <a:rPr lang="en-US" dirty="0"/>
              <a:t>)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Honinggele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crustae</a:t>
            </a:r>
            <a:r>
              <a:rPr lang="en-US" b="0" i="0" dirty="0">
                <a:effectLst/>
              </a:rPr>
              <a:t> (</a:t>
            </a:r>
            <a:r>
              <a:rPr lang="en-US" b="0" i="0" dirty="0" err="1">
                <a:effectLst/>
              </a:rPr>
              <a:t>klassiek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beeld</a:t>
            </a:r>
            <a:r>
              <a:rPr lang="en-US" b="0" i="0" dirty="0">
                <a:effectLst/>
              </a:rPr>
              <a:t>) 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Begint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meestal</a:t>
            </a:r>
            <a:r>
              <a:rPr lang="en-US" b="0" i="0" dirty="0">
                <a:effectLst/>
              </a:rPr>
              <a:t> in het </a:t>
            </a:r>
            <a:r>
              <a:rPr lang="en-US" b="0" i="0" dirty="0" err="1">
                <a:effectLst/>
              </a:rPr>
              <a:t>gelaat</a:t>
            </a:r>
            <a:r>
              <a:rPr lang="en-US" b="0" i="0" dirty="0">
                <a:effectLst/>
              </a:rPr>
              <a:t>, </a:t>
            </a:r>
            <a:r>
              <a:rPr lang="en-US" b="0" i="0" dirty="0" err="1">
                <a:effectLst/>
              </a:rPr>
              <a:t>vooral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rond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neus</a:t>
            </a:r>
            <a:r>
              <a:rPr lang="en-US" b="0" i="0" dirty="0">
                <a:effectLst/>
              </a:rPr>
              <a:t> en </a:t>
            </a:r>
            <a:r>
              <a:rPr lang="en-US" b="0" i="0" dirty="0" err="1">
                <a:effectLst/>
              </a:rPr>
              <a:t>mond</a:t>
            </a:r>
            <a:r>
              <a:rPr lang="en-US" dirty="0"/>
              <a:t> OF </a:t>
            </a:r>
            <a:r>
              <a:rPr lang="en-US" dirty="0" err="1"/>
              <a:t>rond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wonde</a:t>
            </a:r>
            <a:r>
              <a:rPr lang="en-US" dirty="0"/>
              <a:t>. </a:t>
            </a: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Soms met bullae (</a:t>
            </a:r>
            <a:r>
              <a:rPr lang="en-US" dirty="0" err="1"/>
              <a:t>bulleuze</a:t>
            </a:r>
            <a:r>
              <a:rPr lang="en-US" dirty="0"/>
              <a:t> impetigo) (≠ SSSS)</a:t>
            </a:r>
            <a:endParaRPr lang="en-US" b="0" i="0" dirty="0">
              <a:effectLst/>
            </a:endParaRPr>
          </a:p>
          <a:p>
            <a:pPr marL="285750"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Kan </a:t>
            </a:r>
            <a:r>
              <a:rPr lang="en-US" dirty="0" err="1"/>
              <a:t>zich</a:t>
            </a:r>
            <a:r>
              <a:rPr lang="en-US" dirty="0"/>
              <a:t> </a:t>
            </a:r>
            <a:r>
              <a:rPr lang="en-US" dirty="0" err="1"/>
              <a:t>snel</a:t>
            </a:r>
            <a:r>
              <a:rPr lang="en-US" dirty="0"/>
              <a:t> </a:t>
            </a:r>
            <a:r>
              <a:rPr lang="en-US" dirty="0" err="1"/>
              <a:t>verspreiden</a:t>
            </a:r>
            <a:r>
              <a:rPr lang="en-US" dirty="0"/>
              <a:t>: </a:t>
            </a:r>
            <a:r>
              <a:rPr lang="en-US" dirty="0" err="1"/>
              <a:t>pustel</a:t>
            </a:r>
            <a:r>
              <a:rPr lang="en-US" dirty="0"/>
              <a:t> of </a:t>
            </a:r>
            <a:r>
              <a:rPr lang="en-US" dirty="0" err="1"/>
              <a:t>papel</a:t>
            </a:r>
            <a:r>
              <a:rPr lang="en-US" dirty="0"/>
              <a:t> die </a:t>
            </a:r>
            <a:r>
              <a:rPr lang="en-US" dirty="0" err="1"/>
              <a:t>evolueert</a:t>
            </a:r>
            <a:r>
              <a:rPr lang="en-US" dirty="0"/>
              <a:t> tot </a:t>
            </a:r>
            <a:r>
              <a:rPr lang="en-US" dirty="0" err="1"/>
              <a:t>grotere</a:t>
            </a:r>
            <a:r>
              <a:rPr lang="en-US" dirty="0"/>
              <a:t> bulla of </a:t>
            </a:r>
            <a:r>
              <a:rPr lang="en-US" dirty="0" err="1"/>
              <a:t>erosie</a:t>
            </a:r>
            <a:r>
              <a:rPr lang="en-US" dirty="0"/>
              <a:t>.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541F4E3-B97B-2BC6-07B3-2F1C2C2BF649}"/>
              </a:ext>
            </a:extLst>
          </p:cNvPr>
          <p:cNvSpPr txBox="1"/>
          <p:nvPr/>
        </p:nvSpPr>
        <p:spPr>
          <a:xfrm>
            <a:off x="10650728" y="6608046"/>
            <a:ext cx="1754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/>
              <a:t>Bron foto: dermnet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040F6F5-7FDF-0514-07C0-9BFDAC6DE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3426787"/>
            <a:ext cx="4267472" cy="319245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E670C06-4993-F704-C173-18AA24E5F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238754"/>
            <a:ext cx="4267472" cy="319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3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19909-9235-724A-2373-D98146C7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F72A9-5440-9703-E6E8-AFBA3522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15" y="246222"/>
            <a:ext cx="5953569" cy="22745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AANPAK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MPETIGO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FEEAC64-855C-CE75-A791-3F5DBCFF5230}"/>
              </a:ext>
            </a:extLst>
          </p:cNvPr>
          <p:cNvSpPr txBox="1"/>
          <p:nvPr/>
        </p:nvSpPr>
        <p:spPr>
          <a:xfrm>
            <a:off x="10437368" y="6611779"/>
            <a:ext cx="1754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/>
              <a:t>Bron foto’s: huidziekten.nl</a:t>
            </a:r>
          </a:p>
        </p:txBody>
      </p:sp>
      <p:graphicFrame>
        <p:nvGraphicFramePr>
          <p:cNvPr id="1031" name="Tekstvak 4">
            <a:extLst>
              <a:ext uri="{FF2B5EF4-FFF2-40B4-BE49-F238E27FC236}">
                <a16:creationId xmlns:a16="http://schemas.microsoft.com/office/drawing/2014/main" id="{8B87A7C2-267B-5527-B7C0-75A2551C2B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603215"/>
              </p:ext>
            </p:extLst>
          </p:nvPr>
        </p:nvGraphicFramePr>
        <p:xfrm>
          <a:off x="3613235" y="246222"/>
          <a:ext cx="7786285" cy="6124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03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dgm id="{D1DBAA77-BFC8-40DD-BC84-B57E22B27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1">
                                            <p:graphicEl>
                                              <a:dgm id="{D1DBAA77-BFC8-40DD-BC84-B57E22B27D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>
                                            <p:graphicEl>
                                              <a:dgm id="{D1DBAA77-BFC8-40DD-BC84-B57E22B27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>
                                            <p:graphicEl>
                                              <a:dgm id="{D1DBAA77-BFC8-40DD-BC84-B57E22B27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dgm id="{A3FA824D-DF20-4987-9BEE-AAB144860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1">
                                            <p:graphicEl>
                                              <a:dgm id="{A3FA824D-DF20-4987-9BEE-AAB1448606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1">
                                            <p:graphicEl>
                                              <a:dgm id="{A3FA824D-DF20-4987-9BEE-AAB144860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1">
                                            <p:graphicEl>
                                              <a:dgm id="{A3FA824D-DF20-4987-9BEE-AAB144860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dgm id="{A0F48A42-9692-4859-893E-6ABC5AAFA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1">
                                            <p:graphicEl>
                                              <a:dgm id="{A0F48A42-9692-4859-893E-6ABC5AAFA7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1">
                                            <p:graphicEl>
                                              <a:dgm id="{A0F48A42-9692-4859-893E-6ABC5AAFA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1">
                                            <p:graphicEl>
                                              <a:dgm id="{A0F48A42-9692-4859-893E-6ABC5AAFA7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dgm id="{39A125C2-444C-40A4-8531-493C18AE7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1">
                                            <p:graphicEl>
                                              <a:dgm id="{39A125C2-444C-40A4-8531-493C18AE77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1">
                                            <p:graphicEl>
                                              <a:dgm id="{39A125C2-444C-40A4-8531-493C18AE7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1">
                                            <p:graphicEl>
                                              <a:dgm id="{39A125C2-444C-40A4-8531-493C18AE7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dgm id="{384787B9-B23B-467F-A730-9F7BE3099D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1">
                                            <p:graphicEl>
                                              <a:dgm id="{384787B9-B23B-467F-A730-9F7BE3099D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1">
                                            <p:graphicEl>
                                              <a:dgm id="{384787B9-B23B-467F-A730-9F7BE3099D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1">
                                            <p:graphicEl>
                                              <a:dgm id="{384787B9-B23B-467F-A730-9F7BE3099D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31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0A02F-E83C-19EF-5C1A-E22BB5284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F7048-19E0-DDA7-7FE7-B339BD07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2FF8C4F5-0C32-F694-AA1D-787AC8B2D9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526828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701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BFCA4-A04D-DA16-ED5A-3EF921CE7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513840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2. M, 68j, sinds 3 maanden jeuk. Echtgenote  geen jeuk. Geen effect van antibiotica, antihistaminica en hydraterende maatregelen.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4D3A89-C200-D68F-921A-760DA3B37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733" y="4025466"/>
            <a:ext cx="2820267" cy="2820267"/>
          </a:xfrm>
          <a:prstGeom prst="rect">
            <a:avLst/>
          </a:prstGeom>
        </p:spPr>
      </p:pic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C951CD9D-657B-060A-EF93-2EC23CC945B8}"/>
              </a:ext>
            </a:extLst>
          </p:cNvPr>
          <p:cNvSpPr/>
          <p:nvPr/>
        </p:nvSpPr>
        <p:spPr>
          <a:xfrm flipH="1">
            <a:off x="7452316" y="2560172"/>
            <a:ext cx="3329550" cy="1808480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Wordt ‘s nachts wakker van de jeuk.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EB86D5C-098B-6712-96E9-668BD73CE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" y="4699000"/>
            <a:ext cx="2159000" cy="2159000"/>
          </a:xfrm>
          <a:prstGeom prst="rect">
            <a:avLst/>
          </a:prstGeom>
        </p:spPr>
      </p:pic>
      <p:sp>
        <p:nvSpPr>
          <p:cNvPr id="12" name="Gedachtewolkje: wolk 11">
            <a:extLst>
              <a:ext uri="{FF2B5EF4-FFF2-40B4-BE49-F238E27FC236}">
                <a16:creationId xmlns:a16="http://schemas.microsoft.com/office/drawing/2014/main" id="{C9B9D33B-B5F0-B9B3-5175-9A35452263C3}"/>
              </a:ext>
            </a:extLst>
          </p:cNvPr>
          <p:cNvSpPr/>
          <p:nvPr/>
        </p:nvSpPr>
        <p:spPr>
          <a:xfrm>
            <a:off x="716304" y="2661626"/>
            <a:ext cx="3649133" cy="2133895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Medicatie?</a:t>
            </a:r>
          </a:p>
          <a:p>
            <a:pPr algn="ctr"/>
            <a:r>
              <a:rPr lang="nl-BE" dirty="0"/>
              <a:t>Eczeem?</a:t>
            </a:r>
          </a:p>
          <a:p>
            <a:pPr algn="ctr"/>
            <a:r>
              <a:rPr lang="nl-B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9267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3C148F11-DABA-E042-3B92-BC8FF5DD8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849" y="561109"/>
            <a:ext cx="4294558" cy="573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8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D4EE98E-948B-895C-0F37-A9839522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451" y="367838"/>
            <a:ext cx="8163098" cy="612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8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B169334C-1C4B-C0F2-7722-6A66E7A43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070"/>
            <a:ext cx="12192000" cy="492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1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B5DA439-8FED-3CA7-A046-B34EF68ECD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96" t="14985" r="-23777" b="6364"/>
          <a:stretch/>
        </p:blipFill>
        <p:spPr>
          <a:xfrm>
            <a:off x="1579418" y="1379912"/>
            <a:ext cx="12192000" cy="360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2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2C19CF-CAF9-92A0-796C-63E7982FE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SCABIES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FFA2E0-524B-C08B-625C-7114C8B7C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27" y="1657747"/>
            <a:ext cx="10653579" cy="4593828"/>
          </a:xfrm>
        </p:spPr>
        <p:txBody>
          <a:bodyPr/>
          <a:lstStyle/>
          <a:p>
            <a:r>
              <a:rPr lang="nl-BE" dirty="0"/>
              <a:t>Typisch ‘s nachts wakker worden van de jeuk.</a:t>
            </a:r>
          </a:p>
          <a:p>
            <a:r>
              <a:rPr lang="nl-BE" dirty="0"/>
              <a:t>Vaak mensen in de omgeving met jeuk (niet steeds!) ( hier: kleindochter)</a:t>
            </a:r>
          </a:p>
          <a:p>
            <a:r>
              <a:rPr lang="nl-BE" dirty="0"/>
              <a:t>‘gangetjes’ </a:t>
            </a:r>
            <a:r>
              <a:rPr lang="nl-BE" dirty="0" err="1"/>
              <a:t>vingerweb</a:t>
            </a:r>
            <a:r>
              <a:rPr lang="nl-BE" dirty="0"/>
              <a:t>, polsen, enkels, mediaal voetzolen</a:t>
            </a:r>
          </a:p>
          <a:p>
            <a:r>
              <a:rPr lang="nl-BE" dirty="0" err="1"/>
              <a:t>Nodules</a:t>
            </a:r>
            <a:r>
              <a:rPr lang="nl-BE" dirty="0"/>
              <a:t> genitaal</a:t>
            </a:r>
          </a:p>
          <a:p>
            <a:r>
              <a:rPr lang="nl-BE" dirty="0"/>
              <a:t>Atypische presentaties bij ouderen en baby’s( handjes voetjes, oksels)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Raadpleging met emotie!</a:t>
            </a:r>
          </a:p>
        </p:txBody>
      </p:sp>
    </p:spTree>
    <p:extLst>
      <p:ext uri="{BB962C8B-B14F-4D97-AF65-F5344CB8AC3E}">
        <p14:creationId xmlns:p14="http://schemas.microsoft.com/office/powerpoint/2010/main" val="3178883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5A8E9-0C0A-157D-6981-428B08CF7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7C3DA5B-F2BE-8561-BCD6-E80BBC1E2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4313" y="1716088"/>
            <a:ext cx="6890637" cy="459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72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2C19CF-CAF9-92A0-796C-63E7982FE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SCABIES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FFA2E0-524B-C08B-625C-7114C8B7C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27" y="1657747"/>
            <a:ext cx="10653579" cy="4593828"/>
          </a:xfrm>
        </p:spPr>
        <p:txBody>
          <a:bodyPr/>
          <a:lstStyle/>
          <a:p>
            <a:r>
              <a:rPr lang="nl-BE" dirty="0"/>
              <a:t>Typisch ‘s nachts wakker worden van de jeuk.</a:t>
            </a:r>
          </a:p>
          <a:p>
            <a:r>
              <a:rPr lang="nl-BE" dirty="0"/>
              <a:t>Vaak mensen in de omgeving met jeuk (niet steeds!) ( hier: kleindochter)</a:t>
            </a:r>
          </a:p>
          <a:p>
            <a:r>
              <a:rPr lang="nl-BE" dirty="0"/>
              <a:t>‘gangetjes’ </a:t>
            </a:r>
            <a:r>
              <a:rPr lang="nl-BE" dirty="0" err="1"/>
              <a:t>vingerweb</a:t>
            </a:r>
            <a:r>
              <a:rPr lang="nl-BE" dirty="0"/>
              <a:t>, polsen, enkels, mediaal voetzolen</a:t>
            </a:r>
          </a:p>
          <a:p>
            <a:r>
              <a:rPr lang="nl-BE" dirty="0" err="1"/>
              <a:t>Nodules</a:t>
            </a:r>
            <a:r>
              <a:rPr lang="nl-BE" dirty="0"/>
              <a:t> genitaal</a:t>
            </a:r>
          </a:p>
          <a:p>
            <a:r>
              <a:rPr lang="nl-BE" dirty="0"/>
              <a:t>Atypische presentaties bij ouderen en baby’s( handjes voetjes, oksels)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Raadpleging met emotie!</a:t>
            </a:r>
          </a:p>
        </p:txBody>
      </p:sp>
    </p:spTree>
    <p:extLst>
      <p:ext uri="{BB962C8B-B14F-4D97-AF65-F5344CB8AC3E}">
        <p14:creationId xmlns:p14="http://schemas.microsoft.com/office/powerpoint/2010/main" val="300549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FB150-59D8-10AC-5F0A-EBEDA8C3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75FC1B4-6F48-5086-2EBD-7F3A18E7EF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655" y="1393716"/>
            <a:ext cx="3448050" cy="22955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62D8AFB-8B2D-7FFC-85CA-50AFCFB4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180" y="4023360"/>
            <a:ext cx="3057525" cy="2286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EE32E4F-2C4B-7198-5902-C3312DD2D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837" y="4023360"/>
            <a:ext cx="4286250" cy="263815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ECE32EB-D2B0-E825-51C2-DD8FFC7C0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7837" y="835823"/>
            <a:ext cx="4286250" cy="28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79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5A2E8-807E-98F1-D3BC-F0420930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AE55A46-73EC-742A-D570-50B992F52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9432" y="1114769"/>
            <a:ext cx="5641637" cy="4592637"/>
          </a:xfrm>
        </p:spPr>
      </p:pic>
    </p:spTree>
    <p:extLst>
      <p:ext uri="{BB962C8B-B14F-4D97-AF65-F5344CB8AC3E}">
        <p14:creationId xmlns:p14="http://schemas.microsoft.com/office/powerpoint/2010/main" val="418920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3CF00F-82D0-0DBA-75D5-1D01B4526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ekstvak 3">
            <a:extLst>
              <a:ext uri="{FF2B5EF4-FFF2-40B4-BE49-F238E27FC236}">
                <a16:creationId xmlns:a16="http://schemas.microsoft.com/office/drawing/2014/main" id="{A3481771-D4FA-8D95-CC13-AB451C10FE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276310"/>
              </p:ext>
            </p:extLst>
          </p:nvPr>
        </p:nvGraphicFramePr>
        <p:xfrm>
          <a:off x="553381" y="-91682"/>
          <a:ext cx="10945037" cy="4414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967EFA33-E0D4-5CC1-1959-2589BA159D1E}"/>
              </a:ext>
            </a:extLst>
          </p:cNvPr>
          <p:cNvSpPr txBox="1"/>
          <p:nvPr/>
        </p:nvSpPr>
        <p:spPr>
          <a:xfrm>
            <a:off x="973666" y="3998055"/>
            <a:ext cx="2844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Departement zorg: folder ‘Aanvullende hygiënische maatregelen bij het scabiës-behandelplan’</a:t>
            </a:r>
            <a:endParaRPr lang="nl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2156AB7-8C3B-BEFF-3905-BD8D60CF1356}"/>
              </a:ext>
            </a:extLst>
          </p:cNvPr>
          <p:cNvSpPr txBox="1"/>
          <p:nvPr/>
        </p:nvSpPr>
        <p:spPr>
          <a:xfrm>
            <a:off x="4792132" y="3999843"/>
            <a:ext cx="2844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Departement zorg: folder ‘Behandeling met </a:t>
            </a:r>
            <a:r>
              <a:rPr lang="nl-NL" dirty="0" err="1"/>
              <a:t>benzylbenzoaat</a:t>
            </a:r>
            <a:r>
              <a:rPr lang="nl-NL" dirty="0"/>
              <a:t> lotion’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3831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E1F293A-874F-419D-1921-F8DFF923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5" y="101600"/>
            <a:ext cx="8600762" cy="6521360"/>
          </a:xfrm>
          <a:prstGeom prst="rect">
            <a:avLst/>
          </a:prstGeom>
        </p:spPr>
      </p:pic>
      <p:sp>
        <p:nvSpPr>
          <p:cNvPr id="7" name="Rechthoek 6" descr="Mop and bucket">
            <a:extLst>
              <a:ext uri="{FF2B5EF4-FFF2-40B4-BE49-F238E27FC236}">
                <a16:creationId xmlns:a16="http://schemas.microsoft.com/office/drawing/2014/main" id="{CE5FF6FA-0AC2-1391-7B5A-66A69AF2EFF6}"/>
              </a:ext>
            </a:extLst>
          </p:cNvPr>
          <p:cNvSpPr/>
          <p:nvPr/>
        </p:nvSpPr>
        <p:spPr>
          <a:xfrm>
            <a:off x="10224062" y="741394"/>
            <a:ext cx="1141875" cy="11418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  <p:sp>
        <p:nvSpPr>
          <p:cNvPr id="8" name="Rechthoek: afgeronde diagonale hoeken 7">
            <a:extLst>
              <a:ext uri="{FF2B5EF4-FFF2-40B4-BE49-F238E27FC236}">
                <a16:creationId xmlns:a16="http://schemas.microsoft.com/office/drawing/2014/main" id="{7A059A64-871C-6B86-54E3-7F2259A0C7F8}"/>
              </a:ext>
            </a:extLst>
          </p:cNvPr>
          <p:cNvSpPr/>
          <p:nvPr/>
        </p:nvSpPr>
        <p:spPr>
          <a:xfrm>
            <a:off x="9935404" y="308804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B0166C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9" name="Rechthoek 8" descr="Mop and bucket">
            <a:extLst>
              <a:ext uri="{FF2B5EF4-FFF2-40B4-BE49-F238E27FC236}">
                <a16:creationId xmlns:a16="http://schemas.microsoft.com/office/drawing/2014/main" id="{60C5EC0E-BB88-D30B-123E-2D83DC3D1C12}"/>
              </a:ext>
            </a:extLst>
          </p:cNvPr>
          <p:cNvSpPr/>
          <p:nvPr/>
        </p:nvSpPr>
        <p:spPr>
          <a:xfrm>
            <a:off x="10359529" y="732929"/>
            <a:ext cx="1141875" cy="11418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3312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CC47D74-C74A-DC31-93D2-FAE23A6D5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5" y="255085"/>
            <a:ext cx="8776174" cy="5150035"/>
          </a:xfrm>
          <a:prstGeom prst="rect">
            <a:avLst/>
          </a:prstGeom>
        </p:spPr>
      </p:pic>
      <p:sp>
        <p:nvSpPr>
          <p:cNvPr id="8" name="Rechthoek: afgeronde diagonale hoeken 7">
            <a:extLst>
              <a:ext uri="{FF2B5EF4-FFF2-40B4-BE49-F238E27FC236}">
                <a16:creationId xmlns:a16="http://schemas.microsoft.com/office/drawing/2014/main" id="{078507A6-28A2-9356-D7AB-A1D1A754D2F8}"/>
              </a:ext>
            </a:extLst>
          </p:cNvPr>
          <p:cNvSpPr/>
          <p:nvPr/>
        </p:nvSpPr>
        <p:spPr>
          <a:xfrm>
            <a:off x="9983750" y="380345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B0166C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9" name="Rechthoek 8" descr="Mop and bucket">
            <a:extLst>
              <a:ext uri="{FF2B5EF4-FFF2-40B4-BE49-F238E27FC236}">
                <a16:creationId xmlns:a16="http://schemas.microsoft.com/office/drawing/2014/main" id="{1B013747-FDD2-2B24-212A-F59EE38D17FD}"/>
              </a:ext>
            </a:extLst>
          </p:cNvPr>
          <p:cNvSpPr/>
          <p:nvPr/>
        </p:nvSpPr>
        <p:spPr>
          <a:xfrm>
            <a:off x="10407875" y="679210"/>
            <a:ext cx="1141875" cy="11418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9335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F830A6-ED1C-24A4-E7F5-1BE2DCFE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SCABIES – personen</a:t>
            </a:r>
          </a:p>
        </p:txBody>
      </p:sp>
      <p:graphicFrame>
        <p:nvGraphicFramePr>
          <p:cNvPr id="7" name="Tijdelijke aanduiding voor inhoud 2">
            <a:extLst>
              <a:ext uri="{FF2B5EF4-FFF2-40B4-BE49-F238E27FC236}">
                <a16:creationId xmlns:a16="http://schemas.microsoft.com/office/drawing/2014/main" id="{3D454701-E63A-BC81-6052-935117A675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973247"/>
              </p:ext>
            </p:extLst>
          </p:nvPr>
        </p:nvGraphicFramePr>
        <p:xfrm>
          <a:off x="612647" y="138025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382254DF-BBCD-5D8C-09C1-42DD3D16C632}"/>
              </a:ext>
            </a:extLst>
          </p:cNvPr>
          <p:cNvSpPr/>
          <p:nvPr/>
        </p:nvSpPr>
        <p:spPr>
          <a:xfrm>
            <a:off x="10013352" y="186036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6A336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4" name="Rechthoek 3" descr="Groep">
            <a:extLst>
              <a:ext uri="{FF2B5EF4-FFF2-40B4-BE49-F238E27FC236}">
                <a16:creationId xmlns:a16="http://schemas.microsoft.com/office/drawing/2014/main" id="{5EF433CC-3A1C-F49D-75B6-5F4C7D7D6C9C}"/>
              </a:ext>
            </a:extLst>
          </p:cNvPr>
          <p:cNvSpPr/>
          <p:nvPr/>
        </p:nvSpPr>
        <p:spPr>
          <a:xfrm>
            <a:off x="10437477" y="610161"/>
            <a:ext cx="1141875" cy="1141875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996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59246-A23F-8B87-D961-26D6FFA8F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328B213-C2B6-6CFE-724A-68AFBD80D3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044" y="2878931"/>
            <a:ext cx="5591175" cy="2266950"/>
          </a:xfrm>
        </p:spPr>
      </p:pic>
    </p:spTree>
    <p:extLst>
      <p:ext uri="{BB962C8B-B14F-4D97-AF65-F5344CB8AC3E}">
        <p14:creationId xmlns:p14="http://schemas.microsoft.com/office/powerpoint/2010/main" val="2120077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0D6CDCC-681B-0C01-7688-68D13B1F9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64" y="228369"/>
            <a:ext cx="9568516" cy="6541933"/>
          </a:xfrm>
          <a:prstGeom prst="rect">
            <a:avLst/>
          </a:prstGeom>
        </p:spPr>
      </p:pic>
      <p:sp>
        <p:nvSpPr>
          <p:cNvPr id="6" name="Rechthoek: afgeronde diagonale hoeken 5">
            <a:extLst>
              <a:ext uri="{FF2B5EF4-FFF2-40B4-BE49-F238E27FC236}">
                <a16:creationId xmlns:a16="http://schemas.microsoft.com/office/drawing/2014/main" id="{A177A3A4-188C-DB21-066B-C4AD8FC98478}"/>
              </a:ext>
            </a:extLst>
          </p:cNvPr>
          <p:cNvSpPr/>
          <p:nvPr/>
        </p:nvSpPr>
        <p:spPr>
          <a:xfrm>
            <a:off x="10020070" y="228369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6A336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7" name="Rechthoek 6" descr="Groep">
            <a:extLst>
              <a:ext uri="{FF2B5EF4-FFF2-40B4-BE49-F238E27FC236}">
                <a16:creationId xmlns:a16="http://schemas.microsoft.com/office/drawing/2014/main" id="{2AE90142-91B2-2FC1-528E-50D3AFEAD770}"/>
              </a:ext>
            </a:extLst>
          </p:cNvPr>
          <p:cNvSpPr/>
          <p:nvPr/>
        </p:nvSpPr>
        <p:spPr>
          <a:xfrm>
            <a:off x="10444195" y="652494"/>
            <a:ext cx="1141875" cy="11418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1921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E960D11-9202-9776-0AB7-2B40D662D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4" y="144675"/>
            <a:ext cx="9447630" cy="295412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646A02A-86E1-799A-C780-BF11F475A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4" y="3098801"/>
            <a:ext cx="9447630" cy="3456584"/>
          </a:xfrm>
          <a:prstGeom prst="rect">
            <a:avLst/>
          </a:prstGeom>
        </p:spPr>
      </p:pic>
      <p:sp>
        <p:nvSpPr>
          <p:cNvPr id="8" name="Rechthoek: afgeronde diagonale hoeken 7">
            <a:extLst>
              <a:ext uri="{FF2B5EF4-FFF2-40B4-BE49-F238E27FC236}">
                <a16:creationId xmlns:a16="http://schemas.microsoft.com/office/drawing/2014/main" id="{13712DF1-EBC8-C39B-0BCE-FE35A5CD6511}"/>
              </a:ext>
            </a:extLst>
          </p:cNvPr>
          <p:cNvSpPr/>
          <p:nvPr/>
        </p:nvSpPr>
        <p:spPr>
          <a:xfrm>
            <a:off x="9943870" y="228368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6A336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9" name="Rechthoek 8" descr="Groep">
            <a:extLst>
              <a:ext uri="{FF2B5EF4-FFF2-40B4-BE49-F238E27FC236}">
                <a16:creationId xmlns:a16="http://schemas.microsoft.com/office/drawing/2014/main" id="{D164C1A9-F08F-E512-45FA-499E91AC9A39}"/>
              </a:ext>
            </a:extLst>
          </p:cNvPr>
          <p:cNvSpPr/>
          <p:nvPr/>
        </p:nvSpPr>
        <p:spPr>
          <a:xfrm>
            <a:off x="10444195" y="652494"/>
            <a:ext cx="1141875" cy="1141875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3097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DA4588-7DA3-C6EC-4ADA-DCBE19CF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724889"/>
          </a:xfrm>
        </p:spPr>
        <p:txBody>
          <a:bodyPr>
            <a:normAutofit fontScale="90000"/>
          </a:bodyPr>
          <a:lstStyle/>
          <a:p>
            <a:r>
              <a:rPr lang="nl-BE" sz="2000" dirty="0"/>
              <a:t>CONTACTPERSONEN</a:t>
            </a:r>
            <a:br>
              <a:rPr lang="nl-BE" sz="2000" dirty="0"/>
            </a:br>
            <a:br>
              <a:rPr lang="nl-BE" sz="2000" dirty="0"/>
            </a:br>
            <a:r>
              <a:rPr lang="nl-BE" sz="2000" dirty="0"/>
              <a:t>- ook 2 maal 2 dagen behandelen (met 7 dagen tussen)</a:t>
            </a:r>
            <a:br>
              <a:rPr lang="nl-BE" sz="2000" dirty="0"/>
            </a:br>
            <a:br>
              <a:rPr lang="nl-BE" sz="2000" dirty="0"/>
            </a:br>
            <a:br>
              <a:rPr lang="nl-BE" sz="2000" dirty="0"/>
            </a:br>
            <a:r>
              <a:rPr lang="nl-BE" sz="2000" dirty="0"/>
              <a:t>- iedereen dient ook de hygiënische maatregelen toe te passen.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5FF39E-0282-36EE-07B7-3E677C21BB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2648" y="2697654"/>
            <a:ext cx="10653713" cy="1913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b="0" i="0" dirty="0">
                <a:solidFill>
                  <a:srgbClr val="2F2F2F"/>
                </a:solidFill>
                <a:effectLst/>
                <a:latin typeface="Flanders Art Sans"/>
              </a:rPr>
              <a:t>- huisgenoten </a:t>
            </a:r>
            <a:br>
              <a:rPr lang="nl-NL" dirty="0"/>
            </a:br>
            <a:r>
              <a:rPr lang="nl-NL" b="0" i="0" dirty="0">
                <a:solidFill>
                  <a:srgbClr val="2F2F2F"/>
                </a:solidFill>
                <a:effectLst/>
                <a:latin typeface="Flanders Art Sans"/>
              </a:rPr>
              <a:t>- seksuele contacten</a:t>
            </a:r>
            <a:br>
              <a:rPr lang="nl-NL" dirty="0"/>
            </a:br>
            <a:r>
              <a:rPr lang="nl-NL" b="0" i="0" dirty="0">
                <a:solidFill>
                  <a:srgbClr val="2F2F2F"/>
                </a:solidFill>
                <a:effectLst/>
                <a:latin typeface="Flanders Art Sans"/>
              </a:rPr>
              <a:t>- mensen met wie je de afgelopen 6 weken het bed gedeeld hebt</a:t>
            </a:r>
            <a:br>
              <a:rPr lang="nl-NL" dirty="0"/>
            </a:br>
            <a:r>
              <a:rPr lang="nl-NL" b="0" i="0" dirty="0">
                <a:solidFill>
                  <a:srgbClr val="2F2F2F"/>
                </a:solidFill>
                <a:effectLst/>
                <a:latin typeface="Flanders Art Sans"/>
              </a:rPr>
              <a:t>- mensen met wie je de afgelopen 6 weken vaak of langdurig huidcontact had (knuffelen, zoenen, …)</a:t>
            </a:r>
            <a:br>
              <a:rPr lang="nl-NL" dirty="0"/>
            </a:br>
            <a:r>
              <a:rPr lang="nl-NL" b="0" i="0" dirty="0">
                <a:solidFill>
                  <a:srgbClr val="2F2F2F"/>
                </a:solidFill>
                <a:effectLst/>
                <a:latin typeface="Flanders Art Sans"/>
              </a:rPr>
              <a:t>- mensen met wie je de afgelopen 6 weken linnen of kledij gedeeld hebt</a:t>
            </a:r>
            <a:endParaRPr lang="nl-BE" dirty="0"/>
          </a:p>
        </p:txBody>
      </p:sp>
      <p:sp>
        <p:nvSpPr>
          <p:cNvPr id="5" name="Rechthoek: afgeronde diagonale hoeken 4">
            <a:extLst>
              <a:ext uri="{FF2B5EF4-FFF2-40B4-BE49-F238E27FC236}">
                <a16:creationId xmlns:a16="http://schemas.microsoft.com/office/drawing/2014/main" id="{F41BE059-9A4C-6B41-C91F-4F5FB87AEAEA}"/>
              </a:ext>
            </a:extLst>
          </p:cNvPr>
          <p:cNvSpPr/>
          <p:nvPr/>
        </p:nvSpPr>
        <p:spPr>
          <a:xfrm>
            <a:off x="9901538" y="283403"/>
            <a:ext cx="1990125" cy="1990125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tx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nl-BE"/>
          </a:p>
        </p:txBody>
      </p:sp>
      <p:sp>
        <p:nvSpPr>
          <p:cNvPr id="6" name="Rechthoek 5" descr="E-mail">
            <a:extLst>
              <a:ext uri="{FF2B5EF4-FFF2-40B4-BE49-F238E27FC236}">
                <a16:creationId xmlns:a16="http://schemas.microsoft.com/office/drawing/2014/main" id="{886E1148-F837-93F6-3625-E169B23FCF3D}"/>
              </a:ext>
            </a:extLst>
          </p:cNvPr>
          <p:cNvSpPr/>
          <p:nvPr/>
        </p:nvSpPr>
        <p:spPr>
          <a:xfrm>
            <a:off x="10325663" y="707529"/>
            <a:ext cx="1141875" cy="1141875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0298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8423-92D1-FD66-5EFA-122F6DD96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AC64E-68EF-49DC-C6F6-38CBFA1A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7B535FA4-7ECE-C652-62D7-C074F38254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566484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0373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715C2-E351-FE77-3C4F-394F262E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F912B0-2091-272E-F215-6B97DEA4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513840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3. V, 4j, ‘uitslag in de knieholte die niet betert, blijft uitbreiden’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299C062-3742-DC23-55EE-FFF5C5914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253" y="2161871"/>
            <a:ext cx="5924973" cy="444373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4DEEBD0-063D-3CFA-9F50-701C47D0A54F}"/>
              </a:ext>
            </a:extLst>
          </p:cNvPr>
          <p:cNvSpPr txBox="1"/>
          <p:nvPr/>
        </p:nvSpPr>
        <p:spPr>
          <a:xfrm>
            <a:off x="9698168" y="6566492"/>
            <a:ext cx="1568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/>
              <a:t>Bron: huidziekten.nl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97B51215-A475-609E-F3C3-9A994D85C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2360083"/>
            <a:ext cx="4644588" cy="341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D8DED4E-B405-983A-85D7-0E4867F32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" y="4699000"/>
            <a:ext cx="2159000" cy="2159000"/>
          </a:xfrm>
          <a:prstGeom prst="rect">
            <a:avLst/>
          </a:prstGeom>
        </p:spPr>
      </p:pic>
      <p:sp>
        <p:nvSpPr>
          <p:cNvPr id="12" name="Gedachtewolkje: wolk 11">
            <a:extLst>
              <a:ext uri="{FF2B5EF4-FFF2-40B4-BE49-F238E27FC236}">
                <a16:creationId xmlns:a16="http://schemas.microsoft.com/office/drawing/2014/main" id="{415DD159-75E4-D040-1FFA-4B8A1AF5DB0B}"/>
              </a:ext>
            </a:extLst>
          </p:cNvPr>
          <p:cNvSpPr/>
          <p:nvPr/>
        </p:nvSpPr>
        <p:spPr>
          <a:xfrm>
            <a:off x="999067" y="2810639"/>
            <a:ext cx="3649133" cy="2133895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  <a:p>
            <a:pPr algn="ctr"/>
            <a:r>
              <a:rPr lang="nl-BE" dirty="0"/>
              <a:t>Eczeem?</a:t>
            </a:r>
          </a:p>
          <a:p>
            <a:pPr algn="ctr"/>
            <a:r>
              <a:rPr lang="nl-BE" dirty="0"/>
              <a:t>Impetigo?</a:t>
            </a:r>
          </a:p>
          <a:p>
            <a:pPr algn="ctr"/>
            <a:r>
              <a:rPr lang="nl-B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811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>
            <a:extLst>
              <a:ext uri="{FF2B5EF4-FFF2-40B4-BE49-F238E27FC236}">
                <a16:creationId xmlns:a16="http://schemas.microsoft.com/office/drawing/2014/main" id="{EC8C6078-B9FC-62D3-82A6-AED0C1C0C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323CF07-AAA9-DC0B-9E00-84313AE45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DC1792-C0AA-7C97-A9B5-7D3675FAB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481" y="800783"/>
            <a:ext cx="8278891" cy="1323867"/>
          </a:xfrm>
        </p:spPr>
        <p:txBody>
          <a:bodyPr anchor="b">
            <a:normAutofit/>
          </a:bodyPr>
          <a:lstStyle/>
          <a:p>
            <a:r>
              <a:rPr lang="nl-BE" altLang="en-US" sz="4000" b="1" dirty="0"/>
              <a:t>Molluscum </a:t>
            </a:r>
            <a:r>
              <a:rPr lang="nl-BE" altLang="en-US" sz="4000" b="1" dirty="0" err="1"/>
              <a:t>contagiosum</a:t>
            </a:r>
            <a:r>
              <a:rPr lang="nl-BE" altLang="en-US" sz="4000" b="1" dirty="0"/>
              <a:t> = “waterwratjes”</a:t>
            </a:r>
            <a:endParaRPr lang="en-GB" altLang="en-US" sz="4000" b="1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1619A50-F95B-8EFB-D097-209D155B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480" y="2495774"/>
            <a:ext cx="9415735" cy="3273426"/>
          </a:xfrm>
        </p:spPr>
        <p:txBody>
          <a:bodyPr>
            <a:noAutofit/>
          </a:bodyPr>
          <a:lstStyle/>
          <a:p>
            <a:r>
              <a:rPr lang="nl-BE" altLang="en-US" sz="2200" dirty="0" err="1"/>
              <a:t>Halfbolvormige</a:t>
            </a:r>
            <a:r>
              <a:rPr lang="nl-BE" altLang="en-US" sz="2200" dirty="0"/>
              <a:t> </a:t>
            </a:r>
            <a:r>
              <a:rPr lang="nl-BE" altLang="en-US" sz="2200" dirty="0" err="1"/>
              <a:t>papel</a:t>
            </a:r>
            <a:r>
              <a:rPr lang="nl-BE" altLang="en-US" sz="2200" dirty="0"/>
              <a:t>, centrale inzinking, vaak parelmoerglanzend</a:t>
            </a:r>
          </a:p>
          <a:p>
            <a:r>
              <a:rPr lang="nl-BE" altLang="en-US" sz="2200" dirty="0"/>
              <a:t>“pasta” </a:t>
            </a:r>
            <a:r>
              <a:rPr lang="nl-BE" altLang="en-US" sz="2200" dirty="0" err="1"/>
              <a:t>exprimeerbaar</a:t>
            </a:r>
            <a:r>
              <a:rPr lang="nl-BE" altLang="en-US" sz="2200" dirty="0"/>
              <a:t>: vol virus</a:t>
            </a:r>
          </a:p>
          <a:p>
            <a:r>
              <a:rPr lang="nl-BE" altLang="en-US" sz="2200" dirty="0" err="1"/>
              <a:t>Vnl</a:t>
            </a:r>
            <a:r>
              <a:rPr lang="nl-BE" altLang="en-US" sz="2200" dirty="0"/>
              <a:t> bij kinderen, zeker bij atopische dermatitis</a:t>
            </a:r>
          </a:p>
          <a:p>
            <a:r>
              <a:rPr lang="nl-BE" altLang="en-US" sz="2200" dirty="0" err="1"/>
              <a:t>Impetiginisatie</a:t>
            </a:r>
            <a:r>
              <a:rPr lang="nl-BE" altLang="en-US" sz="2200" dirty="0"/>
              <a:t> vaak voorkomend</a:t>
            </a:r>
          </a:p>
          <a:p>
            <a:r>
              <a:rPr lang="nl-BE" altLang="en-US" sz="2200" dirty="0"/>
              <a:t>Volwassenen vaak uniek letsel, groot, rond en op geslachtsdelen, soms ook multipel</a:t>
            </a:r>
          </a:p>
        </p:txBody>
      </p:sp>
    </p:spTree>
    <p:extLst>
      <p:ext uri="{BB962C8B-B14F-4D97-AF65-F5344CB8AC3E}">
        <p14:creationId xmlns:p14="http://schemas.microsoft.com/office/powerpoint/2010/main" val="626023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8C6078-B9FC-62D3-82A6-AED0C1C0C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323CF07-AAA9-DC0B-9E00-84313AE45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E542C6-93A8-5F59-23A0-CF6AFA47A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1" y="304801"/>
            <a:ext cx="9936732" cy="1819850"/>
          </a:xfrm>
        </p:spPr>
        <p:txBody>
          <a:bodyPr anchor="b">
            <a:normAutofit/>
          </a:bodyPr>
          <a:lstStyle/>
          <a:p>
            <a:r>
              <a:rPr lang="nl-BE" altLang="en-US" sz="5000" b="1" dirty="0"/>
              <a:t>Therapie</a:t>
            </a:r>
            <a:endParaRPr lang="en-GB" altLang="en-US" sz="5000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00C1F0-76D9-5585-56BD-3A90B6C0D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" y="2255519"/>
            <a:ext cx="11633199" cy="429767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nl-BE" altLang="nl-BE" dirty="0"/>
              <a:t>Molluscum </a:t>
            </a:r>
            <a:r>
              <a:rPr lang="nl-BE" altLang="nl-BE" dirty="0" err="1"/>
              <a:t>contagiosum</a:t>
            </a:r>
            <a:r>
              <a:rPr lang="nl-BE" altLang="nl-BE" dirty="0"/>
              <a:t> = spontaan verdwijnen door ontwikkelen van antimolluscum </a:t>
            </a:r>
            <a:r>
              <a:rPr lang="nl-BE" altLang="nl-BE" dirty="0" err="1"/>
              <a:t>antibodies</a:t>
            </a:r>
            <a:r>
              <a:rPr lang="nl-BE" altLang="nl-BE" dirty="0"/>
              <a:t> binnen 2 - 4 jaar na ontstaan</a:t>
            </a:r>
          </a:p>
          <a:p>
            <a:pPr lvl="1">
              <a:lnSpc>
                <a:spcPct val="110000"/>
              </a:lnSpc>
              <a:defRPr/>
            </a:pPr>
            <a:r>
              <a:rPr lang="nl-BE" altLang="nl-BE" sz="2000" dirty="0"/>
              <a:t>Cave </a:t>
            </a:r>
            <a:r>
              <a:rPr lang="nl-BE" altLang="nl-BE" sz="2000" dirty="0" err="1"/>
              <a:t>surinfectie</a:t>
            </a:r>
            <a:r>
              <a:rPr lang="nl-BE" altLang="nl-BE" sz="2000" dirty="0"/>
              <a:t> en </a:t>
            </a:r>
            <a:r>
              <a:rPr lang="nl-BE" altLang="nl-BE" sz="2000" dirty="0" err="1"/>
              <a:t>eczematisatie</a:t>
            </a:r>
            <a:r>
              <a:rPr lang="nl-BE" altLang="nl-BE" sz="2000" dirty="0"/>
              <a:t>!</a:t>
            </a:r>
          </a:p>
          <a:p>
            <a:pPr marL="0" indent="0">
              <a:lnSpc>
                <a:spcPct val="110000"/>
              </a:lnSpc>
              <a:buNone/>
              <a:defRPr/>
            </a:pPr>
            <a:endParaRPr lang="nl-BE" altLang="en-US" dirty="0"/>
          </a:p>
          <a:p>
            <a:pPr>
              <a:lnSpc>
                <a:spcPct val="110000"/>
              </a:lnSpc>
              <a:defRPr/>
            </a:pPr>
            <a:r>
              <a:rPr lang="nl-BE" altLang="en-US" dirty="0"/>
              <a:t>Soms cryotherapie</a:t>
            </a:r>
          </a:p>
          <a:p>
            <a:pPr>
              <a:lnSpc>
                <a:spcPct val="110000"/>
              </a:lnSpc>
              <a:defRPr/>
            </a:pPr>
            <a:r>
              <a:rPr lang="nl-BE" altLang="en-US" dirty="0"/>
              <a:t>Hygiëne!! (auto-inoculatie) – zachte koper-zink </a:t>
            </a:r>
            <a:r>
              <a:rPr lang="nl-BE" altLang="en-US" dirty="0" err="1"/>
              <a:t>wasgel</a:t>
            </a:r>
            <a:endParaRPr lang="nl-BE" altLang="en-US" dirty="0"/>
          </a:p>
          <a:p>
            <a:pPr>
              <a:lnSpc>
                <a:spcPct val="110000"/>
              </a:lnSpc>
              <a:defRPr/>
            </a:pPr>
            <a:r>
              <a:rPr lang="nl-BE" altLang="en-US" dirty="0"/>
              <a:t>5% KOH oplossing   (</a:t>
            </a:r>
            <a:r>
              <a:rPr lang="nl-BE" altLang="en-US" dirty="0" err="1"/>
              <a:t>Molutrex</a:t>
            </a:r>
            <a:r>
              <a:rPr lang="nl-BE" altLang="en-US" dirty="0"/>
              <a:t> / </a:t>
            </a:r>
            <a:r>
              <a:rPr lang="nl-BE" altLang="en-US" dirty="0" err="1"/>
              <a:t>infectodell</a:t>
            </a:r>
            <a:r>
              <a:rPr lang="nl-BE" altLang="en-US" dirty="0"/>
              <a:t>)</a:t>
            </a:r>
          </a:p>
          <a:p>
            <a:pPr>
              <a:lnSpc>
                <a:spcPct val="110000"/>
              </a:lnSpc>
              <a:defRPr/>
            </a:pPr>
            <a:r>
              <a:rPr lang="nl-BE" altLang="en-US" dirty="0"/>
              <a:t>Zink</a:t>
            </a:r>
          </a:p>
        </p:txBody>
      </p:sp>
    </p:spTree>
    <p:extLst>
      <p:ext uri="{BB962C8B-B14F-4D97-AF65-F5344CB8AC3E}">
        <p14:creationId xmlns:p14="http://schemas.microsoft.com/office/powerpoint/2010/main" val="1273057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9F5763D-F051-3F46-5487-24A8BA91F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21" y="139065"/>
            <a:ext cx="11134557" cy="65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20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59CF-3551-9CA5-A7C4-8E4CCBA6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40EC94-21CB-F624-16EC-3F8610DE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A436EF8E-A355-3098-81CC-316057EEC5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380412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9340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4C6FA-5A59-1803-2F1F-480A0A30F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92BDB-8A60-F5A7-C47D-0A8B2264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280161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4. m, 4 jaar, sinds vorige week opmerken van een kale vlek in het haar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1BE105C-4AA3-320C-5718-FE463731B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699000"/>
            <a:ext cx="2159000" cy="2159000"/>
          </a:xfrm>
          <a:prstGeom prst="rect">
            <a:avLst/>
          </a:prstGeom>
        </p:spPr>
      </p:pic>
      <p:sp>
        <p:nvSpPr>
          <p:cNvPr id="4" name="Gedachtewolkje: wolk 3">
            <a:extLst>
              <a:ext uri="{FF2B5EF4-FFF2-40B4-BE49-F238E27FC236}">
                <a16:creationId xmlns:a16="http://schemas.microsoft.com/office/drawing/2014/main" id="{3BDEFC0B-74D4-BB52-936D-7215C7A1B925}"/>
              </a:ext>
            </a:extLst>
          </p:cNvPr>
          <p:cNvSpPr/>
          <p:nvPr/>
        </p:nvSpPr>
        <p:spPr>
          <a:xfrm flipH="1">
            <a:off x="7695407" y="2699807"/>
            <a:ext cx="3570819" cy="2159000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Alopecia areata?</a:t>
            </a:r>
          </a:p>
          <a:p>
            <a:pPr algn="ctr"/>
            <a:r>
              <a:rPr lang="nl-BE" dirty="0"/>
              <a:t>Tinea capitis?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E8B568C-43A6-7E3C-1716-EED543D05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7658"/>
            <a:ext cx="2310342" cy="2310342"/>
          </a:xfrm>
          <a:prstGeom prst="rect">
            <a:avLst/>
          </a:prstGeo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4A8E2FA8-3F98-8586-864F-39CE81AF172D}"/>
              </a:ext>
            </a:extLst>
          </p:cNvPr>
          <p:cNvSpPr/>
          <p:nvPr/>
        </p:nvSpPr>
        <p:spPr>
          <a:xfrm>
            <a:off x="1099742" y="3255223"/>
            <a:ext cx="2633134" cy="1443777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Ook wat rood en korstjes, milde jeuk.</a:t>
            </a:r>
          </a:p>
        </p:txBody>
      </p:sp>
    </p:spTree>
    <p:extLst>
      <p:ext uri="{BB962C8B-B14F-4D97-AF65-F5344CB8AC3E}">
        <p14:creationId xmlns:p14="http://schemas.microsoft.com/office/powerpoint/2010/main" val="140693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107C669-79BD-5A9D-02AF-EB239B8BE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11665"/>
            <a:ext cx="4621553" cy="1360728"/>
          </a:xfrm>
        </p:spPr>
        <p:txBody>
          <a:bodyPr anchor="b">
            <a:normAutofit/>
          </a:bodyPr>
          <a:lstStyle/>
          <a:p>
            <a:r>
              <a:rPr lang="nl-BE" altLang="en-US" b="1" dirty="0"/>
              <a:t>Tinea capitis</a:t>
            </a:r>
            <a:endParaRPr lang="en-GB" altLang="en-US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9348BB-EBBA-1FF5-881E-9A1D0BE8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145907"/>
            <a:ext cx="9915310" cy="3488773"/>
          </a:xfrm>
        </p:spPr>
        <p:txBody>
          <a:bodyPr>
            <a:normAutofit/>
          </a:bodyPr>
          <a:lstStyle/>
          <a:p>
            <a:r>
              <a:rPr lang="nl-BE" sz="1800" dirty="0"/>
              <a:t>Vooral bij kinderen</a:t>
            </a:r>
          </a:p>
          <a:p>
            <a:r>
              <a:rPr lang="nl-BE" sz="1800" dirty="0"/>
              <a:t>Besmetting via dieren, andere personen of een besmet voorwerp (tondeuze!)</a:t>
            </a:r>
          </a:p>
          <a:p>
            <a:r>
              <a:rPr lang="nl-BE" sz="1800" dirty="0"/>
              <a:t>Trichophyton of Microsporum</a:t>
            </a:r>
          </a:p>
          <a:p>
            <a:pPr lvl="1"/>
            <a:r>
              <a:rPr lang="nl-BE" dirty="0"/>
              <a:t>Kat/hond: M. Canis (geel/groen onder Wood lamp)</a:t>
            </a:r>
          </a:p>
          <a:p>
            <a:pPr lvl="1"/>
            <a:r>
              <a:rPr lang="nl-BE" dirty="0"/>
              <a:t>Knaagdier: T. tonsurans</a:t>
            </a:r>
          </a:p>
          <a:p>
            <a:pPr lvl="1"/>
            <a:r>
              <a:rPr lang="nl-BE" dirty="0"/>
              <a:t>Kapsalon: T. tonsurans</a:t>
            </a:r>
          </a:p>
          <a:p>
            <a:r>
              <a:rPr lang="nl-BE" sz="1800" dirty="0"/>
              <a:t>CAVE: Kerion Celsi</a:t>
            </a:r>
          </a:p>
          <a:p>
            <a:endParaRPr lang="nl-BE" sz="1800" dirty="0"/>
          </a:p>
          <a:p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3639280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01C6F-C87B-2DCC-9D82-7A8363BA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Kerion Celsi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EDAD48-2F1F-F61A-DE95-A38F8039D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/>
          </a:p>
          <a:p>
            <a:r>
              <a:rPr lang="nl-BE" dirty="0"/>
              <a:t>Zeldzame sterk inflammatoire reactie bij tinea capitis (meestal door T. mentagrophytes)</a:t>
            </a:r>
          </a:p>
          <a:p>
            <a:r>
              <a:rPr lang="nl-BE" dirty="0"/>
              <a:t>Ontstaan van pustels, zwelling, abcessen </a:t>
            </a:r>
            <a:r>
              <a:rPr lang="nl-BE" dirty="0">
                <a:sym typeface="Wingdings" pitchFamily="2" charset="2"/>
              </a:rPr>
              <a:t> Kan dan verward worden met bacteriële infectie.</a:t>
            </a:r>
          </a:p>
          <a:p>
            <a:r>
              <a:rPr lang="nl-BE" dirty="0">
                <a:sym typeface="Wingdings" pitchFamily="2" charset="2"/>
              </a:rPr>
              <a:t>Vaak ook cervicale adenopathieën</a:t>
            </a:r>
          </a:p>
          <a:p>
            <a:r>
              <a:rPr lang="nl-BE" dirty="0">
                <a:sym typeface="Wingdings" pitchFamily="2" charset="2"/>
              </a:rPr>
              <a:t>Risico op cicatrisatie en dus blijvende kale vlekken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43545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Rectangle 3084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BCAC21-F508-727E-5C3E-E1CA013DB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787074" cy="5788152"/>
          </a:xfrm>
        </p:spPr>
        <p:txBody>
          <a:bodyPr anchor="ctr">
            <a:normAutofit/>
          </a:bodyPr>
          <a:lstStyle/>
          <a:p>
            <a:r>
              <a:rPr lang="nl-BE" sz="4000" dirty="0"/>
              <a:t>AANPAK</a:t>
            </a:r>
            <a:br>
              <a:rPr lang="nl-BE" sz="4000" dirty="0"/>
            </a:br>
            <a:br>
              <a:rPr lang="nl-BE" sz="4000" dirty="0"/>
            </a:br>
            <a:r>
              <a:rPr lang="nl-BE" sz="4000" dirty="0"/>
              <a:t>TINEA </a:t>
            </a:r>
            <a:br>
              <a:rPr lang="nl-BE" sz="4000" dirty="0"/>
            </a:br>
            <a:br>
              <a:rPr lang="nl-BE" sz="4000" dirty="0"/>
            </a:br>
            <a:r>
              <a:rPr lang="nl-BE" sz="4000" dirty="0"/>
              <a:t>CAPITIS</a:t>
            </a:r>
          </a:p>
        </p:txBody>
      </p:sp>
      <p:graphicFrame>
        <p:nvGraphicFramePr>
          <p:cNvPr id="3081" name="Tijdelijke aanduiding voor inhoud 2">
            <a:extLst>
              <a:ext uri="{FF2B5EF4-FFF2-40B4-BE49-F238E27FC236}">
                <a16:creationId xmlns:a16="http://schemas.microsoft.com/office/drawing/2014/main" id="{6F7EA2F9-0D78-318B-959A-897F5C2DCB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430575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4" descr="Atopisch eczeem (constitutioneel eczeem)">
            <a:extLst>
              <a:ext uri="{FF2B5EF4-FFF2-40B4-BE49-F238E27FC236}">
                <a16:creationId xmlns:a16="http://schemas.microsoft.com/office/drawing/2014/main" id="{CD36143A-7598-0780-1384-B90B6669B0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73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B7043732-535A-483A-8016-727F844FA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AD907169-A768-4E01-A426-647A26FE53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25B99B20-8A0E-401E-9FF0-A74180470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3B56679A-318C-4686-B617-52B1370D16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81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FFA0-5989-F8DE-B746-ED31BCFE4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07E09A-53B9-4E0C-5EC3-D334063D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07935745-CC14-D34A-83AF-BA807C8CEB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740006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001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6BF7B-1E9F-11A1-1436-8CB78520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E4150-F358-E2EE-CDD1-B8AF77FC9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2406227"/>
          </a:xfrm>
          <a:solidFill>
            <a:srgbClr val="B0166C"/>
          </a:solidFill>
          <a:ln>
            <a:solidFill>
              <a:srgbClr val="59863A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5. m, 6 maand. Sinds kort na de geboorte al uitslag. Hebben reeds 8 verschillende soorten poedermelk geprobeerd en geven nu geitenmelk. Hiermee geen beterschap. Eens 1 week </a:t>
            </a:r>
            <a:r>
              <a:rPr lang="nl-BE" dirty="0" err="1"/>
              <a:t>pannocort</a:t>
            </a:r>
            <a:r>
              <a:rPr lang="nl-BE" dirty="0"/>
              <a:t> waarmee het wel wat beter leek, maar komt altijd terug.  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7C4BED88-9756-9B15-C9B2-DD673DC05C91}"/>
              </a:ext>
            </a:extLst>
          </p:cNvPr>
          <p:cNvSpPr/>
          <p:nvPr/>
        </p:nvSpPr>
        <p:spPr>
          <a:xfrm>
            <a:off x="5421898" y="3226095"/>
            <a:ext cx="4315885" cy="2380422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Slaapt niet goed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Krabt van zodra de kleren uit zijn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Atopische familie (hooikoorts, astma, eczeem)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CB434A3-15A9-B0BF-2F10-BB21DFF6E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3192048"/>
            <a:ext cx="4518152" cy="301360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CD7A2A4-619C-DE80-137F-450526880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699000"/>
            <a:ext cx="2159000" cy="2159000"/>
          </a:xfrm>
          <a:prstGeom prst="rect">
            <a:avLst/>
          </a:prstGeom>
        </p:spPr>
      </p:pic>
      <p:sp>
        <p:nvSpPr>
          <p:cNvPr id="12" name="Gedachtewolkje: wolk 11">
            <a:extLst>
              <a:ext uri="{FF2B5EF4-FFF2-40B4-BE49-F238E27FC236}">
                <a16:creationId xmlns:a16="http://schemas.microsoft.com/office/drawing/2014/main" id="{24A3C6D1-B7EA-761D-F446-C51A1CA0981B}"/>
              </a:ext>
            </a:extLst>
          </p:cNvPr>
          <p:cNvSpPr/>
          <p:nvPr/>
        </p:nvSpPr>
        <p:spPr>
          <a:xfrm flipH="1">
            <a:off x="7364465" y="3192048"/>
            <a:ext cx="3901761" cy="2133895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 err="1"/>
              <a:t>Onderbehandeld</a:t>
            </a:r>
            <a:r>
              <a:rPr lang="nl-BE" dirty="0"/>
              <a:t> atopisch eczeem en onvoldoende geïnformeerde ouders</a:t>
            </a:r>
          </a:p>
        </p:txBody>
      </p:sp>
    </p:spTree>
    <p:extLst>
      <p:ext uri="{BB962C8B-B14F-4D97-AF65-F5344CB8AC3E}">
        <p14:creationId xmlns:p14="http://schemas.microsoft.com/office/powerpoint/2010/main" val="40137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47870A-2A22-3E8D-2260-E4B2D7F7C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Rectangle 3084">
            <a:extLst>
              <a:ext uri="{FF2B5EF4-FFF2-40B4-BE49-F238E27FC236}">
                <a16:creationId xmlns:a16="http://schemas.microsoft.com/office/drawing/2014/main" id="{B790C8FD-C422-A8D9-BE87-B20D39A04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2A3496-9768-AD3A-DDDD-94E444BA4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nl-BE" sz="4000" dirty="0"/>
              <a:t>ATOPISCH ECZEEM BIJ KINDEREN</a:t>
            </a:r>
          </a:p>
        </p:txBody>
      </p:sp>
      <p:graphicFrame>
        <p:nvGraphicFramePr>
          <p:cNvPr id="3081" name="Tijdelijke aanduiding voor inhoud 2">
            <a:extLst>
              <a:ext uri="{FF2B5EF4-FFF2-40B4-BE49-F238E27FC236}">
                <a16:creationId xmlns:a16="http://schemas.microsoft.com/office/drawing/2014/main" id="{52205995-5EB2-FC9C-130D-91E9A1808D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838254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4" descr="Atopisch eczeem (constitutioneel eczeem)">
            <a:extLst>
              <a:ext uri="{FF2B5EF4-FFF2-40B4-BE49-F238E27FC236}">
                <a16:creationId xmlns:a16="http://schemas.microsoft.com/office/drawing/2014/main" id="{F63C5389-EF94-31FC-CD05-BA139816AB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55631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E8E6F83-66E1-9E9C-FA8B-1B9D2BC74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911" y="1919243"/>
            <a:ext cx="4510018" cy="218907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D2B2371-69FD-1A53-A592-63FFE5B22316}"/>
              </a:ext>
            </a:extLst>
          </p:cNvPr>
          <p:cNvSpPr txBox="1"/>
          <p:nvPr/>
        </p:nvSpPr>
        <p:spPr>
          <a:xfrm>
            <a:off x="525294" y="2733471"/>
            <a:ext cx="3317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Defecte huidbarrière = ‘slechte cement’</a:t>
            </a:r>
          </a:p>
        </p:txBody>
      </p:sp>
      <p:sp>
        <p:nvSpPr>
          <p:cNvPr id="7" name="Bijschrift: pijl-omlaag 6">
            <a:extLst>
              <a:ext uri="{FF2B5EF4-FFF2-40B4-BE49-F238E27FC236}">
                <a16:creationId xmlns:a16="http://schemas.microsoft.com/office/drawing/2014/main" id="{89A47DCF-CE9C-B4F5-9F47-F4913CA719CB}"/>
              </a:ext>
            </a:extLst>
          </p:cNvPr>
          <p:cNvSpPr/>
          <p:nvPr/>
        </p:nvSpPr>
        <p:spPr>
          <a:xfrm>
            <a:off x="2782111" y="557364"/>
            <a:ext cx="3407922" cy="3891064"/>
          </a:xfrm>
          <a:prstGeom prst="downArrowCallout">
            <a:avLst>
              <a:gd name="adj1" fmla="val 13173"/>
              <a:gd name="adj2" fmla="val 17441"/>
              <a:gd name="adj3" fmla="val 18585"/>
              <a:gd name="adj4" fmla="val 44325"/>
            </a:avLst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Irriterende stoffen</a:t>
            </a:r>
          </a:p>
          <a:p>
            <a:pPr algn="ctr"/>
            <a:r>
              <a:rPr lang="nl-BE" dirty="0"/>
              <a:t>(water, zweet, wol, …)</a:t>
            </a:r>
          </a:p>
        </p:txBody>
      </p:sp>
      <p:sp>
        <p:nvSpPr>
          <p:cNvPr id="8" name="Explosie: 8 punten 7">
            <a:extLst>
              <a:ext uri="{FF2B5EF4-FFF2-40B4-BE49-F238E27FC236}">
                <a16:creationId xmlns:a16="http://schemas.microsoft.com/office/drawing/2014/main" id="{58DA1183-EA7F-F8DB-FAF8-4F8CEF4C5628}"/>
              </a:ext>
            </a:extLst>
          </p:cNvPr>
          <p:cNvSpPr/>
          <p:nvPr/>
        </p:nvSpPr>
        <p:spPr>
          <a:xfrm>
            <a:off x="2608634" y="4254232"/>
            <a:ext cx="3754876" cy="1556075"/>
          </a:xfrm>
          <a:prstGeom prst="irregularSeal1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ECZEEM</a:t>
            </a:r>
          </a:p>
        </p:txBody>
      </p:sp>
      <p:sp>
        <p:nvSpPr>
          <p:cNvPr id="9" name="Bijschrift: pijl-links 8">
            <a:extLst>
              <a:ext uri="{FF2B5EF4-FFF2-40B4-BE49-F238E27FC236}">
                <a16:creationId xmlns:a16="http://schemas.microsoft.com/office/drawing/2014/main" id="{07EE7B9C-F5C2-63ED-F659-BB57C5590518}"/>
              </a:ext>
            </a:extLst>
          </p:cNvPr>
          <p:cNvSpPr/>
          <p:nvPr/>
        </p:nvSpPr>
        <p:spPr>
          <a:xfrm>
            <a:off x="6287309" y="643076"/>
            <a:ext cx="5629073" cy="136187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250"/>
            </a:avLst>
          </a:prstGeom>
          <a:noFill/>
          <a:ln>
            <a:solidFill>
              <a:srgbClr val="5986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Katoenen kledij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Niet te frequent in bad (1 a 2x/week)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Olie of hydraterende </a:t>
            </a:r>
            <a:r>
              <a:rPr lang="nl-BE" dirty="0" err="1">
                <a:solidFill>
                  <a:schemeClr val="tx1"/>
                </a:solidFill>
              </a:rPr>
              <a:t>wascrème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0" name="Bijschrift: pijl-links 9">
            <a:extLst>
              <a:ext uri="{FF2B5EF4-FFF2-40B4-BE49-F238E27FC236}">
                <a16:creationId xmlns:a16="http://schemas.microsoft.com/office/drawing/2014/main" id="{06DF4B16-CE7B-A87A-633D-9AE20BF6E93D}"/>
              </a:ext>
            </a:extLst>
          </p:cNvPr>
          <p:cNvSpPr/>
          <p:nvPr/>
        </p:nvSpPr>
        <p:spPr>
          <a:xfrm>
            <a:off x="6287308" y="2303816"/>
            <a:ext cx="5629073" cy="150564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250"/>
            </a:avLst>
          </a:prstGeom>
          <a:noFill/>
          <a:ln>
            <a:solidFill>
              <a:srgbClr val="5986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Dagelijks hydrateren (1 a 2x/dag) 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Hydrateren met ureum, aangepast aan de leeftijd en conditie van de huid (bij beschadigde huid, meer absorptie)</a:t>
            </a:r>
          </a:p>
          <a:p>
            <a:pPr algn="ctr"/>
            <a:r>
              <a:rPr lang="nl-BE" dirty="0">
                <a:solidFill>
                  <a:schemeClr val="tx1"/>
                </a:solidFill>
              </a:rPr>
              <a:t>Vb. 6 maand: ureum 3% in lipofiele crème </a:t>
            </a:r>
          </a:p>
        </p:txBody>
      </p:sp>
      <p:sp>
        <p:nvSpPr>
          <p:cNvPr id="11" name="Bijschrift: pijl-links 10">
            <a:extLst>
              <a:ext uri="{FF2B5EF4-FFF2-40B4-BE49-F238E27FC236}">
                <a16:creationId xmlns:a16="http://schemas.microsoft.com/office/drawing/2014/main" id="{F5835E5E-4AF4-C55A-4C80-5A3680CE73E7}"/>
              </a:ext>
            </a:extLst>
          </p:cNvPr>
          <p:cNvSpPr/>
          <p:nvPr/>
        </p:nvSpPr>
        <p:spPr>
          <a:xfrm>
            <a:off x="6287308" y="4108317"/>
            <a:ext cx="5629072" cy="2401324"/>
          </a:xfrm>
          <a:prstGeom prst="leftArrowCallout">
            <a:avLst>
              <a:gd name="adj1" fmla="val 30671"/>
              <a:gd name="adj2" fmla="val 25000"/>
              <a:gd name="adj3" fmla="val 25000"/>
              <a:gd name="adj4" fmla="val 87250"/>
            </a:avLst>
          </a:prstGeom>
          <a:noFill/>
          <a:ln>
            <a:solidFill>
              <a:srgbClr val="5986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Actief eczeem is veel schadelijker voor het kind dan aangepast </a:t>
            </a:r>
            <a:r>
              <a:rPr lang="nl-BE" b="1" dirty="0" err="1">
                <a:solidFill>
                  <a:schemeClr val="tx1"/>
                </a:solidFill>
              </a:rPr>
              <a:t>cortisonegebruik</a:t>
            </a:r>
            <a:endParaRPr lang="nl-BE" b="1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nl-BE" dirty="0" err="1">
                <a:solidFill>
                  <a:schemeClr val="tx1"/>
                </a:solidFill>
              </a:rPr>
              <a:t>Hydrocortisone</a:t>
            </a:r>
            <a:r>
              <a:rPr lang="nl-BE" dirty="0">
                <a:solidFill>
                  <a:schemeClr val="tx1"/>
                </a:solidFill>
              </a:rPr>
              <a:t> 1% (gelaat) en </a:t>
            </a:r>
            <a:r>
              <a:rPr lang="nl-BE" dirty="0" err="1">
                <a:solidFill>
                  <a:schemeClr val="tx1"/>
                </a:solidFill>
              </a:rPr>
              <a:t>Elocom</a:t>
            </a:r>
            <a:r>
              <a:rPr lang="nl-BE" dirty="0">
                <a:solidFill>
                  <a:schemeClr val="tx1"/>
                </a:solidFill>
              </a:rPr>
              <a:t> ZALF (lichaam): 2x/dag 3 dagen, nadien 1x/dag tot 3 dagen na volledig opklaren van het eczeem</a:t>
            </a:r>
          </a:p>
        </p:txBody>
      </p:sp>
      <p:sp>
        <p:nvSpPr>
          <p:cNvPr id="12" name="Bliksemflits 11">
            <a:extLst>
              <a:ext uri="{FF2B5EF4-FFF2-40B4-BE49-F238E27FC236}">
                <a16:creationId xmlns:a16="http://schemas.microsoft.com/office/drawing/2014/main" id="{06C34E19-F80F-4CFF-2B93-11A9CA7445F1}"/>
              </a:ext>
            </a:extLst>
          </p:cNvPr>
          <p:cNvSpPr/>
          <p:nvPr/>
        </p:nvSpPr>
        <p:spPr>
          <a:xfrm>
            <a:off x="239139" y="1420239"/>
            <a:ext cx="1185964" cy="1395917"/>
          </a:xfrm>
          <a:prstGeom prst="lightningBol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rgbClr val="B0166C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B4FE8D9-CA43-ED5D-6767-B5545E0557BA}"/>
              </a:ext>
            </a:extLst>
          </p:cNvPr>
          <p:cNvSpPr txBox="1"/>
          <p:nvPr/>
        </p:nvSpPr>
        <p:spPr>
          <a:xfrm>
            <a:off x="8251" y="1096494"/>
            <a:ext cx="23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Ziek/vaccin (stress)</a:t>
            </a:r>
          </a:p>
        </p:txBody>
      </p:sp>
      <p:sp>
        <p:nvSpPr>
          <p:cNvPr id="14" name="Cirkel: leeg 13">
            <a:extLst>
              <a:ext uri="{FF2B5EF4-FFF2-40B4-BE49-F238E27FC236}">
                <a16:creationId xmlns:a16="http://schemas.microsoft.com/office/drawing/2014/main" id="{DA6F0502-8DEF-D682-EE3E-1D49038335FC}"/>
              </a:ext>
            </a:extLst>
          </p:cNvPr>
          <p:cNvSpPr/>
          <p:nvPr/>
        </p:nvSpPr>
        <p:spPr>
          <a:xfrm>
            <a:off x="6457543" y="-63058"/>
            <a:ext cx="5904692" cy="5625481"/>
          </a:xfrm>
          <a:prstGeom prst="donut">
            <a:avLst>
              <a:gd name="adj" fmla="val 6817"/>
            </a:avLst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35B6E3A-EFD9-5066-42FE-11145AC983E4}"/>
              </a:ext>
            </a:extLst>
          </p:cNvPr>
          <p:cNvSpPr txBox="1"/>
          <p:nvPr/>
        </p:nvSpPr>
        <p:spPr>
          <a:xfrm>
            <a:off x="8453337" y="124314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ONDERHOUD!!</a:t>
            </a:r>
          </a:p>
        </p:txBody>
      </p:sp>
    </p:spTree>
    <p:extLst>
      <p:ext uri="{BB962C8B-B14F-4D97-AF65-F5344CB8AC3E}">
        <p14:creationId xmlns:p14="http://schemas.microsoft.com/office/powerpoint/2010/main" val="9289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29F7C-04E4-8CF1-895F-9C2DFF63F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Atopisch eczeem – 2</a:t>
            </a:r>
            <a:r>
              <a:rPr lang="nl-BE" baseline="30000" dirty="0"/>
              <a:t>de</a:t>
            </a:r>
            <a:r>
              <a:rPr lang="nl-BE" dirty="0"/>
              <a:t> lijn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1F3115-551F-90F3-6AA2-C4615AF39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Topisch </a:t>
            </a:r>
            <a:r>
              <a:rPr lang="nl-BE" dirty="0" err="1"/>
              <a:t>corticoïd</a:t>
            </a:r>
            <a:r>
              <a:rPr lang="nl-BE" dirty="0"/>
              <a:t> in onderhoudsschema </a:t>
            </a:r>
          </a:p>
          <a:p>
            <a:r>
              <a:rPr lang="nl-BE" dirty="0"/>
              <a:t>Topische </a:t>
            </a:r>
            <a:r>
              <a:rPr lang="nl-BE" dirty="0" err="1"/>
              <a:t>immunomodulatoren</a:t>
            </a:r>
            <a:r>
              <a:rPr lang="nl-BE" dirty="0"/>
              <a:t> (enkel terugbetaald door dermatologen/pediaters)</a:t>
            </a:r>
          </a:p>
          <a:p>
            <a:r>
              <a:rPr lang="nl-BE" dirty="0" err="1"/>
              <a:t>Dupilumab</a:t>
            </a:r>
            <a:r>
              <a:rPr lang="nl-BE" dirty="0"/>
              <a:t>  (anti-IL4 en anti-IL13) – terugbetaald vanaf </a:t>
            </a:r>
            <a:r>
              <a:rPr lang="nl-BE"/>
              <a:t>6 maand </a:t>
            </a:r>
            <a:r>
              <a:rPr lang="nl-BE" dirty="0"/>
              <a:t>bij ernstig AD</a:t>
            </a:r>
          </a:p>
        </p:txBody>
      </p:sp>
    </p:spTree>
    <p:extLst>
      <p:ext uri="{BB962C8B-B14F-4D97-AF65-F5344CB8AC3E}">
        <p14:creationId xmlns:p14="http://schemas.microsoft.com/office/powerpoint/2010/main" val="1536018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5DEF-2C92-5BE1-F3D7-B69D1CFC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4EC77-F85B-CE26-AF15-AAB685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6A18533-1F60-6832-0A90-D8C5552B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368807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5242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F1B61-D479-0D86-73A1-C98695D53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7F64B-0744-0835-9936-FD5FEDC1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678995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6. B, 84 j, toenemende  eruptie, jeuk, lastig</a:t>
            </a:r>
          </a:p>
        </p:txBody>
      </p:sp>
    </p:spTree>
    <p:extLst>
      <p:ext uri="{BB962C8B-B14F-4D97-AF65-F5344CB8AC3E}">
        <p14:creationId xmlns:p14="http://schemas.microsoft.com/office/powerpoint/2010/main" val="747615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E526B-90C9-245C-5601-C06341BD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psoriasis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D02529-9C4F-60BA-1B7B-8778D8DE1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4800" dirty="0" err="1"/>
              <a:t>uvb</a:t>
            </a:r>
            <a:endParaRPr lang="nl-BE" sz="4800" dirty="0"/>
          </a:p>
        </p:txBody>
      </p:sp>
    </p:spTree>
    <p:extLst>
      <p:ext uri="{BB962C8B-B14F-4D97-AF65-F5344CB8AC3E}">
        <p14:creationId xmlns:p14="http://schemas.microsoft.com/office/powerpoint/2010/main" val="42606838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3FA845-3DC0-93FB-84BE-CF33A38B6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4"/>
            <a:ext cx="5157787" cy="1743265"/>
          </a:xfrm>
        </p:spPr>
        <p:txBody>
          <a:bodyPr/>
          <a:lstStyle/>
          <a:p>
            <a:r>
              <a:rPr lang="nl-BE" dirty="0" err="1"/>
              <a:t>Therapeutic</a:t>
            </a:r>
            <a:r>
              <a:rPr lang="nl-BE" dirty="0"/>
              <a:t> </a:t>
            </a:r>
            <a:r>
              <a:rPr lang="nl-BE" dirty="0" err="1"/>
              <a:t>march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8EE0B1-2705-BC21-4F70-0298791AA6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27A9863-2FA4-CB51-36B0-262C350EE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1743264"/>
          </a:xfrm>
        </p:spPr>
        <p:txBody>
          <a:bodyPr/>
          <a:lstStyle/>
          <a:p>
            <a:r>
              <a:rPr lang="nl-BE" dirty="0" err="1"/>
              <a:t>Psoriatic</a:t>
            </a:r>
            <a:r>
              <a:rPr lang="nl-BE" dirty="0"/>
              <a:t> </a:t>
            </a:r>
            <a:r>
              <a:rPr lang="nl-BE" dirty="0" err="1"/>
              <a:t>march</a:t>
            </a:r>
            <a:endParaRPr lang="nl-B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095CC03-AC4D-F729-78A0-60A3B581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688"/>
            <a:ext cx="10745788" cy="1143000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psoriasis</a:t>
            </a:r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1611294C-72A7-D34F-1EFD-1DFFAD1322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88931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7A0E1-DDAE-55C2-1BB5-A4D6212B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Therapie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7235A3-784E-9944-1960-2C16E09B2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Individueel maatwerk !!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Type( plaque, </a:t>
            </a:r>
            <a:r>
              <a:rPr lang="nl-BE" dirty="0" err="1"/>
              <a:t>pustulosa</a:t>
            </a:r>
            <a:r>
              <a:rPr lang="nl-BE" dirty="0"/>
              <a:t>, inversa..)</a:t>
            </a:r>
          </a:p>
          <a:p>
            <a:r>
              <a:rPr lang="nl-BE" dirty="0"/>
              <a:t>Lokalisatie(  hoofd,  handen/voeten,   nagels, gelaat…)</a:t>
            </a:r>
          </a:p>
          <a:p>
            <a:r>
              <a:rPr lang="nl-BE" dirty="0"/>
              <a:t>Uitgebreidheid</a:t>
            </a:r>
          </a:p>
          <a:p>
            <a:r>
              <a:rPr lang="nl-BE" dirty="0"/>
              <a:t>Leeftijd, geslacht, </a:t>
            </a:r>
            <a:r>
              <a:rPr lang="nl-BE" dirty="0" err="1"/>
              <a:t>comorbiditeiten</a:t>
            </a:r>
            <a:r>
              <a:rPr lang="nl-BE" dirty="0"/>
              <a:t>, medicatie, ….</a:t>
            </a:r>
          </a:p>
          <a:p>
            <a:r>
              <a:rPr lang="nl-BE" dirty="0"/>
              <a:t>DLQI</a:t>
            </a:r>
          </a:p>
        </p:txBody>
      </p:sp>
      <p:pic>
        <p:nvPicPr>
          <p:cNvPr id="5" name="Graphic 4" descr="Vingerafdruk met effen opvulling">
            <a:extLst>
              <a:ext uri="{FF2B5EF4-FFF2-40B4-BE49-F238E27FC236}">
                <a16:creationId xmlns:a16="http://schemas.microsoft.com/office/drawing/2014/main" id="{DD81162C-A6F7-974B-A8D1-6BB2A251B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2959" y="173521"/>
            <a:ext cx="3255479" cy="325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16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79B07-82E8-D3EF-9A97-6465CA0E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solidFill>
                  <a:srgbClr val="B0166C"/>
                </a:solidFill>
              </a:rPr>
              <a:t>Therapeutic</a:t>
            </a:r>
            <a:r>
              <a:rPr lang="nl-BE" dirty="0">
                <a:solidFill>
                  <a:srgbClr val="B0166C"/>
                </a:solidFill>
              </a:rPr>
              <a:t> </a:t>
            </a:r>
            <a:r>
              <a:rPr lang="nl-BE" dirty="0" err="1">
                <a:solidFill>
                  <a:srgbClr val="B0166C"/>
                </a:solidFill>
              </a:rPr>
              <a:t>march</a:t>
            </a:r>
            <a:endParaRPr lang="nl-BE" dirty="0">
              <a:solidFill>
                <a:srgbClr val="B0166C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2934F9-20E3-E93B-9115-2960E4294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313411"/>
            <a:ext cx="10653579" cy="4995949"/>
          </a:xfrm>
        </p:spPr>
        <p:txBody>
          <a:bodyPr>
            <a:normAutofit lnSpcReduction="10000"/>
          </a:bodyPr>
          <a:lstStyle/>
          <a:p>
            <a:r>
              <a:rPr lang="nl-BE" sz="2800" dirty="0"/>
              <a:t>Lokaal (</a:t>
            </a:r>
            <a:r>
              <a:rPr lang="nl-BE" sz="2800" dirty="0" err="1"/>
              <a:t>cremes</a:t>
            </a:r>
            <a:r>
              <a:rPr lang="nl-BE" sz="2800" dirty="0"/>
              <a:t>, zalven, lotions, schuim, magistraal..)</a:t>
            </a:r>
          </a:p>
          <a:p>
            <a:endParaRPr lang="nl-BE" sz="2800" dirty="0"/>
          </a:p>
          <a:p>
            <a:r>
              <a:rPr lang="nl-BE" sz="2800" dirty="0"/>
              <a:t>UV ( PUVA/UVB): volledig/handen-voeten</a:t>
            </a:r>
          </a:p>
          <a:p>
            <a:endParaRPr lang="nl-BE" sz="2800" dirty="0"/>
          </a:p>
          <a:p>
            <a:r>
              <a:rPr lang="nl-BE" sz="2800" dirty="0"/>
              <a:t>Systemisch</a:t>
            </a:r>
          </a:p>
          <a:p>
            <a:pPr lvl="1"/>
            <a:r>
              <a:rPr lang="nl-BE" sz="2400" dirty="0" err="1"/>
              <a:t>Acitretine</a:t>
            </a:r>
            <a:r>
              <a:rPr lang="nl-BE" sz="2400" dirty="0"/>
              <a:t> (</a:t>
            </a:r>
            <a:r>
              <a:rPr lang="nl-BE" sz="2400" dirty="0" err="1"/>
              <a:t>Neotigason</a:t>
            </a:r>
            <a:r>
              <a:rPr lang="nl-BE" sz="2400" dirty="0"/>
              <a:t>)</a:t>
            </a:r>
          </a:p>
          <a:p>
            <a:pPr lvl="1"/>
            <a:r>
              <a:rPr lang="nl-BE" sz="2400" dirty="0" err="1"/>
              <a:t>Methotrexate</a:t>
            </a:r>
            <a:r>
              <a:rPr lang="nl-BE" sz="2400" dirty="0"/>
              <a:t>  ( </a:t>
            </a:r>
            <a:r>
              <a:rPr lang="nl-BE" sz="2400" dirty="0" err="1"/>
              <a:t>Ledertrexate</a:t>
            </a:r>
            <a:r>
              <a:rPr lang="nl-BE" sz="2400" dirty="0"/>
              <a:t>, </a:t>
            </a:r>
            <a:r>
              <a:rPr lang="nl-BE" sz="2400" dirty="0" err="1"/>
              <a:t>Metoject</a:t>
            </a:r>
            <a:r>
              <a:rPr lang="nl-BE" sz="2400" dirty="0"/>
              <a:t>)</a:t>
            </a:r>
          </a:p>
          <a:p>
            <a:pPr lvl="1"/>
            <a:r>
              <a:rPr lang="nl-BE" sz="2400" dirty="0"/>
              <a:t>Ciclosporine (</a:t>
            </a:r>
            <a:r>
              <a:rPr lang="nl-BE" sz="2400" dirty="0" err="1"/>
              <a:t>Neoral</a:t>
            </a:r>
            <a:r>
              <a:rPr lang="nl-BE" sz="2400" dirty="0"/>
              <a:t>)</a:t>
            </a:r>
          </a:p>
          <a:p>
            <a:pPr lvl="1"/>
            <a:r>
              <a:rPr lang="nl-BE" sz="2400" dirty="0"/>
              <a:t>Small </a:t>
            </a:r>
            <a:r>
              <a:rPr lang="nl-BE" sz="2400" dirty="0" err="1"/>
              <a:t>molecules</a:t>
            </a:r>
            <a:r>
              <a:rPr lang="nl-BE" sz="2400" dirty="0"/>
              <a:t>/ </a:t>
            </a:r>
            <a:r>
              <a:rPr lang="nl-BE" sz="2400" dirty="0" err="1"/>
              <a:t>biologicals</a:t>
            </a:r>
            <a:endParaRPr lang="nl-BE" sz="2400" dirty="0"/>
          </a:p>
          <a:p>
            <a:endParaRPr lang="nl-BE" dirty="0"/>
          </a:p>
        </p:txBody>
      </p:sp>
      <p:sp>
        <p:nvSpPr>
          <p:cNvPr id="4" name="Bliksemflits 3">
            <a:extLst>
              <a:ext uri="{FF2B5EF4-FFF2-40B4-BE49-F238E27FC236}">
                <a16:creationId xmlns:a16="http://schemas.microsoft.com/office/drawing/2014/main" id="{C412BCF7-9D40-3F1F-DD81-80135986C98A}"/>
              </a:ext>
            </a:extLst>
          </p:cNvPr>
          <p:cNvSpPr/>
          <p:nvPr/>
        </p:nvSpPr>
        <p:spPr>
          <a:xfrm>
            <a:off x="11374" y="4871259"/>
            <a:ext cx="914400" cy="914400"/>
          </a:xfrm>
          <a:prstGeom prst="lightningBolt">
            <a:avLst/>
          </a:prstGeom>
          <a:solidFill>
            <a:srgbClr val="B0166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C2763F6-914D-A270-F2CF-23BA58BA0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341" y="2479250"/>
            <a:ext cx="1899499" cy="189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497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79B07-82E8-D3EF-9A97-6465CA0E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Therapeutic</a:t>
            </a:r>
            <a:r>
              <a:rPr lang="nl-BE" dirty="0"/>
              <a:t> </a:t>
            </a:r>
            <a:r>
              <a:rPr lang="nl-BE" dirty="0" err="1"/>
              <a:t>march</a:t>
            </a:r>
            <a:br>
              <a:rPr lang="nl-BE" dirty="0"/>
            </a:b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2934F9-20E3-E93B-9115-2960E4294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210" y="1398265"/>
            <a:ext cx="10653579" cy="4995949"/>
          </a:xfrm>
        </p:spPr>
        <p:txBody>
          <a:bodyPr>
            <a:normAutofit/>
          </a:bodyPr>
          <a:lstStyle/>
          <a:p>
            <a:r>
              <a:rPr lang="nl-BE" sz="2800" dirty="0"/>
              <a:t>Lokaal (</a:t>
            </a:r>
            <a:r>
              <a:rPr lang="nl-BE" sz="2800" dirty="0" err="1"/>
              <a:t>cremes</a:t>
            </a:r>
            <a:r>
              <a:rPr lang="nl-BE" sz="2800" dirty="0"/>
              <a:t>, zalven, lotions, schuim, magistraal..)</a:t>
            </a:r>
          </a:p>
          <a:p>
            <a:r>
              <a:rPr lang="nl-BE" sz="2800" b="1" dirty="0"/>
              <a:t>UV ( PUVA/UVB): volledig/handen-voeten 3 maand</a:t>
            </a:r>
            <a:endParaRPr lang="nl-BE" sz="2800" dirty="0"/>
          </a:p>
          <a:p>
            <a:r>
              <a:rPr lang="nl-BE" sz="2800" dirty="0"/>
              <a:t>Systemisch</a:t>
            </a:r>
          </a:p>
          <a:p>
            <a:pPr lvl="1"/>
            <a:r>
              <a:rPr lang="nl-BE" sz="2400" dirty="0" err="1"/>
              <a:t>Acitretine</a:t>
            </a:r>
            <a:r>
              <a:rPr lang="nl-BE" sz="2400" dirty="0"/>
              <a:t> (</a:t>
            </a:r>
            <a:r>
              <a:rPr lang="nl-BE" sz="2400" dirty="0" err="1"/>
              <a:t>Neotigason</a:t>
            </a:r>
            <a:r>
              <a:rPr lang="nl-BE" sz="2400" dirty="0"/>
              <a:t>)</a:t>
            </a:r>
          </a:p>
          <a:p>
            <a:pPr lvl="1"/>
            <a:r>
              <a:rPr lang="nl-BE" sz="2400" b="1" dirty="0" err="1"/>
              <a:t>Methotrexate</a:t>
            </a:r>
            <a:r>
              <a:rPr lang="nl-BE" sz="2400" b="1" dirty="0"/>
              <a:t>  ( </a:t>
            </a:r>
            <a:r>
              <a:rPr lang="nl-BE" sz="2400" b="1" dirty="0" err="1"/>
              <a:t>Ledertrexate</a:t>
            </a:r>
            <a:r>
              <a:rPr lang="nl-BE" sz="2400" b="1" dirty="0"/>
              <a:t>, </a:t>
            </a:r>
            <a:r>
              <a:rPr lang="nl-BE" sz="2400" b="1" dirty="0" err="1"/>
              <a:t>Metoject</a:t>
            </a:r>
            <a:r>
              <a:rPr lang="nl-BE" sz="2400" b="1" dirty="0"/>
              <a:t>) 3 maand</a:t>
            </a:r>
          </a:p>
          <a:p>
            <a:pPr lvl="1"/>
            <a:r>
              <a:rPr lang="nl-BE" sz="2400" b="1" dirty="0"/>
              <a:t>Ciclosporine (</a:t>
            </a:r>
            <a:r>
              <a:rPr lang="nl-BE" sz="2400" b="1" dirty="0" err="1"/>
              <a:t>Neoral</a:t>
            </a:r>
            <a:r>
              <a:rPr lang="nl-BE" sz="2400" b="1" dirty="0"/>
              <a:t>) 2 maand 2,5mg/kg/d</a:t>
            </a:r>
          </a:p>
          <a:p>
            <a:pPr lvl="1"/>
            <a:r>
              <a:rPr lang="nl-BE" sz="2400" dirty="0"/>
              <a:t>Small </a:t>
            </a:r>
            <a:r>
              <a:rPr lang="nl-BE" sz="2400" dirty="0" err="1"/>
              <a:t>molecules</a:t>
            </a:r>
            <a:r>
              <a:rPr lang="nl-BE" sz="2400" dirty="0"/>
              <a:t> (</a:t>
            </a:r>
            <a:r>
              <a:rPr lang="nl-BE" sz="2400" dirty="0" err="1"/>
              <a:t>pasi</a:t>
            </a:r>
            <a:r>
              <a:rPr lang="nl-BE" sz="2400" dirty="0"/>
              <a:t>  of </a:t>
            </a:r>
            <a:r>
              <a:rPr lang="nl-BE" sz="2400" dirty="0" err="1"/>
              <a:t>basi</a:t>
            </a:r>
            <a:r>
              <a:rPr lang="nl-BE" sz="2400" dirty="0"/>
              <a:t> &gt;10, of  </a:t>
            </a:r>
            <a:r>
              <a:rPr lang="nl-BE" sz="2400" dirty="0" err="1"/>
              <a:t>dlqi</a:t>
            </a:r>
            <a:r>
              <a:rPr lang="nl-BE" sz="2400" dirty="0"/>
              <a:t> &gt;10))</a:t>
            </a:r>
          </a:p>
          <a:p>
            <a:pPr lvl="1"/>
            <a:r>
              <a:rPr lang="nl-BE" sz="2400" dirty="0" err="1"/>
              <a:t>Biologicals</a:t>
            </a:r>
            <a:r>
              <a:rPr lang="nl-BE" sz="2400" dirty="0"/>
              <a:t>(</a:t>
            </a:r>
            <a:r>
              <a:rPr lang="nl-BE" sz="2400" dirty="0" err="1"/>
              <a:t>pasi</a:t>
            </a:r>
            <a:r>
              <a:rPr lang="nl-BE" sz="2400" dirty="0"/>
              <a:t> of </a:t>
            </a:r>
            <a:r>
              <a:rPr lang="nl-BE" sz="2400" dirty="0" err="1"/>
              <a:t>bsa</a:t>
            </a:r>
            <a:r>
              <a:rPr lang="nl-BE" sz="2400" dirty="0"/>
              <a:t> &gt;10) </a:t>
            </a:r>
          </a:p>
          <a:p>
            <a:endParaRPr lang="nl-BE" dirty="0"/>
          </a:p>
        </p:txBody>
      </p:sp>
      <p:pic>
        <p:nvPicPr>
          <p:cNvPr id="7" name="Graphic 6" descr="Euro met effen opvulling">
            <a:extLst>
              <a:ext uri="{FF2B5EF4-FFF2-40B4-BE49-F238E27FC236}">
                <a16:creationId xmlns:a16="http://schemas.microsoft.com/office/drawing/2014/main" id="{62568ABA-F831-03A6-7844-D8BEFCF10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729" y="52453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131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BA502BF-2773-C2BF-E9A7-3A9C4B594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826" y="718531"/>
            <a:ext cx="5833456" cy="487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23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BD10EB3-9246-E13F-F3BB-8D3C220B2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992" y="0"/>
            <a:ext cx="4862015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50EB67A-3711-BCDF-7CAE-889D0B414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992" y="0"/>
            <a:ext cx="4862015" cy="6858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28F91AE-617C-1699-5E4C-A67E5EA17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992" y="0"/>
            <a:ext cx="4862015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56006EC-ED54-D95B-BB68-A75D7BCDD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287" y="0"/>
            <a:ext cx="4835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51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29185-3A18-6DD5-F262-A676D973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179BD1-8076-3278-4798-0E81BCB58E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sz="4000" dirty="0">
                <a:solidFill>
                  <a:srgbClr val="B0166C"/>
                </a:solidFill>
              </a:rPr>
              <a:t>Small </a:t>
            </a:r>
            <a:r>
              <a:rPr lang="nl-BE" sz="4000" dirty="0" err="1">
                <a:solidFill>
                  <a:srgbClr val="B0166C"/>
                </a:solidFill>
              </a:rPr>
              <a:t>molecules</a:t>
            </a:r>
            <a:endParaRPr lang="nl-BE" sz="4000" dirty="0">
              <a:solidFill>
                <a:srgbClr val="B0166C"/>
              </a:solidFill>
            </a:endParaRPr>
          </a:p>
          <a:p>
            <a:pPr lvl="1"/>
            <a:r>
              <a:rPr lang="nl-BE" sz="3600" dirty="0" err="1"/>
              <a:t>Apremilast</a:t>
            </a:r>
            <a:r>
              <a:rPr lang="nl-BE" sz="3600" dirty="0"/>
              <a:t> (</a:t>
            </a:r>
            <a:r>
              <a:rPr lang="nl-BE" sz="3600" dirty="0" err="1"/>
              <a:t>Otezla</a:t>
            </a:r>
            <a:r>
              <a:rPr lang="nl-BE" sz="3600" dirty="0"/>
              <a:t>)</a:t>
            </a:r>
          </a:p>
          <a:p>
            <a:pPr lvl="1"/>
            <a:r>
              <a:rPr lang="nl-BE" sz="3600" dirty="0" err="1"/>
              <a:t>Deucravacitinib</a:t>
            </a:r>
            <a:r>
              <a:rPr lang="nl-BE" sz="3600" dirty="0"/>
              <a:t>(</a:t>
            </a:r>
            <a:r>
              <a:rPr lang="nl-BE" sz="3600" dirty="0" err="1"/>
              <a:t>Sotyktu</a:t>
            </a:r>
            <a:r>
              <a:rPr lang="nl-BE" sz="3600" dirty="0"/>
              <a:t>)</a:t>
            </a:r>
          </a:p>
          <a:p>
            <a:pPr lvl="1"/>
            <a:endParaRPr lang="nl-BE" sz="3600" dirty="0"/>
          </a:p>
          <a:p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003FB25-934D-AAA4-DE29-47B621819D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sz="3500" dirty="0" err="1">
                <a:solidFill>
                  <a:srgbClr val="B0166C"/>
                </a:solidFill>
              </a:rPr>
              <a:t>Biologicals</a:t>
            </a:r>
            <a:endParaRPr lang="nl-BE" sz="3500" dirty="0">
              <a:solidFill>
                <a:srgbClr val="B0166C"/>
              </a:solidFill>
            </a:endParaRPr>
          </a:p>
          <a:p>
            <a:pPr lvl="1"/>
            <a:r>
              <a:rPr lang="nl-BE" sz="3000" dirty="0" err="1"/>
              <a:t>antiTNF</a:t>
            </a:r>
            <a:r>
              <a:rPr lang="nl-BE" sz="3000" dirty="0"/>
              <a:t>(</a:t>
            </a:r>
            <a:r>
              <a:rPr lang="nl-BE" sz="3000" dirty="0" err="1"/>
              <a:t>etanercept</a:t>
            </a:r>
            <a:r>
              <a:rPr lang="nl-BE" sz="3000" dirty="0"/>
              <a:t>, </a:t>
            </a:r>
            <a:r>
              <a:rPr lang="nl-BE" sz="3000" dirty="0" err="1"/>
              <a:t>adalumimab</a:t>
            </a:r>
            <a:r>
              <a:rPr lang="nl-BE" sz="3000" dirty="0"/>
              <a:t>)</a:t>
            </a:r>
          </a:p>
          <a:p>
            <a:pPr lvl="1"/>
            <a:r>
              <a:rPr lang="nl-BE" sz="3000" dirty="0"/>
              <a:t>antIL23/IL12(ustekinumab)</a:t>
            </a:r>
          </a:p>
          <a:p>
            <a:pPr lvl="1"/>
            <a:r>
              <a:rPr lang="nl-BE" sz="3000" dirty="0"/>
              <a:t>antiIL17 (</a:t>
            </a:r>
            <a:r>
              <a:rPr lang="nl-BE" sz="3000" dirty="0" err="1"/>
              <a:t>brodalumab</a:t>
            </a:r>
            <a:r>
              <a:rPr lang="nl-BE" sz="3000" dirty="0"/>
              <a:t>, </a:t>
            </a:r>
            <a:r>
              <a:rPr lang="nl-BE" sz="3000" dirty="0" err="1"/>
              <a:t>secukinumab</a:t>
            </a:r>
            <a:r>
              <a:rPr lang="nl-BE" sz="3000" dirty="0"/>
              <a:t>, </a:t>
            </a:r>
            <a:r>
              <a:rPr lang="nl-BE" sz="3000" dirty="0" err="1"/>
              <a:t>bimekizumab,ixekizumab</a:t>
            </a:r>
            <a:r>
              <a:rPr lang="nl-BE" sz="3000" dirty="0"/>
              <a:t>)</a:t>
            </a:r>
          </a:p>
          <a:p>
            <a:pPr lvl="1"/>
            <a:r>
              <a:rPr lang="nl-BE" sz="3000" dirty="0"/>
              <a:t>antiIL23(</a:t>
            </a:r>
            <a:r>
              <a:rPr lang="nl-BE" sz="3000" dirty="0" err="1"/>
              <a:t>tildrakzumab</a:t>
            </a:r>
            <a:r>
              <a:rPr lang="nl-BE" sz="3000" dirty="0"/>
              <a:t>, </a:t>
            </a:r>
            <a:r>
              <a:rPr lang="nl-BE" sz="3000" dirty="0" err="1"/>
              <a:t>risankizumab</a:t>
            </a:r>
            <a:r>
              <a:rPr lang="nl-BE" sz="3000" dirty="0"/>
              <a:t>, </a:t>
            </a:r>
            <a:r>
              <a:rPr lang="nl-BE" sz="3000" dirty="0" err="1"/>
              <a:t>guselkumab</a:t>
            </a:r>
            <a:r>
              <a:rPr lang="nl-B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4204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79B07-82E8-D3EF-9A97-6465CA0E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solidFill>
                  <a:srgbClr val="B0166C"/>
                </a:solidFill>
              </a:rPr>
              <a:t>Psoriatic</a:t>
            </a:r>
            <a:r>
              <a:rPr lang="nl-BE" dirty="0">
                <a:solidFill>
                  <a:srgbClr val="B0166C"/>
                </a:solidFill>
              </a:rPr>
              <a:t> </a:t>
            </a:r>
            <a:r>
              <a:rPr lang="nl-BE" dirty="0" err="1">
                <a:solidFill>
                  <a:srgbClr val="B0166C"/>
                </a:solidFill>
              </a:rPr>
              <a:t>march</a:t>
            </a:r>
            <a:endParaRPr lang="nl-BE" dirty="0">
              <a:solidFill>
                <a:srgbClr val="B0166C"/>
              </a:solidFill>
            </a:endParaRP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B7689221-6C16-1654-AC90-DD582B87C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740" y="2083333"/>
            <a:ext cx="3728980" cy="233310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A35A4D5-8DDF-3F10-AF0F-68EBDAD7C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552" y="2054239"/>
            <a:ext cx="3533775" cy="2362200"/>
          </a:xfrm>
          <a:prstGeom prst="rect">
            <a:avLst/>
          </a:prstGeom>
        </p:spPr>
      </p:pic>
      <p:sp>
        <p:nvSpPr>
          <p:cNvPr id="11" name="Pijl: ingekeept rechts 10">
            <a:extLst>
              <a:ext uri="{FF2B5EF4-FFF2-40B4-BE49-F238E27FC236}">
                <a16:creationId xmlns:a16="http://schemas.microsoft.com/office/drawing/2014/main" id="{32BAF15B-14DB-8C6A-AEAA-0AEEFB0688AA}"/>
              </a:ext>
            </a:extLst>
          </p:cNvPr>
          <p:cNvSpPr/>
          <p:nvPr/>
        </p:nvSpPr>
        <p:spPr>
          <a:xfrm>
            <a:off x="5117592" y="2944368"/>
            <a:ext cx="978408" cy="484632"/>
          </a:xfrm>
          <a:prstGeom prst="notchedRightArrow">
            <a:avLst/>
          </a:prstGeom>
          <a:solidFill>
            <a:srgbClr val="B0166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B0166C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5D56BE7-E22C-F1D6-5575-81244B25A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099" y="5088593"/>
            <a:ext cx="2182999" cy="122793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77153BC-89F0-5A85-9265-E9445229B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797780" y="4861073"/>
            <a:ext cx="1235107" cy="16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411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79B07-82E8-D3EF-9A97-6465CA0E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solidFill>
                  <a:srgbClr val="B0166C"/>
                </a:solidFill>
              </a:rPr>
              <a:t>Psoriatic</a:t>
            </a:r>
            <a:r>
              <a:rPr lang="nl-BE" dirty="0">
                <a:solidFill>
                  <a:srgbClr val="B0166C"/>
                </a:solidFill>
              </a:rPr>
              <a:t> </a:t>
            </a:r>
            <a:r>
              <a:rPr lang="nl-BE" dirty="0" err="1">
                <a:solidFill>
                  <a:srgbClr val="B0166C"/>
                </a:solidFill>
              </a:rPr>
              <a:t>march</a:t>
            </a:r>
            <a:endParaRPr lang="nl-BE" dirty="0">
              <a:solidFill>
                <a:srgbClr val="B0166C"/>
              </a:solidFill>
            </a:endParaRP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DFE28E8-ECDB-5462-0F66-AEBBF4DCF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4781" y="1312863"/>
            <a:ext cx="3309701" cy="499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793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79B07-82E8-D3EF-9A97-6465CA0E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>
                <a:solidFill>
                  <a:srgbClr val="B0166C"/>
                </a:solidFill>
              </a:rPr>
              <a:t>Psoriatic</a:t>
            </a:r>
            <a:r>
              <a:rPr lang="nl-BE" dirty="0">
                <a:solidFill>
                  <a:srgbClr val="B0166C"/>
                </a:solidFill>
              </a:rPr>
              <a:t> </a:t>
            </a:r>
            <a:r>
              <a:rPr lang="nl-BE" dirty="0" err="1">
                <a:solidFill>
                  <a:srgbClr val="B0166C"/>
                </a:solidFill>
              </a:rPr>
              <a:t>march</a:t>
            </a:r>
            <a:endParaRPr lang="nl-BE" dirty="0">
              <a:solidFill>
                <a:srgbClr val="B0166C"/>
              </a:solidFill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9BFAB7-C7F5-9262-F751-708EE8B7F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3600" dirty="0"/>
              <a:t>Screen!!</a:t>
            </a:r>
          </a:p>
          <a:p>
            <a:r>
              <a:rPr lang="nl-BE" dirty="0"/>
              <a:t>levensstijl( roken, alcohol, activiteit, voeding, ..)</a:t>
            </a:r>
          </a:p>
          <a:p>
            <a:r>
              <a:rPr lang="nl-BE" dirty="0"/>
              <a:t>hypertensie</a:t>
            </a:r>
          </a:p>
          <a:p>
            <a:r>
              <a:rPr lang="nl-BE" dirty="0"/>
              <a:t>obesitas</a:t>
            </a:r>
          </a:p>
          <a:p>
            <a:r>
              <a:rPr lang="nl-BE" dirty="0"/>
              <a:t>lipiden</a:t>
            </a:r>
          </a:p>
          <a:p>
            <a:r>
              <a:rPr lang="nl-BE" dirty="0"/>
              <a:t>glycemie</a:t>
            </a:r>
          </a:p>
        </p:txBody>
      </p:sp>
    </p:spTree>
    <p:extLst>
      <p:ext uri="{BB962C8B-B14F-4D97-AF65-F5344CB8AC3E}">
        <p14:creationId xmlns:p14="http://schemas.microsoft.com/office/powerpoint/2010/main" val="10481235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5DEF-2C92-5BE1-F3D7-B69D1CFC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4EC77-F85B-CE26-AF15-AAB685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6A18533-1F60-6832-0A90-D8C5552B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269329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5118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F1B61-D479-0D86-73A1-C98695D53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7F64B-0744-0835-9936-FD5FEDC1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678995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7. v, 14 jaar. Wil eindelijk eens van die acne af. Heeft al diverse zaken geprobeerd, maar niets helpt. 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0A33EFAC-C40C-9227-F817-5B2647C17081}"/>
              </a:ext>
            </a:extLst>
          </p:cNvPr>
          <p:cNvSpPr/>
          <p:nvPr/>
        </p:nvSpPr>
        <p:spPr>
          <a:xfrm>
            <a:off x="6595534" y="2577308"/>
            <a:ext cx="4532909" cy="2860454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Geen anticonceptie (op heden geen vraag naar).</a:t>
            </a:r>
          </a:p>
          <a:p>
            <a:pPr marL="285750" indent="-285750" algn="ctr">
              <a:buFontTx/>
              <a:buChar char="-"/>
            </a:pPr>
            <a:r>
              <a:rPr lang="nl-BE" dirty="0">
                <a:solidFill>
                  <a:schemeClr val="tx1"/>
                </a:solidFill>
              </a:rPr>
              <a:t>Zak mee met alle producten die al gebruikt zijn.</a:t>
            </a:r>
          </a:p>
        </p:txBody>
      </p:sp>
      <p:pic>
        <p:nvPicPr>
          <p:cNvPr id="3" name="Picture 4" descr="Fungal Acne, wat is het en hoe kun je er vanaf komen? - Boozyshop">
            <a:extLst>
              <a:ext uri="{FF2B5EF4-FFF2-40B4-BE49-F238E27FC236}">
                <a16:creationId xmlns:a16="http://schemas.microsoft.com/office/drawing/2014/main" id="{D3CD97BA-D3A2-0642-42BF-715EB37CF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2577308"/>
            <a:ext cx="5603771" cy="323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34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1801087-1F1B-2B6D-530D-E06C1DFE17B9}"/>
              </a:ext>
            </a:extLst>
          </p:cNvPr>
          <p:cNvSpPr txBox="1">
            <a:spLocks/>
          </p:cNvSpPr>
          <p:nvPr/>
        </p:nvSpPr>
        <p:spPr>
          <a:xfrm>
            <a:off x="4144433" y="2286000"/>
            <a:ext cx="3903133" cy="1933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4000" dirty="0"/>
              <a:t>ACNE (adolescenten)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09C2673F-2617-8892-97D7-9002B8E06357}"/>
              </a:ext>
            </a:extLst>
          </p:cNvPr>
          <p:cNvSpPr/>
          <p:nvPr/>
        </p:nvSpPr>
        <p:spPr>
          <a:xfrm>
            <a:off x="1107440" y="995680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TOPICA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5AE545A0-361F-DD28-70E3-1A38D1FB98B7}"/>
              </a:ext>
            </a:extLst>
          </p:cNvPr>
          <p:cNvSpPr/>
          <p:nvPr/>
        </p:nvSpPr>
        <p:spPr>
          <a:xfrm>
            <a:off x="7162802" y="995680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ANTIBIOTICA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7D77ACE4-A872-8732-FC2A-26ED83390518}"/>
              </a:ext>
            </a:extLst>
          </p:cNvPr>
          <p:cNvSpPr/>
          <p:nvPr/>
        </p:nvSpPr>
        <p:spPr>
          <a:xfrm>
            <a:off x="1107440" y="4128347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ANTI-ANDROGEEN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52142561-FA74-E4C7-F829-4A0004D8BAFF}"/>
              </a:ext>
            </a:extLst>
          </p:cNvPr>
          <p:cNvSpPr/>
          <p:nvPr/>
        </p:nvSpPr>
        <p:spPr>
          <a:xfrm>
            <a:off x="7162802" y="4128347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ISOTRETINOINE</a:t>
            </a:r>
          </a:p>
        </p:txBody>
      </p:sp>
    </p:spTree>
    <p:extLst>
      <p:ext uri="{BB962C8B-B14F-4D97-AF65-F5344CB8AC3E}">
        <p14:creationId xmlns:p14="http://schemas.microsoft.com/office/powerpoint/2010/main" val="15407832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DA74238D-0B62-2B1F-B1C7-6CA4C9FC547E}"/>
              </a:ext>
            </a:extLst>
          </p:cNvPr>
          <p:cNvSpPr/>
          <p:nvPr/>
        </p:nvSpPr>
        <p:spPr>
          <a:xfrm>
            <a:off x="612647" y="548640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TOPICA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065CB90-2E5E-1F1C-7D7F-98A63DDD6F68}"/>
              </a:ext>
            </a:extLst>
          </p:cNvPr>
          <p:cNvSpPr txBox="1"/>
          <p:nvPr/>
        </p:nvSpPr>
        <p:spPr>
          <a:xfrm>
            <a:off x="733334" y="2376655"/>
            <a:ext cx="107253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dirty="0"/>
              <a:t>NIET OVERDRIJVEN MET OTC PRODUCTEN</a:t>
            </a:r>
          </a:p>
          <a:p>
            <a:pPr marL="285750" indent="-285750">
              <a:buFontTx/>
              <a:buChar char="-"/>
            </a:pPr>
            <a:r>
              <a:rPr lang="nl-BE" dirty="0"/>
              <a:t>2x/dag gelaat reinigen met ontvettende zeep/gel/crème. Bij voorkeur niet te uitdrogend om andere topische behandeling te kunnen verdragen. </a:t>
            </a:r>
          </a:p>
          <a:p>
            <a:pPr marL="285750" indent="-285750">
              <a:buFontTx/>
              <a:buChar char="-"/>
            </a:pPr>
            <a:r>
              <a:rPr lang="nl-BE" dirty="0"/>
              <a:t>‘s morgens: dagcrème uit acne gamma’s (OTC) of aangepaste zonnecrème bij zonblootstelling</a:t>
            </a:r>
          </a:p>
          <a:p>
            <a:pPr marL="285750" indent="-285750">
              <a:buFontTx/>
              <a:buChar char="-"/>
            </a:pPr>
            <a:r>
              <a:rPr lang="nl-BE" dirty="0"/>
              <a:t>‘s avonds: BZP + </a:t>
            </a:r>
            <a:r>
              <a:rPr lang="nl-BE" dirty="0" err="1"/>
              <a:t>adapaleen</a:t>
            </a:r>
            <a:r>
              <a:rPr lang="nl-BE" dirty="0"/>
              <a:t> : wel TRAAG opbouwen! </a:t>
            </a:r>
          </a:p>
          <a:p>
            <a:pPr marL="285750" indent="-285750">
              <a:buFontTx/>
              <a:buChar char="-"/>
            </a:pPr>
            <a:endParaRPr lang="nl-BE" dirty="0"/>
          </a:p>
          <a:p>
            <a:endParaRPr lang="nl-BE" dirty="0"/>
          </a:p>
          <a:p>
            <a:r>
              <a:rPr lang="nl-NL" dirty="0"/>
              <a:t>Benzoylperoxide: antibacterieel en ontstekingsremmend –inflammatoire en </a:t>
            </a:r>
            <a:r>
              <a:rPr lang="nl-NL" dirty="0" err="1"/>
              <a:t>retentionele</a:t>
            </a:r>
            <a:r>
              <a:rPr lang="nl-NL" dirty="0"/>
              <a:t> letsels</a:t>
            </a:r>
          </a:p>
          <a:p>
            <a:r>
              <a:rPr lang="nl-NL" dirty="0"/>
              <a:t>Retinoïden / </a:t>
            </a:r>
            <a:r>
              <a:rPr lang="nl-NL" dirty="0" err="1"/>
              <a:t>adapaleen</a:t>
            </a:r>
            <a:r>
              <a:rPr lang="nl-NL" dirty="0"/>
              <a:t> – </a:t>
            </a:r>
            <a:r>
              <a:rPr lang="nl-NL" dirty="0" err="1"/>
              <a:t>retentionele</a:t>
            </a:r>
            <a:r>
              <a:rPr lang="nl-NL" dirty="0"/>
              <a:t> letsels</a:t>
            </a:r>
          </a:p>
          <a:p>
            <a:r>
              <a:rPr lang="nl-NL" dirty="0" err="1"/>
              <a:t>Azelaïnezuur</a:t>
            </a:r>
            <a:r>
              <a:rPr lang="nl-NL" dirty="0"/>
              <a:t>: ontstekingsremmend, antibacterieel – eerder bij milde acne</a:t>
            </a:r>
          </a:p>
          <a:p>
            <a:r>
              <a:rPr lang="nl-NL" dirty="0"/>
              <a:t>Antibiotica (vb. clindamycine, erythromycine): antibacterieel – op indicatie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67912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A58473-4530-4B40-6686-060107BBE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334" y="2238103"/>
            <a:ext cx="9158370" cy="4071257"/>
          </a:xfrm>
        </p:spPr>
        <p:txBody>
          <a:bodyPr/>
          <a:lstStyle/>
          <a:p>
            <a:r>
              <a:rPr lang="nl-BE" dirty="0"/>
              <a:t>3 maand tetracyclines </a:t>
            </a:r>
          </a:p>
          <a:p>
            <a:pPr lvl="1"/>
            <a:r>
              <a:rPr lang="nl-BE" dirty="0" err="1"/>
              <a:t>Minocycline</a:t>
            </a:r>
            <a:r>
              <a:rPr lang="nl-BE" dirty="0"/>
              <a:t> 100 mg 1/dag</a:t>
            </a:r>
          </a:p>
          <a:p>
            <a:pPr lvl="1"/>
            <a:r>
              <a:rPr lang="nl-BE" dirty="0" err="1"/>
              <a:t>Lymecycline</a:t>
            </a:r>
            <a:r>
              <a:rPr lang="nl-BE" dirty="0"/>
              <a:t> 300 mg 2/dag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Innemen met voldoende water, niet met melkproducten</a:t>
            </a:r>
          </a:p>
          <a:p>
            <a:pPr lvl="1"/>
            <a:r>
              <a:rPr lang="nl-BE" dirty="0"/>
              <a:t>Opletten voor zonovergevoeligheid (</a:t>
            </a:r>
            <a:r>
              <a:rPr lang="nl-BE" dirty="0" err="1"/>
              <a:t>mino</a:t>
            </a:r>
            <a:r>
              <a:rPr lang="nl-BE" dirty="0"/>
              <a:t> </a:t>
            </a:r>
            <a:r>
              <a:rPr lang="nl-NL" dirty="0"/>
              <a:t>&gt; </a:t>
            </a:r>
            <a:r>
              <a:rPr lang="nl-NL" dirty="0" err="1"/>
              <a:t>lyme</a:t>
            </a:r>
            <a:r>
              <a:rPr lang="nl-NL" dirty="0"/>
              <a:t>)</a:t>
            </a:r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/>
              <a:t>NIET tijdens zwangerschap</a:t>
            </a:r>
          </a:p>
          <a:p>
            <a:pPr lvl="1"/>
            <a:r>
              <a:rPr lang="nl-BE" dirty="0"/>
              <a:t>NIET als de tanden nog niet allemaal gewisseld zijn </a:t>
            </a:r>
          </a:p>
          <a:p>
            <a:pPr lvl="1"/>
            <a:r>
              <a:rPr lang="nl-BE" dirty="0"/>
              <a:t>NIET voor een opstoot onder </a:t>
            </a:r>
            <a:r>
              <a:rPr lang="nl-BE" dirty="0" err="1"/>
              <a:t>isotretinoine</a:t>
            </a:r>
            <a:r>
              <a:rPr lang="nl-BE" dirty="0"/>
              <a:t> 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FA06CFE1-72B6-7F55-7C16-34970A9BF798}"/>
              </a:ext>
            </a:extLst>
          </p:cNvPr>
          <p:cNvSpPr/>
          <p:nvPr/>
        </p:nvSpPr>
        <p:spPr>
          <a:xfrm>
            <a:off x="612647" y="548640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ANTIBIOTICA</a:t>
            </a:r>
          </a:p>
          <a:p>
            <a:pPr algn="ctr"/>
            <a:r>
              <a:rPr lang="nl-BE" sz="2400" dirty="0">
                <a:solidFill>
                  <a:schemeClr val="tx1"/>
                </a:solidFill>
              </a:rPr>
              <a:t>Per os</a:t>
            </a:r>
          </a:p>
        </p:txBody>
      </p:sp>
    </p:spTree>
    <p:extLst>
      <p:ext uri="{BB962C8B-B14F-4D97-AF65-F5344CB8AC3E}">
        <p14:creationId xmlns:p14="http://schemas.microsoft.com/office/powerpoint/2010/main" val="18603470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al 5">
            <a:extLst>
              <a:ext uri="{FF2B5EF4-FFF2-40B4-BE49-F238E27FC236}">
                <a16:creationId xmlns:a16="http://schemas.microsoft.com/office/drawing/2014/main" id="{A7C0A88C-1059-AF0B-B249-8C218899A9A0}"/>
              </a:ext>
            </a:extLst>
          </p:cNvPr>
          <p:cNvSpPr/>
          <p:nvPr/>
        </p:nvSpPr>
        <p:spPr>
          <a:xfrm>
            <a:off x="540173" y="328189"/>
            <a:ext cx="4386418" cy="1566651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ANTI-ANDROGEEN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8E0FAFF-6FCE-441B-C595-B625CF9613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94"/>
          <a:stretch>
            <a:fillRect/>
          </a:stretch>
        </p:blipFill>
        <p:spPr>
          <a:xfrm>
            <a:off x="1188720" y="3168571"/>
            <a:ext cx="7719906" cy="353703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1EDA5751-6139-F3CB-9F2A-D4B6C6A7E87E}"/>
              </a:ext>
            </a:extLst>
          </p:cNvPr>
          <p:cNvSpPr txBox="1"/>
          <p:nvPr/>
        </p:nvSpPr>
        <p:spPr>
          <a:xfrm>
            <a:off x="540173" y="2067559"/>
            <a:ext cx="489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Is de enige optie die gecombineerd mag worden met </a:t>
            </a:r>
            <a:r>
              <a:rPr lang="nl-BE" dirty="0" err="1"/>
              <a:t>isotretinoïne</a:t>
            </a:r>
            <a:r>
              <a:rPr lang="nl-BE" dirty="0"/>
              <a:t>.</a:t>
            </a:r>
          </a:p>
        </p:txBody>
      </p:sp>
      <p:pic>
        <p:nvPicPr>
          <p:cNvPr id="5126" name="Picture 6" descr="What Are Androgens In Contraception? | The Lowdown">
            <a:extLst>
              <a:ext uri="{FF2B5EF4-FFF2-40B4-BE49-F238E27FC236}">
                <a16:creationId xmlns:a16="http://schemas.microsoft.com/office/drawing/2014/main" id="{558A3CD9-CC71-6865-4A4C-D59E290CA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/>
          <a:stretch>
            <a:fillRect/>
          </a:stretch>
        </p:blipFill>
        <p:spPr bwMode="auto">
          <a:xfrm>
            <a:off x="6096000" y="152399"/>
            <a:ext cx="6027010" cy="383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9135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al 5">
            <a:extLst>
              <a:ext uri="{FF2B5EF4-FFF2-40B4-BE49-F238E27FC236}">
                <a16:creationId xmlns:a16="http://schemas.microsoft.com/office/drawing/2014/main" id="{626FF763-1894-6319-4536-0C11989E14CA}"/>
              </a:ext>
            </a:extLst>
          </p:cNvPr>
          <p:cNvSpPr/>
          <p:nvPr/>
        </p:nvSpPr>
        <p:spPr>
          <a:xfrm>
            <a:off x="8190865" y="-374226"/>
            <a:ext cx="3769360" cy="1483360"/>
          </a:xfrm>
          <a:prstGeom prst="ellipse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>
                <a:solidFill>
                  <a:schemeClr val="tx1"/>
                </a:solidFill>
              </a:rPr>
              <a:t>ISOTRETINOINE</a:t>
            </a:r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8B59CB3F-237C-A49D-8F4D-E42824CB58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1775" y="159174"/>
            <a:ext cx="11088158" cy="550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Opstart </a:t>
            </a:r>
            <a:r>
              <a:rPr lang="nl-BE" b="0" i="1" dirty="0" err="1">
                <a:solidFill>
                  <a:srgbClr val="000000"/>
                </a:solidFill>
                <a:effectLst/>
                <a:latin typeface="system-ui"/>
              </a:rPr>
              <a:t>Isotretinoïne</a:t>
            </a: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: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</a:t>
            </a:r>
            <a:r>
              <a:rPr lang="nl-BE" b="0" i="1" dirty="0" err="1">
                <a:solidFill>
                  <a:srgbClr val="000000"/>
                </a:solidFill>
                <a:effectLst/>
                <a:latin typeface="system-ui"/>
              </a:rPr>
              <a:t>Isotretinoïne</a:t>
            </a: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 ... </a:t>
            </a:r>
            <a:r>
              <a:rPr lang="nl-BE" i="1" dirty="0">
                <a:solidFill>
                  <a:srgbClr val="000000"/>
                </a:solidFill>
                <a:latin typeface="system-ui"/>
              </a:rPr>
              <a:t>m</a:t>
            </a: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g* innemen 1x/dag bij de warme maaltijd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</a:t>
            </a:r>
            <a:r>
              <a:rPr lang="nl-BE" b="0" i="1" dirty="0" err="1">
                <a:solidFill>
                  <a:srgbClr val="000000"/>
                </a:solidFill>
                <a:effectLst/>
                <a:latin typeface="system-ui"/>
              </a:rPr>
              <a:t>Isotretinoïne</a:t>
            </a: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 dient gestopt te worden minimaal 2 maanden voor een zwangerschap* en mag zeker niet ingenomen worden tijdens de zwangerschap.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 Tijdens de behandeling mag geen bloed gedoneerd worden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Alcohol gebruik matigen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Opletten met de zon (steeds insmeren met aan acne aangepaste zonnecrème)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Geen vitamine A innemen (vitamine preparaten/ leverproducten)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Niet combineren met antibiotica type tetracyclines</a:t>
            </a:r>
            <a:r>
              <a:rPr lang="nl-BE" i="1" dirty="0">
                <a:solidFill>
                  <a:srgbClr val="000000"/>
                </a:solidFill>
                <a:latin typeface="system-ui"/>
              </a:rPr>
              <a:t>*</a:t>
            </a:r>
            <a:endParaRPr lang="nl-BE" b="0" i="1" dirty="0">
              <a:solidFill>
                <a:srgbClr val="000000"/>
              </a:solidFill>
              <a:effectLst/>
              <a:latin typeface="system-ui"/>
            </a:endParaRP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- Uitdroging</a:t>
            </a:r>
          </a:p>
          <a:p>
            <a:pPr algn="l">
              <a:lnSpc>
                <a:spcPct val="100000"/>
              </a:lnSpc>
              <a:buNone/>
            </a:pPr>
            <a:r>
              <a:rPr lang="nl-BE" b="0" i="1" dirty="0">
                <a:solidFill>
                  <a:srgbClr val="000000"/>
                </a:solidFill>
                <a:effectLst/>
                <a:latin typeface="system-ui"/>
              </a:rPr>
              <a:t>o Lippen: bereiding* van de apotheker 1x/dag 's avonds, preventief hydraterende lippenstift overdag</a:t>
            </a:r>
          </a:p>
          <a:p>
            <a:pPr>
              <a:lnSpc>
                <a:spcPct val="100000"/>
              </a:lnSpc>
              <a:buNone/>
            </a:pPr>
            <a:r>
              <a:rPr lang="nl-BE" i="1" dirty="0">
                <a:solidFill>
                  <a:srgbClr val="000000"/>
                </a:solidFill>
                <a:latin typeface="system-ui"/>
              </a:rPr>
              <a:t>o Gelaat: zachte reiniging, acne producten weg laten, indien nodig aangepaste dagcrème</a:t>
            </a:r>
            <a:endParaRPr lang="nl-BE" b="0" i="1" dirty="0">
              <a:solidFill>
                <a:srgbClr val="000000"/>
              </a:solidFill>
              <a:effectLst/>
              <a:latin typeface="system-ui"/>
            </a:endParaRPr>
          </a:p>
          <a:p>
            <a:pPr>
              <a:lnSpc>
                <a:spcPct val="100000"/>
              </a:lnSpc>
              <a:buNone/>
            </a:pPr>
            <a:r>
              <a:rPr lang="nl-BE" i="1" dirty="0">
                <a:solidFill>
                  <a:srgbClr val="000000"/>
                </a:solidFill>
                <a:latin typeface="system-ui"/>
              </a:rPr>
              <a:t>o Neus/ogen: indien nodig: witte vaseline / kunsttranen</a:t>
            </a:r>
            <a:endParaRPr lang="nl-BE" b="0" i="1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CB5D1501-72B1-BAA9-4347-547392F7942B}"/>
              </a:ext>
            </a:extLst>
          </p:cNvPr>
          <p:cNvSpPr/>
          <p:nvPr/>
        </p:nvSpPr>
        <p:spPr>
          <a:xfrm>
            <a:off x="2980267" y="247762"/>
            <a:ext cx="3285067" cy="406400"/>
          </a:xfrm>
          <a:prstGeom prst="wedgeEllipseCallout">
            <a:avLst>
              <a:gd name="adj1" fmla="val -76503"/>
              <a:gd name="adj2" fmla="val 68750"/>
            </a:avLst>
          </a:prstGeom>
          <a:noFill/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Start </a:t>
            </a:r>
            <a:r>
              <a:rPr lang="nl-NL" dirty="0">
                <a:solidFill>
                  <a:schemeClr val="tx1"/>
                </a:solidFill>
              </a:rPr>
              <a:t>+/- 0,5 mg/kg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4" name="Tekstballon: ovaal 13">
            <a:extLst>
              <a:ext uri="{FF2B5EF4-FFF2-40B4-BE49-F238E27FC236}">
                <a16:creationId xmlns:a16="http://schemas.microsoft.com/office/drawing/2014/main" id="{8EBFCA62-D9BE-934B-CCDF-3070BDF846BC}"/>
              </a:ext>
            </a:extLst>
          </p:cNvPr>
          <p:cNvSpPr/>
          <p:nvPr/>
        </p:nvSpPr>
        <p:spPr>
          <a:xfrm>
            <a:off x="7704667" y="1286934"/>
            <a:ext cx="4343400" cy="1371600"/>
          </a:xfrm>
          <a:prstGeom prst="wedgeEllipseCallout">
            <a:avLst>
              <a:gd name="adj1" fmla="val -36788"/>
              <a:gd name="adj2" fmla="val -45834"/>
            </a:avLst>
          </a:prstGeom>
          <a:noFill/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‘oude’ richtlijnen: dubbele anticonceptie. In de praktijk: patiënten goed informeren.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CE54223F-02FF-040C-0C4B-501A2707B9ED}"/>
              </a:ext>
            </a:extLst>
          </p:cNvPr>
          <p:cNvSpPr/>
          <p:nvPr/>
        </p:nvSpPr>
        <p:spPr>
          <a:xfrm>
            <a:off x="7213600" y="3236807"/>
            <a:ext cx="2675467" cy="1098973"/>
          </a:xfrm>
          <a:prstGeom prst="wedgeEllipseCallout">
            <a:avLst>
              <a:gd name="adj1" fmla="val -105427"/>
              <a:gd name="adj2" fmla="val -4940"/>
            </a:avLst>
          </a:prstGeom>
          <a:noFill/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Risico op pseudotumor cerebri!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6" name="Tekstballon: ovaal 15">
            <a:extLst>
              <a:ext uri="{FF2B5EF4-FFF2-40B4-BE49-F238E27FC236}">
                <a16:creationId xmlns:a16="http://schemas.microsoft.com/office/drawing/2014/main" id="{3430FB17-CF5D-C8B1-69E6-D3719367F43E}"/>
              </a:ext>
            </a:extLst>
          </p:cNvPr>
          <p:cNvSpPr/>
          <p:nvPr/>
        </p:nvSpPr>
        <p:spPr>
          <a:xfrm>
            <a:off x="2167468" y="3759200"/>
            <a:ext cx="4004734" cy="769620"/>
          </a:xfrm>
          <a:prstGeom prst="wedgeEllipseCallout">
            <a:avLst>
              <a:gd name="adj1" fmla="val -51532"/>
              <a:gd name="adj2" fmla="val 38096"/>
            </a:avLst>
          </a:prstGeom>
          <a:noFill/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solidFill>
                  <a:schemeClr val="tx1"/>
                </a:solidFill>
              </a:rPr>
              <a:t>Hydrocortisone</a:t>
            </a:r>
            <a:r>
              <a:rPr lang="nl-NL" dirty="0">
                <a:solidFill>
                  <a:schemeClr val="tx1"/>
                </a:solidFill>
              </a:rPr>
              <a:t> 1% in witte vaseline</a:t>
            </a:r>
            <a:endParaRPr lang="nl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5DEF-2C92-5BE1-F3D7-B69D1CFC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4EC77-F85B-CE26-AF15-AAB685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6A18533-1F60-6832-0A90-D8C5552B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218552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28750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73086-31EA-EC5F-7A2E-EEE4AB9C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FC89F-C3A4-EA1C-9E5E-7E9282BC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1907751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8. m, 71 jaar, wondes aan beide benen sinds enkele weken, wordt maar niet beter met Iso-Betadine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71E0067-6489-0839-2076-877480FD7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4" y="4253232"/>
            <a:ext cx="2456389" cy="2456389"/>
          </a:xfrm>
          <a:prstGeom prst="rect">
            <a:avLst/>
          </a:prstGeo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83846507-EC10-EA57-81F0-CA30E82E256B}"/>
              </a:ext>
            </a:extLst>
          </p:cNvPr>
          <p:cNvSpPr/>
          <p:nvPr/>
        </p:nvSpPr>
        <p:spPr>
          <a:xfrm>
            <a:off x="1205966" y="2957834"/>
            <a:ext cx="2633134" cy="1443777"/>
          </a:xfrm>
          <a:prstGeom prst="wedgeEllipseCallout">
            <a:avLst/>
          </a:prstGeom>
          <a:solidFill>
            <a:srgbClr val="B0166C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wondes jeuken ook sterk. Het vocht loopt eruit.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28BCB29-6213-092D-0E74-389234B09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699000"/>
            <a:ext cx="2159000" cy="2159000"/>
          </a:xfrm>
          <a:prstGeom prst="rect">
            <a:avLst/>
          </a:prstGeom>
        </p:spPr>
      </p:pic>
      <p:sp>
        <p:nvSpPr>
          <p:cNvPr id="4" name="Gedachtewolkje: wolk 3">
            <a:extLst>
              <a:ext uri="{FF2B5EF4-FFF2-40B4-BE49-F238E27FC236}">
                <a16:creationId xmlns:a16="http://schemas.microsoft.com/office/drawing/2014/main" id="{DCBD21AD-D8EF-DEB0-4598-5E01806F7E42}"/>
              </a:ext>
            </a:extLst>
          </p:cNvPr>
          <p:cNvSpPr/>
          <p:nvPr/>
        </p:nvSpPr>
        <p:spPr>
          <a:xfrm flipH="1">
            <a:off x="7859986" y="2600222"/>
            <a:ext cx="3406240" cy="2159000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Contacteczeem? Hypostatisch eczeem?</a:t>
            </a:r>
          </a:p>
        </p:txBody>
      </p:sp>
    </p:spTree>
    <p:extLst>
      <p:ext uri="{BB962C8B-B14F-4D97-AF65-F5344CB8AC3E}">
        <p14:creationId xmlns:p14="http://schemas.microsoft.com/office/powerpoint/2010/main" val="9546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0CE451-818C-E63D-258B-234B6C543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88475D-CEAA-9A95-EC4D-5BD667FDF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64" y="1361528"/>
            <a:ext cx="6645403" cy="4332279"/>
          </a:xfrm>
        </p:spPr>
        <p:txBody>
          <a:bodyPr>
            <a:normAutofit/>
          </a:bodyPr>
          <a:lstStyle/>
          <a:p>
            <a:r>
              <a:rPr lang="nl-BE" sz="2400" dirty="0"/>
              <a:t>Hypostatisch eczeem bij onderliggende veneuze insufficiëntie met secundair irritatie door applicatie van iso-betadine.</a:t>
            </a:r>
          </a:p>
          <a:p>
            <a:pPr marL="0" indent="0">
              <a:buNone/>
            </a:pPr>
            <a:endParaRPr lang="nl-BE" sz="2400" dirty="0"/>
          </a:p>
          <a:p>
            <a:r>
              <a:rPr lang="nl-BE" sz="2400" dirty="0"/>
              <a:t>(Nattende) erosies bij eczeem worden vaak gezien als een wondprobleem</a:t>
            </a:r>
          </a:p>
          <a:p>
            <a:endParaRPr lang="nl-BE" sz="1800" dirty="0"/>
          </a:p>
          <a:p>
            <a:endParaRPr lang="nl-BE" sz="18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AC0F989-27C7-801C-4719-8100E405F147}"/>
              </a:ext>
            </a:extLst>
          </p:cNvPr>
          <p:cNvSpPr txBox="1"/>
          <p:nvPr/>
        </p:nvSpPr>
        <p:spPr>
          <a:xfrm>
            <a:off x="612647" y="326821"/>
            <a:ext cx="6104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/>
              <a:t>ECZEEM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290777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5A62F-4991-73CF-C524-12E523539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Huidafwijkingen bij chronische veneuze insufficiëntie</a:t>
            </a:r>
          </a:p>
        </p:txBody>
      </p:sp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E34A12AB-7F73-CC29-01C2-727F41137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634976"/>
              </p:ext>
            </p:extLst>
          </p:nvPr>
        </p:nvGraphicFramePr>
        <p:xfrm>
          <a:off x="612647" y="1715532"/>
          <a:ext cx="10653579" cy="459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00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0EBB520-4F43-4F4D-B0DC-32C0AEFCF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932861A-906C-6C48-9719-A49489CB8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B8A590-4CA3-1849-A243-3A2DDD57F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208B001-C324-7744-90B4-470F3DB26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3AAFE1-748F-7B4C-8952-EF6CFBD61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FACC00B-11B0-1A49-A6B9-A15BA359D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F8F818-2E4D-854E-8C2C-46417997A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ED6CB85-BF27-CB4B-B8DB-2F5FEB590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5EBA00F-936C-2840-8272-05984EDFF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B35034F-ADD8-374C-9543-D78343093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B81E9D-842B-DA49-A887-16B46E9B0C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45AB8-F66C-8DE4-712F-7F72CACD8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52A-06B4-4DEE-65E3-5A43EAD7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8"/>
            <a:ext cx="5330951" cy="5788152"/>
          </a:xfrm>
        </p:spPr>
        <p:txBody>
          <a:bodyPr anchor="ctr">
            <a:normAutofit/>
          </a:bodyPr>
          <a:lstStyle/>
          <a:p>
            <a:r>
              <a:rPr lang="nl-BE" sz="4000" dirty="0"/>
              <a:t>AANPAK VAN HUIDAFWIJKINGEN BIJ</a:t>
            </a:r>
            <a:br>
              <a:rPr lang="nl-BE" sz="4000" dirty="0"/>
            </a:br>
            <a:r>
              <a:rPr lang="nl-BE" sz="4000" dirty="0"/>
              <a:t>CHRONISCHE </a:t>
            </a:r>
            <a:br>
              <a:rPr lang="nl-BE" sz="4000" dirty="0"/>
            </a:br>
            <a:r>
              <a:rPr lang="nl-BE" sz="4000" dirty="0"/>
              <a:t>VENEUZE INSUFFICIENTIE</a:t>
            </a:r>
          </a:p>
        </p:txBody>
      </p:sp>
      <p:graphicFrame>
        <p:nvGraphicFramePr>
          <p:cNvPr id="3081" name="Tijdelijke aanduiding voor inhoud 2">
            <a:extLst>
              <a:ext uri="{FF2B5EF4-FFF2-40B4-BE49-F238E27FC236}">
                <a16:creationId xmlns:a16="http://schemas.microsoft.com/office/drawing/2014/main" id="{790A3696-C5B7-9990-F5F1-97F7C8C118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496951"/>
              </p:ext>
            </p:extLst>
          </p:nvPr>
        </p:nvGraphicFramePr>
        <p:xfrm>
          <a:off x="5715000" y="548640"/>
          <a:ext cx="5842685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4" descr="Atopisch eczeem (constitutioneel eczeem)">
            <a:extLst>
              <a:ext uri="{FF2B5EF4-FFF2-40B4-BE49-F238E27FC236}">
                <a16:creationId xmlns:a16="http://schemas.microsoft.com/office/drawing/2014/main" id="{CB12D336-9F1E-EFDC-B202-28434DEA5D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DC0FCE08-ACC2-7CA1-298E-6CC1567824EE}"/>
              </a:ext>
            </a:extLst>
          </p:cNvPr>
          <p:cNvSpPr/>
          <p:nvPr/>
        </p:nvSpPr>
        <p:spPr>
          <a:xfrm>
            <a:off x="5715000" y="0"/>
            <a:ext cx="4555821" cy="4365322"/>
          </a:xfrm>
          <a:prstGeom prst="ellipse">
            <a:avLst/>
          </a:prstGeom>
          <a:blipFill>
            <a:blip r:embed="rId7"/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31EB2F24-8504-615C-F04E-043DD6C2DEE6}"/>
              </a:ext>
            </a:extLst>
          </p:cNvPr>
          <p:cNvSpPr/>
          <p:nvPr/>
        </p:nvSpPr>
        <p:spPr>
          <a:xfrm>
            <a:off x="7636179" y="2343150"/>
            <a:ext cx="4555821" cy="4365322"/>
          </a:xfrm>
          <a:prstGeom prst="ellipse">
            <a:avLst/>
          </a:prstGeom>
          <a:blipFill>
            <a:blip r:embed="rId8"/>
            <a:srcRect/>
            <a:stretch>
              <a:fillRect t="-17000" b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155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B7043732-535A-483A-8016-727F844FA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AD907169-A768-4E01-A426-647A26FE53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graphicEl>
                                              <a:dgm id="{25B99B20-8A0E-401E-9FF0-A74180470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81" grpId="0">
        <p:bldSub>
          <a:bldDgm bld="one"/>
        </p:bldSub>
      </p:bldGraphic>
      <p:bldP spid="3" grpId="0" animBg="1"/>
      <p:bldP spid="3" grpId="1" animBg="1"/>
      <p:bldP spid="4" grpId="0" animBg="1"/>
      <p:bldP spid="4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BE8C0-FACA-6959-00BD-B20DBE66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AANPAK BIJ VENEUZE ULCERA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9854FB5-30E4-FAFD-B140-D56D0C516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67"/>
          <a:stretch>
            <a:fillRect/>
          </a:stretch>
        </p:blipFill>
        <p:spPr>
          <a:xfrm>
            <a:off x="0" y="2164424"/>
            <a:ext cx="7728974" cy="3429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2C37070-B118-DA46-598B-258B296FB780}"/>
              </a:ext>
            </a:extLst>
          </p:cNvPr>
          <p:cNvSpPr txBox="1"/>
          <p:nvPr/>
        </p:nvSpPr>
        <p:spPr>
          <a:xfrm>
            <a:off x="6096000" y="6076950"/>
            <a:ext cx="5960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De Maeseneer et al., European Society for Vascular Surgery (ESVS) 2022 Clinical</a:t>
            </a:r>
          </a:p>
          <a:p>
            <a:r>
              <a:rPr lang="nl-BE" sz="1200" dirty="0"/>
              <a:t>Practice Guidelines on the Management of Chronic Venous Disease of the</a:t>
            </a:r>
          </a:p>
          <a:p>
            <a:r>
              <a:rPr lang="nl-BE" sz="1200" dirty="0"/>
              <a:t>Lower Limbs, Eur J Vasc Endovasc Surg (2022) 63, 184e267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9AC01A4-8459-6F56-EBCE-7E2B1354FB89}"/>
              </a:ext>
            </a:extLst>
          </p:cNvPr>
          <p:cNvSpPr/>
          <p:nvPr/>
        </p:nvSpPr>
        <p:spPr>
          <a:xfrm>
            <a:off x="7708049" y="2056308"/>
            <a:ext cx="4136722" cy="3645232"/>
          </a:xfrm>
          <a:prstGeom prst="ellipse">
            <a:avLst/>
          </a:prstGeom>
          <a:blipFill>
            <a:blip r:embed="rId3"/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0EF5A95-50E3-CCAC-5266-D5E3ED954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6" y="5593424"/>
            <a:ext cx="37084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227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5DEF-2C92-5BE1-F3D7-B69D1CFC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4EC77-F85B-CE26-AF15-AAB685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6A18533-1F60-6832-0A90-D8C5552B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915874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98073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39F0B6-147C-6B76-398A-0922ED675DF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B0166C"/>
          </a:solidFill>
        </p:spPr>
        <p:txBody>
          <a:bodyPr/>
          <a:lstStyle/>
          <a:p>
            <a:r>
              <a:rPr lang="nl-BE" dirty="0"/>
              <a:t>9a. “v, 33j – letsel op de buik lijkt te groeien”</a:t>
            </a:r>
            <a:br>
              <a:rPr lang="nl-BE" dirty="0"/>
            </a:b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489C154-C9A2-138D-4032-EF5591DE6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840" y="1680898"/>
            <a:ext cx="4126384" cy="4912783"/>
          </a:xfrm>
          <a:prstGeom prst="rect">
            <a:avLst/>
          </a:prstGeom>
        </p:spPr>
      </p:pic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88F94FF2-0BB6-2177-C1CB-0A45CC72433A}"/>
              </a:ext>
            </a:extLst>
          </p:cNvPr>
          <p:cNvSpPr/>
          <p:nvPr/>
        </p:nvSpPr>
        <p:spPr>
          <a:xfrm>
            <a:off x="1217776" y="2754592"/>
            <a:ext cx="4114800" cy="2159000"/>
          </a:xfrm>
          <a:prstGeom prst="cloudCallout">
            <a:avLst/>
          </a:prstGeom>
          <a:ln>
            <a:solidFill>
              <a:srgbClr val="59863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1-vleksraadpleging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A18BF9D9-6216-B144-D7AD-B3267A5B7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587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12B18-A4B9-EB22-43D8-DD84F4F32FC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B0166C"/>
          </a:solidFill>
        </p:spPr>
        <p:txBody>
          <a:bodyPr/>
          <a:lstStyle/>
          <a:p>
            <a:r>
              <a:rPr lang="nl-BE" dirty="0"/>
              <a:t>9b. “m, 23j – vriendin ziet letsel </a:t>
            </a:r>
            <a:r>
              <a:rPr lang="nl-BE" dirty="0" err="1"/>
              <a:t>thv</a:t>
            </a:r>
            <a:r>
              <a:rPr lang="nl-BE" dirty="0"/>
              <a:t> de rug veranderen” -&gt; 1-vlek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8EA063D-DC47-7B69-249F-A7D665D2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050" y="1680898"/>
            <a:ext cx="5357989" cy="4887570"/>
          </a:xfrm>
          <a:prstGeom prst="rect">
            <a:avLst/>
          </a:prstGeom>
        </p:spPr>
      </p:pic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6012F905-4139-75F2-EFFB-BE9C6371FC4A}"/>
              </a:ext>
            </a:extLst>
          </p:cNvPr>
          <p:cNvSpPr/>
          <p:nvPr/>
        </p:nvSpPr>
        <p:spPr>
          <a:xfrm>
            <a:off x="833825" y="2705953"/>
            <a:ext cx="4114800" cy="2159000"/>
          </a:xfrm>
          <a:prstGeom prst="cloudCallout">
            <a:avLst/>
          </a:prstGeom>
          <a:ln>
            <a:solidFill>
              <a:srgbClr val="59863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1-vleksraadpleging</a:t>
            </a:r>
          </a:p>
        </p:txBody>
      </p:sp>
    </p:spTree>
    <p:extLst>
      <p:ext uri="{BB962C8B-B14F-4D97-AF65-F5344CB8AC3E}">
        <p14:creationId xmlns:p14="http://schemas.microsoft.com/office/powerpoint/2010/main" val="263143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51696D-21C9-A31F-E350-1644AB87E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1" name="Rectangle 3104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030A41-63B0-9B76-2F5E-485775E0E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nl-BE"/>
              <a:t>1-vleks raadpleging</a:t>
            </a:r>
            <a:br>
              <a:rPr lang="nl-BE"/>
            </a:br>
            <a:r>
              <a:rPr lang="nl-BE"/>
              <a:t>‘triage’</a:t>
            </a:r>
          </a:p>
        </p:txBody>
      </p:sp>
      <p:sp>
        <p:nvSpPr>
          <p:cNvPr id="5" name="AutoShape 4" descr="Atopisch eczeem (constitutioneel eczeem)">
            <a:extLst>
              <a:ext uri="{FF2B5EF4-FFF2-40B4-BE49-F238E27FC236}">
                <a16:creationId xmlns:a16="http://schemas.microsoft.com/office/drawing/2014/main" id="{DE439BD8-97E1-5F66-85FB-6FDBAED842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graphicFrame>
        <p:nvGraphicFramePr>
          <p:cNvPr id="3081" name="Tijdelijke aanduiding voor inhoud 2">
            <a:extLst>
              <a:ext uri="{FF2B5EF4-FFF2-40B4-BE49-F238E27FC236}">
                <a16:creationId xmlns:a16="http://schemas.microsoft.com/office/drawing/2014/main" id="{32627273-301F-911F-D3AD-4BA0EB017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0676245"/>
              </p:ext>
            </p:extLst>
          </p:nvPr>
        </p:nvGraphicFramePr>
        <p:xfrm>
          <a:off x="936562" y="1395784"/>
          <a:ext cx="10335350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1321A271-4C20-9DB5-8E78-4184FF0E8B36}"/>
              </a:ext>
            </a:extLst>
          </p:cNvPr>
          <p:cNvSpPr txBox="1"/>
          <p:nvPr/>
        </p:nvSpPr>
        <p:spPr>
          <a:xfrm>
            <a:off x="668230" y="4807770"/>
            <a:ext cx="11381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Meer en meer ter vervanging van de jaarlijkse totale huidinspecties. Richtlijnen zijn ook aan het evolueren.</a:t>
            </a:r>
          </a:p>
        </p:txBody>
      </p:sp>
    </p:spTree>
    <p:extLst>
      <p:ext uri="{BB962C8B-B14F-4D97-AF65-F5344CB8AC3E}">
        <p14:creationId xmlns:p14="http://schemas.microsoft.com/office/powerpoint/2010/main" val="18567000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F95A8D6-6676-AE55-D660-482AE680B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633" y="1803637"/>
            <a:ext cx="4859010" cy="459263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474926F-F861-E757-5307-E85FDC8EBE7B}"/>
              </a:ext>
            </a:extLst>
          </p:cNvPr>
          <p:cNvSpPr txBox="1"/>
          <p:nvPr/>
        </p:nvSpPr>
        <p:spPr>
          <a:xfrm>
            <a:off x="319454" y="624877"/>
            <a:ext cx="11381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Meer en meer ter vervanging van de jaarlijkse totale huidinspecties. Richtlijnen zijn ook aan het evolueren.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E779A32-8190-2994-2F79-7C306EF8A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36" y="5476741"/>
            <a:ext cx="3939881" cy="28196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DDBF3F1-D5BA-E138-4207-6AC282F9D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602" y="1089525"/>
            <a:ext cx="7037765" cy="229006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453CAA0-3DB5-0A54-E2B1-6A3D0F5AE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736" y="3447077"/>
            <a:ext cx="6996860" cy="3196913"/>
          </a:xfrm>
          <a:prstGeom prst="rect">
            <a:avLst/>
          </a:prstGeom>
        </p:spPr>
      </p:pic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9299D9C0-4885-64BA-58D8-2F4A8E04F9CE}"/>
              </a:ext>
            </a:extLst>
          </p:cNvPr>
          <p:cNvSpPr/>
          <p:nvPr/>
        </p:nvSpPr>
        <p:spPr>
          <a:xfrm>
            <a:off x="4912602" y="2704290"/>
            <a:ext cx="6925960" cy="495072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332244C0-3285-CD57-E40B-9A40B5C14121}"/>
              </a:ext>
            </a:extLst>
          </p:cNvPr>
          <p:cNvSpPr/>
          <p:nvPr/>
        </p:nvSpPr>
        <p:spPr>
          <a:xfrm>
            <a:off x="6760723" y="4494178"/>
            <a:ext cx="2412460" cy="252920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8058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05DEF-2C92-5BE1-F3D7-B69D1CFC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B4EC77-F85B-CE26-AF15-AAB685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6A18533-1F60-6832-0A90-D8C5552B12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50487"/>
              </p:ext>
            </p:extLst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60947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4255023" cy="6858000"/>
            <a:chOff x="0" y="0"/>
            <a:chExt cx="168099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997" cy="2709333"/>
            </a:xfrm>
            <a:custGeom>
              <a:avLst/>
              <a:gdLst/>
              <a:ahLst/>
              <a:cxnLst/>
              <a:rect l="l" t="t" r="r" b="b"/>
              <a:pathLst>
                <a:path w="1680997" h="2709333">
                  <a:moveTo>
                    <a:pt x="0" y="0"/>
                  </a:moveTo>
                  <a:lnTo>
                    <a:pt x="1680997" y="0"/>
                  </a:lnTo>
                  <a:lnTo>
                    <a:pt x="16809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03F36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997" cy="27379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0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-603548"/>
            <a:ext cx="5997528" cy="8065098"/>
          </a:xfrm>
          <a:custGeom>
            <a:avLst/>
            <a:gdLst/>
            <a:ahLst/>
            <a:cxnLst/>
            <a:rect l="l" t="t" r="r" b="b"/>
            <a:pathLst>
              <a:path w="8996292" h="12097647">
                <a:moveTo>
                  <a:pt x="0" y="0"/>
                </a:moveTo>
                <a:lnTo>
                  <a:pt x="8996292" y="0"/>
                </a:lnTo>
                <a:lnTo>
                  <a:pt x="8996292" y="12097646"/>
                </a:lnTo>
                <a:lnTo>
                  <a:pt x="0" y="12097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835" r="-12835"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9" name="TextBox 9"/>
          <p:cNvSpPr txBox="1"/>
          <p:nvPr/>
        </p:nvSpPr>
        <p:spPr>
          <a:xfrm>
            <a:off x="6798303" y="1132474"/>
            <a:ext cx="4998448" cy="4205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Stijgende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incidentie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huidkanker</a:t>
            </a: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Beperkte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dermatologische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capaciteit</a:t>
            </a: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8562539" y="3971755"/>
            <a:ext cx="1469977" cy="964672"/>
            <a:chOff x="0" y="0"/>
            <a:chExt cx="812800" cy="533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273050" y="0"/>
                  </a:moveTo>
                  <a:lnTo>
                    <a:pt x="0" y="266700"/>
                  </a:lnTo>
                  <a:lnTo>
                    <a:pt x="273050" y="533400"/>
                  </a:lnTo>
                  <a:lnTo>
                    <a:pt x="273050" y="400050"/>
                  </a:lnTo>
                  <a:lnTo>
                    <a:pt x="539750" y="400050"/>
                  </a:lnTo>
                  <a:lnTo>
                    <a:pt x="539750" y="533400"/>
                  </a:lnTo>
                  <a:lnTo>
                    <a:pt x="812800" y="266700"/>
                  </a:lnTo>
                  <a:lnTo>
                    <a:pt x="539750" y="0"/>
                  </a:lnTo>
                  <a:lnTo>
                    <a:pt x="539750" y="133350"/>
                  </a:lnTo>
                  <a:lnTo>
                    <a:pt x="273050" y="133350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DE0E7C"/>
            </a:solidFill>
          </p:spPr>
          <p:txBody>
            <a:bodyPr/>
            <a:lstStyle/>
            <a:p>
              <a:endParaRPr lang="nl-BE" sz="120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1600" y="101600"/>
              <a:ext cx="609600" cy="2921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0"/>
                </a:lnSpc>
              </a:pPr>
              <a:endParaRPr sz="1200"/>
            </a:p>
          </p:txBody>
        </p:sp>
      </p:grpSp>
      <p:grpSp>
        <p:nvGrpSpPr>
          <p:cNvPr id="13" name="Group 10">
            <a:extLst>
              <a:ext uri="{FF2B5EF4-FFF2-40B4-BE49-F238E27FC236}">
                <a16:creationId xmlns:a16="http://schemas.microsoft.com/office/drawing/2014/main" id="{EA550654-5266-A808-B5B1-93582BA4E6E3}"/>
              </a:ext>
            </a:extLst>
          </p:cNvPr>
          <p:cNvGrpSpPr/>
          <p:nvPr/>
        </p:nvGrpSpPr>
        <p:grpSpPr>
          <a:xfrm rot="5400000">
            <a:off x="8562539" y="1903431"/>
            <a:ext cx="1469977" cy="964672"/>
            <a:chOff x="0" y="0"/>
            <a:chExt cx="812800" cy="533400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5DBCF31-864B-8226-6686-EC65C9CCADD1}"/>
                </a:ext>
              </a:extLst>
            </p:cNvPr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273050" y="0"/>
                  </a:moveTo>
                  <a:lnTo>
                    <a:pt x="0" y="266700"/>
                  </a:lnTo>
                  <a:lnTo>
                    <a:pt x="273050" y="533400"/>
                  </a:lnTo>
                  <a:lnTo>
                    <a:pt x="273050" y="400050"/>
                  </a:lnTo>
                  <a:lnTo>
                    <a:pt x="539750" y="400050"/>
                  </a:lnTo>
                  <a:lnTo>
                    <a:pt x="539750" y="533400"/>
                  </a:lnTo>
                  <a:lnTo>
                    <a:pt x="812800" y="266700"/>
                  </a:lnTo>
                  <a:lnTo>
                    <a:pt x="539750" y="0"/>
                  </a:lnTo>
                  <a:lnTo>
                    <a:pt x="539750" y="133350"/>
                  </a:lnTo>
                  <a:lnTo>
                    <a:pt x="273050" y="133350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DE0E7C"/>
            </a:solidFill>
          </p:spPr>
          <p:txBody>
            <a:bodyPr/>
            <a:lstStyle/>
            <a:p>
              <a:endParaRPr lang="nl-BE" sz="1200" dirty="0"/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DA44E679-DE05-A6DF-22C3-27F91D7B21AA}"/>
                </a:ext>
              </a:extLst>
            </p:cNvPr>
            <p:cNvSpPr txBox="1"/>
            <p:nvPr/>
          </p:nvSpPr>
          <p:spPr>
            <a:xfrm>
              <a:off x="101600" y="101600"/>
              <a:ext cx="609600" cy="2921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0"/>
                </a:lnSpc>
              </a:pPr>
              <a:endParaRPr sz="1200"/>
            </a:p>
          </p:txBody>
        </p:sp>
      </p:grpSp>
      <p:sp>
        <p:nvSpPr>
          <p:cNvPr id="16" name="TextBox 9">
            <a:extLst>
              <a:ext uri="{FF2B5EF4-FFF2-40B4-BE49-F238E27FC236}">
                <a16:creationId xmlns:a16="http://schemas.microsoft.com/office/drawing/2014/main" id="{8BF0CCD7-7B57-4ACC-07C4-FF6CE2815D17}"/>
              </a:ext>
            </a:extLst>
          </p:cNvPr>
          <p:cNvSpPr txBox="1"/>
          <p:nvPr/>
        </p:nvSpPr>
        <p:spPr>
          <a:xfrm>
            <a:off x="6798303" y="1132474"/>
            <a:ext cx="4998448" cy="4628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Stijgende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incidentie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huidkanker</a:t>
            </a: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Beperkte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dermatologische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capaciteit</a:t>
            </a: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algn="ctr">
              <a:lnSpc>
                <a:spcPts val="3265"/>
              </a:lnSpc>
              <a:spcBef>
                <a:spcPct val="0"/>
              </a:spcBef>
            </a:pP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Groeiende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digitale</a:t>
            </a:r>
            <a:r>
              <a:rPr lang="en-US" sz="2333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infrastructuren</a:t>
            </a:r>
            <a:endParaRPr lang="en-US" sz="2333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pic>
        <p:nvPicPr>
          <p:cNvPr id="18" name="Afbeelding 17" descr="Afbeelding met Kinderkunst, symbool, schets, tekening&#10;&#10;Door AI gegenereerde inhoud is mogelijk onjuist.">
            <a:extLst>
              <a:ext uri="{FF2B5EF4-FFF2-40B4-BE49-F238E27FC236}">
                <a16:creationId xmlns:a16="http://schemas.microsoft.com/office/drawing/2014/main" id="{6422C85A-C6B9-2AB0-31F6-BA9F575AD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692" y="-36166"/>
            <a:ext cx="6930331" cy="6930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D48EA17-F2CF-2F98-FC06-DBB6A2AEC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D3D4267-6754-E656-C65D-257297D4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6" name="Picture 2" descr="Heb je een verdachte moedervlek? Met deze Belgische scanner controleer je  die meteen: “Handige tool voor hoogrisicopatiënten” | Nieuwsblad">
            <a:extLst>
              <a:ext uri="{FF2B5EF4-FFF2-40B4-BE49-F238E27FC236}">
                <a16:creationId xmlns:a16="http://schemas.microsoft.com/office/drawing/2014/main" id="{B0268EAF-9610-7AC7-9128-349626502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" r="2" b="21486"/>
          <a:stretch>
            <a:fillRect/>
          </a:stretch>
        </p:blipFill>
        <p:spPr bwMode="auto">
          <a:xfrm>
            <a:off x="133896" y="136321"/>
            <a:ext cx="11924208" cy="658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5045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7239305E-D9FE-5C1F-E422-DBF1B64DA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5" r="-2" b="20593"/>
          <a:stretch>
            <a:fillRect/>
          </a:stretch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6A92704-F371-D680-5DF0-539E3B6D6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592"/>
          <a:stretch>
            <a:fillRect/>
          </a:stretch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4206F6D-BD0B-D8A6-9BD7-F4794E903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8" r="2" b="15185"/>
          <a:stretch>
            <a:fillRect/>
          </a:stretch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8AD37A7-ED6D-484E-7EFA-E857FD3FA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" r="-2" b="8877"/>
          <a:stretch>
            <a:fillRect/>
          </a:stretch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22696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6959573" y="-1984524"/>
            <a:ext cx="9216836" cy="12394221"/>
          </a:xfrm>
          <a:custGeom>
            <a:avLst/>
            <a:gdLst/>
            <a:ahLst/>
            <a:cxnLst/>
            <a:rect l="l" t="t" r="r" b="b"/>
            <a:pathLst>
              <a:path w="13825254" h="18591331">
                <a:moveTo>
                  <a:pt x="0" y="0"/>
                </a:moveTo>
                <a:lnTo>
                  <a:pt x="13825254" y="0"/>
                </a:lnTo>
                <a:lnTo>
                  <a:pt x="13825254" y="18591331"/>
                </a:lnTo>
                <a:lnTo>
                  <a:pt x="0" y="18591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l="-17236" r="-17236"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3" name="TextBox 3"/>
          <p:cNvSpPr txBox="1"/>
          <p:nvPr/>
        </p:nvSpPr>
        <p:spPr>
          <a:xfrm>
            <a:off x="4030657" y="483867"/>
            <a:ext cx="8006035" cy="514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1. Hoge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sensitiviteit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voor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melanoom</a:t>
            </a:r>
            <a:endParaRPr lang="en-US" sz="1666" b="1" dirty="0">
              <a:solidFill>
                <a:srgbClr val="000000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Vooral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bij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screening-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triagecontexten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betekent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dit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dat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weinig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melanomen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gemist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worden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AI is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geschikt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als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veiligheidsnet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in settings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waar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“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niet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missen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”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belangrijker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is dan “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overdiagnose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vermijden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”.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2.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Verbeterde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detectie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van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nieuwe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en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veranderende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laesies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Bij high-risk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patiënten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is AI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bijzonder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waardevol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voor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longitudinale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opvolging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 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3.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Vermindering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van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interobservervariatie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285750" indent="-285750">
              <a:lnSpc>
                <a:spcPts val="1999"/>
              </a:lnSpc>
              <a:spcBef>
                <a:spcPct val="0"/>
              </a:spcBef>
              <a:buFont typeface="Wingdings" pitchFamily="2" charset="2"/>
              <a:buChar char="à"/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AI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kan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variatie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tussen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artsen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doen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verkleinen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285750" indent="-285750">
              <a:lnSpc>
                <a:spcPts val="1999"/>
              </a:lnSpc>
              <a:spcBef>
                <a:spcPct val="0"/>
              </a:spcBef>
              <a:buFont typeface="Wingdings" pitchFamily="2" charset="2"/>
              <a:buChar char="à"/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212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4. </a:t>
            </a:r>
            <a:r>
              <a:rPr lang="en-US" sz="1600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Structurele</a:t>
            </a:r>
            <a:r>
              <a:rPr lang="en-US" sz="1600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workflow-</a:t>
            </a:r>
            <a:r>
              <a:rPr lang="en-US" sz="1600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ondersteuning</a:t>
            </a:r>
            <a:endParaRPr lang="en-US" sz="1600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2121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AI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verandert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hoe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dermatologen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werken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niet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wie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diagnosticeert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2121"/>
              </a:lnSpc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2121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5. Hoge </a:t>
            </a:r>
            <a:r>
              <a:rPr lang="en-US" sz="1600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patiëntacceptatie</a:t>
            </a:r>
            <a:endParaRPr lang="en-US" sz="1600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2121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AI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versterkt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het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vertrouwen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in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zorg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zolang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het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niet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autonoom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optreedt</a:t>
            </a:r>
            <a:r>
              <a:rPr lang="en-US" sz="1600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 marL="285750" indent="-285750">
              <a:lnSpc>
                <a:spcPts val="1999"/>
              </a:lnSpc>
              <a:spcBef>
                <a:spcPct val="0"/>
              </a:spcBef>
              <a:buFont typeface="Wingdings" pitchFamily="2" charset="2"/>
              <a:buChar char="à"/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600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5165" y="273050"/>
            <a:ext cx="217443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5334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PRO’s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7133302" y="-1999763"/>
            <a:ext cx="9216836" cy="12394221"/>
          </a:xfrm>
          <a:custGeom>
            <a:avLst/>
            <a:gdLst/>
            <a:ahLst/>
            <a:cxnLst/>
            <a:rect l="l" t="t" r="r" b="b"/>
            <a:pathLst>
              <a:path w="13825254" h="18591331">
                <a:moveTo>
                  <a:pt x="0" y="0"/>
                </a:moveTo>
                <a:lnTo>
                  <a:pt x="13825254" y="0"/>
                </a:lnTo>
                <a:lnTo>
                  <a:pt x="13825254" y="18591331"/>
                </a:lnTo>
                <a:lnTo>
                  <a:pt x="0" y="185913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</a:blip>
            <a:stretch>
              <a:fillRect l="-17236" r="-17236"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3" name="TextBox 3"/>
          <p:cNvSpPr txBox="1"/>
          <p:nvPr/>
        </p:nvSpPr>
        <p:spPr>
          <a:xfrm>
            <a:off x="300776" y="273050"/>
            <a:ext cx="322538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5334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CONTRA’s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74472" y="457200"/>
            <a:ext cx="8417529" cy="691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1.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Lagere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specificiteit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dan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dermatologen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Risico op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overdiagnose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→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onnodige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biopsieën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/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excisies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verhoogde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zorgkosten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2.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Systematische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detectiefouten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(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niet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-random)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AI mist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vooral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:</a:t>
            </a:r>
          </a:p>
          <a:p>
            <a:pPr marL="359851" lvl="1" indent="-179926">
              <a:lnSpc>
                <a:spcPts val="1999"/>
              </a:lnSpc>
              <a:spcBef>
                <a:spcPct val="0"/>
              </a:spcBef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Gehypopigmenteerde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melanomen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non-melanoma skin cancer</a:t>
            </a:r>
          </a:p>
          <a:p>
            <a:pPr marL="359851" lvl="1" indent="-179926">
              <a:lnSpc>
                <a:spcPts val="1999"/>
              </a:lnSpc>
              <a:spcBef>
                <a:spcPct val="0"/>
              </a:spcBef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Lentigineuze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of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grote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laesies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359851" lvl="1" indent="-179926">
              <a:lnSpc>
                <a:spcPts val="1999"/>
              </a:lnSpc>
              <a:spcBef>
                <a:spcPct val="0"/>
              </a:spcBef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Palmoplantaire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letsels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 marL="359851" lvl="1" indent="-179926">
              <a:lnSpc>
                <a:spcPts val="1999"/>
              </a:lnSpc>
              <a:spcBef>
                <a:spcPct val="0"/>
              </a:spcBef>
              <a:buFont typeface="Arial"/>
              <a:buChar char="•"/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Laesies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bedekt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door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haar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kleding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of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huidplooien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Dit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zijn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klinisch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relevante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melanomen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triviale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uitzonderingen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3. Dataset-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en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populatiebias</a:t>
            </a:r>
            <a:endParaRPr lang="en-US" sz="1666" b="1" dirty="0">
              <a:solidFill>
                <a:srgbClr val="000000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Onvoldoende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validatie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bij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donkere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huidtypes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andere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geografische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populaties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Risico op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gezondheidsongelijkheid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bij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brede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implementatie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4.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Tijds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-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en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infrastructuurbelasting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Niet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compatibel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met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klassieke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korte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consultaties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AI is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organisatorisch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veeleisend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vooral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in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ambulante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praktijken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5. Geen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autonome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diagnostische</a:t>
            </a:r>
            <a:r>
              <a:rPr lang="en-US" sz="1666" b="1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</a:t>
            </a:r>
            <a:r>
              <a:rPr lang="en-US" sz="1666" b="1" dirty="0" err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betrouwbaarheid</a:t>
            </a: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→ AI is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een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hulpmiddel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,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geen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diagnostische</a:t>
            </a:r>
            <a:r>
              <a:rPr lang="en-US" sz="166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actor.</a:t>
            </a: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  <a:p>
            <a:pPr>
              <a:lnSpc>
                <a:spcPts val="1999"/>
              </a:lnSpc>
              <a:spcBef>
                <a:spcPct val="0"/>
              </a:spcBef>
            </a:pPr>
            <a:endParaRPr lang="en-US" sz="166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D6972-E95D-DB52-02C5-D81AF9B65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7B95AA9-807D-50C6-95B8-C9EDBB41E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84C4974-F3E5-67CF-E52A-4E05E9EE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6" name="Picture 2" descr="Heb je een verdachte moedervlek? Met deze Belgische scanner controleer je  die meteen: “Handige tool voor hoogrisicopatiënten” | Nieuwsblad">
            <a:extLst>
              <a:ext uri="{FF2B5EF4-FFF2-40B4-BE49-F238E27FC236}">
                <a16:creationId xmlns:a16="http://schemas.microsoft.com/office/drawing/2014/main" id="{BA11B970-D792-143F-50FE-E130B5FBB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7" r="2" b="21486"/>
          <a:stretch>
            <a:fillRect/>
          </a:stretch>
        </p:blipFill>
        <p:spPr bwMode="auto">
          <a:xfrm>
            <a:off x="133896" y="136321"/>
            <a:ext cx="11924208" cy="658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edachtewolkje: wolk 1">
            <a:extLst>
              <a:ext uri="{FF2B5EF4-FFF2-40B4-BE49-F238E27FC236}">
                <a16:creationId xmlns:a16="http://schemas.microsoft.com/office/drawing/2014/main" id="{48C94568-907A-357A-3297-AFC543C4A460}"/>
              </a:ext>
            </a:extLst>
          </p:cNvPr>
          <p:cNvSpPr/>
          <p:nvPr/>
        </p:nvSpPr>
        <p:spPr>
          <a:xfrm flipH="1">
            <a:off x="735574" y="821853"/>
            <a:ext cx="2945049" cy="1585608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Lagere werkbelasting voor dermatologen?</a:t>
            </a:r>
          </a:p>
        </p:txBody>
      </p:sp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5F947C26-00C4-D914-85A0-7F2071431698}"/>
              </a:ext>
            </a:extLst>
          </p:cNvPr>
          <p:cNvSpPr/>
          <p:nvPr/>
        </p:nvSpPr>
        <p:spPr>
          <a:xfrm>
            <a:off x="8223601" y="440042"/>
            <a:ext cx="3232825" cy="1585608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Kostprijs patiënt?</a:t>
            </a:r>
          </a:p>
        </p:txBody>
      </p:sp>
      <p:sp>
        <p:nvSpPr>
          <p:cNvPr id="4" name="Gedachtewolkje: wolk 3">
            <a:extLst>
              <a:ext uri="{FF2B5EF4-FFF2-40B4-BE49-F238E27FC236}">
                <a16:creationId xmlns:a16="http://schemas.microsoft.com/office/drawing/2014/main" id="{BB572B1E-A874-1A88-CF21-2A38DB5CE2E7}"/>
              </a:ext>
            </a:extLst>
          </p:cNvPr>
          <p:cNvSpPr/>
          <p:nvPr/>
        </p:nvSpPr>
        <p:spPr>
          <a:xfrm flipH="1">
            <a:off x="1153540" y="3990462"/>
            <a:ext cx="2945048" cy="1585608"/>
          </a:xfrm>
          <a:prstGeom prst="cloudCallout">
            <a:avLst/>
          </a:prstGeom>
          <a:ln>
            <a:solidFill>
              <a:srgbClr val="B016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dirty="0"/>
              <a:t>Niet melanoom huidkanker?</a:t>
            </a:r>
          </a:p>
        </p:txBody>
      </p:sp>
      <p:sp>
        <p:nvSpPr>
          <p:cNvPr id="5" name="Lachebekje 4">
            <a:extLst>
              <a:ext uri="{FF2B5EF4-FFF2-40B4-BE49-F238E27FC236}">
                <a16:creationId xmlns:a16="http://schemas.microsoft.com/office/drawing/2014/main" id="{D2948A3C-8EE5-9A3A-49C1-E8E1265B1520}"/>
              </a:ext>
            </a:extLst>
          </p:cNvPr>
          <p:cNvSpPr/>
          <p:nvPr/>
        </p:nvSpPr>
        <p:spPr>
          <a:xfrm>
            <a:off x="8093413" y="4117365"/>
            <a:ext cx="2636196" cy="2300593"/>
          </a:xfrm>
          <a:prstGeom prst="smileyFace">
            <a:avLst/>
          </a:prstGeom>
          <a:solidFill>
            <a:schemeClr val="bg1"/>
          </a:solidFill>
          <a:ln>
            <a:solidFill>
              <a:srgbClr val="B016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TOEKOMST</a:t>
            </a:r>
          </a:p>
        </p:txBody>
      </p:sp>
    </p:spTree>
    <p:extLst>
      <p:ext uri="{BB962C8B-B14F-4D97-AF65-F5344CB8AC3E}">
        <p14:creationId xmlns:p14="http://schemas.microsoft.com/office/powerpoint/2010/main" val="254790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6DC0E-9D7E-7860-51D3-D8DBE051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79B5B-3653-5C55-CEEE-AA3DB4E57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PROGRAMMA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315046A5-5F9B-0E26-6CA4-19EF27DED2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2648" y="1300664"/>
          <a:ext cx="10653579" cy="5074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ep 2">
            <a:extLst>
              <a:ext uri="{FF2B5EF4-FFF2-40B4-BE49-F238E27FC236}">
                <a16:creationId xmlns:a16="http://schemas.microsoft.com/office/drawing/2014/main" id="{B987FD11-C703-28F5-6E35-1B8842408CBB}"/>
              </a:ext>
            </a:extLst>
          </p:cNvPr>
          <p:cNvGrpSpPr/>
          <p:nvPr/>
        </p:nvGrpSpPr>
        <p:grpSpPr>
          <a:xfrm>
            <a:off x="1119472" y="6309360"/>
            <a:ext cx="7457505" cy="442800"/>
            <a:chOff x="532678" y="3839442"/>
            <a:chExt cx="7457505" cy="442800"/>
          </a:xfrm>
        </p:grpSpPr>
        <p:sp>
          <p:nvSpPr>
            <p:cNvPr id="4" name="Rechthoek: afgeronde hoeken 3">
              <a:extLst>
                <a:ext uri="{FF2B5EF4-FFF2-40B4-BE49-F238E27FC236}">
                  <a16:creationId xmlns:a16="http://schemas.microsoft.com/office/drawing/2014/main" id="{F77884FB-2BD5-ACBD-5E88-FD2C0A6EF382}"/>
                </a:ext>
              </a:extLst>
            </p:cNvPr>
            <p:cNvSpPr/>
            <p:nvPr/>
          </p:nvSpPr>
          <p:spPr>
            <a:xfrm>
              <a:off x="532678" y="3839442"/>
              <a:ext cx="7457505" cy="442800"/>
            </a:xfrm>
            <a:prstGeom prst="roundRect">
              <a:avLst/>
            </a:prstGeom>
            <a:solidFill>
              <a:srgbClr val="B0166C"/>
            </a:solidFill>
            <a:ln>
              <a:solidFill>
                <a:srgbClr val="B0166C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6" name="Rechthoek: afgeronde hoeken 4">
              <a:extLst>
                <a:ext uri="{FF2B5EF4-FFF2-40B4-BE49-F238E27FC236}">
                  <a16:creationId xmlns:a16="http://schemas.microsoft.com/office/drawing/2014/main" id="{59A25A26-4808-E837-2896-A04896333146}"/>
                </a:ext>
              </a:extLst>
            </p:cNvPr>
            <p:cNvSpPr txBox="1"/>
            <p:nvPr/>
          </p:nvSpPr>
          <p:spPr>
            <a:xfrm>
              <a:off x="554294" y="3861058"/>
              <a:ext cx="7414273" cy="399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1876" tIns="0" rIns="281876" bIns="0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kern="1200" dirty="0"/>
                <a:t>DOORVERWIJSBELEID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288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73086-31EA-EC5F-7A2E-EEE4AB9C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FC89F-C3A4-EA1C-9E5E-7E9282BC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10653578" cy="727711"/>
          </a:xfrm>
          <a:solidFill>
            <a:srgbClr val="B0166C"/>
          </a:solidFill>
          <a:ln>
            <a:solidFill>
              <a:srgbClr val="B0166C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? -&gt; hulplijn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CB77125-C995-22CD-9E46-C1F59AA55085}"/>
              </a:ext>
            </a:extLst>
          </p:cNvPr>
          <p:cNvSpPr txBox="1"/>
          <p:nvPr/>
        </p:nvSpPr>
        <p:spPr>
          <a:xfrm>
            <a:off x="612648" y="1533525"/>
            <a:ext cx="5102352" cy="2031325"/>
          </a:xfrm>
          <a:prstGeom prst="rect">
            <a:avLst/>
          </a:prstGeom>
          <a:solidFill>
            <a:srgbClr val="B0166C">
              <a:alpha val="21000"/>
            </a:srgbClr>
          </a:solidFill>
        </p:spPr>
        <p:txBody>
          <a:bodyPr wrap="square" rtlCol="0">
            <a:spAutoFit/>
          </a:bodyPr>
          <a:lstStyle/>
          <a:p>
            <a:r>
              <a:rPr lang="nl-BE" b="1" dirty="0"/>
              <a:t>Inhoud verwijsbrief:</a:t>
            </a:r>
          </a:p>
          <a:p>
            <a:endParaRPr lang="nl-BE" b="1" dirty="0"/>
          </a:p>
          <a:p>
            <a:pPr marL="285750" indent="-285750">
              <a:buFontTx/>
              <a:buChar char="-"/>
            </a:pPr>
            <a:r>
              <a:rPr lang="nl-BE" dirty="0"/>
              <a:t>Duur en evolutie van de aandoening</a:t>
            </a:r>
          </a:p>
          <a:p>
            <a:pPr marL="285750" indent="-285750">
              <a:buFontTx/>
              <a:buChar char="-"/>
            </a:pPr>
            <a:r>
              <a:rPr lang="nl-BE" dirty="0"/>
              <a:t>Eerdere behandelingen (dosis, duur, frequentie!)</a:t>
            </a:r>
          </a:p>
          <a:p>
            <a:pPr marL="285750" indent="-285750">
              <a:buFontTx/>
              <a:buChar char="-"/>
            </a:pPr>
            <a:r>
              <a:rPr lang="nl-BE" dirty="0"/>
              <a:t>(relevante) thuismedicatie</a:t>
            </a:r>
            <a:br>
              <a:rPr lang="nl-BE" dirty="0"/>
            </a:br>
            <a:endParaRPr lang="nl-BE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CC666A-FBB3-79A5-20AC-B0BBB72EAAF2}"/>
              </a:ext>
            </a:extLst>
          </p:cNvPr>
          <p:cNvSpPr txBox="1"/>
          <p:nvPr/>
        </p:nvSpPr>
        <p:spPr>
          <a:xfrm>
            <a:off x="6163874" y="1533525"/>
            <a:ext cx="5102352" cy="4801314"/>
          </a:xfrm>
          <a:prstGeom prst="rect">
            <a:avLst/>
          </a:prstGeom>
          <a:solidFill>
            <a:srgbClr val="B0166C">
              <a:alpha val="21000"/>
            </a:srgbClr>
          </a:solidFill>
        </p:spPr>
        <p:txBody>
          <a:bodyPr wrap="square" rtlCol="0">
            <a:spAutoFit/>
          </a:bodyPr>
          <a:lstStyle/>
          <a:p>
            <a:r>
              <a:rPr lang="nl-BE" b="1" dirty="0"/>
              <a:t>Verwijsbrief bezorgen:</a:t>
            </a:r>
          </a:p>
          <a:p>
            <a:endParaRPr lang="nl-BE" b="1" dirty="0"/>
          </a:p>
          <a:p>
            <a:pPr marL="285750" indent="-285750">
              <a:buFontTx/>
              <a:buChar char="-"/>
            </a:pPr>
            <a:r>
              <a:rPr lang="nl-BE" dirty="0"/>
              <a:t>NIEUW – </a:t>
            </a:r>
            <a:r>
              <a:rPr lang="nl-BE" dirty="0" err="1"/>
              <a:t>ehealthbox</a:t>
            </a:r>
            <a:r>
              <a:rPr lang="nl-BE" dirty="0"/>
              <a:t> op dienstniveau </a:t>
            </a:r>
          </a:p>
          <a:p>
            <a:r>
              <a:rPr lang="nl-BE" dirty="0"/>
              <a:t>‘ dermatologie </a:t>
            </a:r>
            <a:r>
              <a:rPr lang="nl-BE" dirty="0" err="1"/>
              <a:t>Vitaz</a:t>
            </a:r>
            <a:r>
              <a:rPr lang="nl-BE" dirty="0"/>
              <a:t>’</a:t>
            </a:r>
          </a:p>
          <a:p>
            <a:endParaRPr lang="nl-BE" dirty="0"/>
          </a:p>
          <a:p>
            <a:r>
              <a:rPr lang="nl-BE" dirty="0"/>
              <a:t>(individuele boxen worden niet gelezen tijdens verlofperiodes of afwezigheden!)</a:t>
            </a:r>
          </a:p>
          <a:p>
            <a:endParaRPr lang="nl-BE" dirty="0"/>
          </a:p>
          <a:p>
            <a:pPr marL="285750" indent="-285750">
              <a:buFontTx/>
              <a:buChar char="-"/>
            </a:pPr>
            <a:r>
              <a:rPr lang="nl-BE" dirty="0"/>
              <a:t>Vermeld zeker ook contactgegevens van de patiënt zodat deze rechtstreeks gecontacteerd kan worden om een afspraak in te plannen. </a:t>
            </a:r>
          </a:p>
          <a:p>
            <a:br>
              <a:rPr lang="nl-BE" dirty="0"/>
            </a:b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D92C09E-B92A-06C4-2E02-4AC7EBCAA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500" y="4969510"/>
            <a:ext cx="29591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311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2">
              <a:schemeClr val="tx1"/>
            </a:gs>
            <a:gs pos="0">
              <a:srgbClr val="B0166C"/>
            </a:gs>
            <a:gs pos="63000">
              <a:schemeClr val="tx1"/>
            </a:gs>
            <a:gs pos="83000">
              <a:schemeClr val="tx1"/>
            </a:gs>
            <a:gs pos="100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ADA90-BA16-5672-6EE8-72093F163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EF6AFDDD-E13A-D610-4907-8F40B80E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2C0D83-8DDD-49C7-3BE0-1C5BE3169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084" y="263019"/>
            <a:ext cx="9686452" cy="2236264"/>
          </a:xfrm>
        </p:spPr>
        <p:txBody>
          <a:bodyPr>
            <a:normAutofit/>
          </a:bodyPr>
          <a:lstStyle/>
          <a:p>
            <a:pPr algn="l"/>
            <a:r>
              <a:rPr lang="nl-BE" sz="5400" dirty="0">
                <a:solidFill>
                  <a:schemeClr val="bg1"/>
                </a:solidFill>
              </a:rPr>
              <a:t>Bedankt voor jullie aandacht</a:t>
            </a:r>
            <a:endParaRPr lang="nl-BE" sz="5400" b="0" dirty="0">
              <a:solidFill>
                <a:schemeClr val="bg1"/>
              </a:solidFill>
            </a:endParaRP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E17A3175-1D22-8707-225E-C4CB8D3D5CC8}"/>
              </a:ext>
            </a:extLst>
          </p:cNvPr>
          <p:cNvSpPr/>
          <p:nvPr/>
        </p:nvSpPr>
        <p:spPr>
          <a:xfrm>
            <a:off x="9091019" y="3602355"/>
            <a:ext cx="3100980" cy="3255643"/>
          </a:xfrm>
          <a:custGeom>
            <a:avLst/>
            <a:gdLst/>
            <a:ahLst/>
            <a:cxnLst/>
            <a:rect l="l" t="t" r="r" b="b"/>
            <a:pathLst>
              <a:path w="3100980" h="3255643">
                <a:moveTo>
                  <a:pt x="0" y="0"/>
                </a:moveTo>
                <a:lnTo>
                  <a:pt x="3100981" y="0"/>
                </a:lnTo>
                <a:lnTo>
                  <a:pt x="3100981" y="3255643"/>
                </a:lnTo>
                <a:lnTo>
                  <a:pt x="0" y="3255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9B8586D-F318-E21B-D006-57B9179A1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9" y="2499283"/>
            <a:ext cx="7772400" cy="454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61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</TotalTime>
  <Words>2862</Words>
  <Application>Microsoft Office PowerPoint</Application>
  <PresentationFormat>Breedbeeld</PresentationFormat>
  <Paragraphs>495</Paragraphs>
  <Slides>80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80</vt:i4>
      </vt:variant>
    </vt:vector>
  </HeadingPairs>
  <TitlesOfParts>
    <vt:vector size="89" baseType="lpstr">
      <vt:lpstr>Aptos</vt:lpstr>
      <vt:lpstr>Arial</vt:lpstr>
      <vt:lpstr>Flanders Art Sans</vt:lpstr>
      <vt:lpstr>HK Grotesk</vt:lpstr>
      <vt:lpstr>HK Grotesk Bold</vt:lpstr>
      <vt:lpstr>Neue Haas Grotesk Text Pro</vt:lpstr>
      <vt:lpstr>system-ui</vt:lpstr>
      <vt:lpstr>Wingdings</vt:lpstr>
      <vt:lpstr>VanillaVTI</vt:lpstr>
      <vt:lpstr>Navorming Dermatologie Dr. Goeteyn Véronique Dr. Meulewaeter Evelyn Dr. Vandaele Virginie</vt:lpstr>
      <vt:lpstr>PROGRAMMA</vt:lpstr>
      <vt:lpstr>1. v, 7j, vorige week gevallen tijdens speelplein (zomervakantie). Wonde wordt behandeld met Iso-Betadine, maar wordt alleen maar groter.  </vt:lpstr>
      <vt:lpstr>IMPETIGO</vt:lpstr>
      <vt:lpstr>AANPAK   IMPETIGO</vt:lpstr>
      <vt:lpstr>PROGRAMMA</vt:lpstr>
      <vt:lpstr>2. M, 68j, sinds 3 maanden jeuk. Echtgenote  geen jeuk. Geen effect van antibiotica, antihistaminica en hydraterende maatregelen.</vt:lpstr>
      <vt:lpstr>PowerPoint-presentatie</vt:lpstr>
      <vt:lpstr>PowerPoint-presentatie</vt:lpstr>
      <vt:lpstr>PowerPoint-presentatie</vt:lpstr>
      <vt:lpstr>PowerPoint-presentatie</vt:lpstr>
      <vt:lpstr>SCABIES</vt:lpstr>
      <vt:lpstr>PowerPoint-presentatie</vt:lpstr>
      <vt:lpstr>SCABIES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SCABIES – personen</vt:lpstr>
      <vt:lpstr>PowerPoint-presentatie</vt:lpstr>
      <vt:lpstr>PowerPoint-presentatie</vt:lpstr>
      <vt:lpstr>PowerPoint-presentatie</vt:lpstr>
      <vt:lpstr>CONTACTPERSONEN  - ook 2 maal 2 dagen behandelen (met 7 dagen tussen)   - iedereen dient ook de hygiënische maatregelen toe te passen. </vt:lpstr>
      <vt:lpstr>PROGRAMMA</vt:lpstr>
      <vt:lpstr>3. V, 4j, ‘uitslag in de knieholte die niet betert, blijft uitbreiden’</vt:lpstr>
      <vt:lpstr>Molluscum contagiosum = “waterwratjes”</vt:lpstr>
      <vt:lpstr>Therapie</vt:lpstr>
      <vt:lpstr>PowerPoint-presentatie</vt:lpstr>
      <vt:lpstr>PROGRAMMA</vt:lpstr>
      <vt:lpstr>4. m, 4 jaar, sinds vorige week opmerken van een kale vlek in het haar</vt:lpstr>
      <vt:lpstr>Tinea capitis</vt:lpstr>
      <vt:lpstr>Kerion Celsi</vt:lpstr>
      <vt:lpstr>AANPAK  TINEA   CAPITIS</vt:lpstr>
      <vt:lpstr>PROGRAMMA</vt:lpstr>
      <vt:lpstr>5. m, 6 maand. Sinds kort na de geboorte al uitslag. Hebben reeds 8 verschillende soorten poedermelk geprobeerd en geven nu geitenmelk. Hiermee geen beterschap. Eens 1 week pannocort waarmee het wel wat beter leek, maar komt altijd terug.  </vt:lpstr>
      <vt:lpstr>ATOPISCH ECZEEM BIJ KINDEREN</vt:lpstr>
      <vt:lpstr>PowerPoint-presentatie</vt:lpstr>
      <vt:lpstr>Atopisch eczeem – 2de lijn </vt:lpstr>
      <vt:lpstr>PROGRAMMA</vt:lpstr>
      <vt:lpstr>6. B, 84 j, toenemende  eruptie, jeuk, lastig</vt:lpstr>
      <vt:lpstr>psoriasis</vt:lpstr>
      <vt:lpstr>psoriasis</vt:lpstr>
      <vt:lpstr>Therapie</vt:lpstr>
      <vt:lpstr>Therapeutic march</vt:lpstr>
      <vt:lpstr>Therapeutic march  </vt:lpstr>
      <vt:lpstr>PowerPoint-presentatie</vt:lpstr>
      <vt:lpstr>PowerPoint-presentatie</vt:lpstr>
      <vt:lpstr>PowerPoint-presentatie</vt:lpstr>
      <vt:lpstr>Psoriatic march</vt:lpstr>
      <vt:lpstr>Psoriatic march</vt:lpstr>
      <vt:lpstr>Psoriatic march</vt:lpstr>
      <vt:lpstr>PROGRAMMA</vt:lpstr>
      <vt:lpstr>7. v, 14 jaar. Wil eindelijk eens van die acne af. Heeft al diverse zaken geprobeerd, maar niets helpt.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PROGRAMMA</vt:lpstr>
      <vt:lpstr>8. m, 71 jaar, wondes aan beide benen sinds enkele weken, wordt maar niet beter met Iso-Betadine</vt:lpstr>
      <vt:lpstr>PowerPoint-presentatie</vt:lpstr>
      <vt:lpstr>Huidafwijkingen bij chronische veneuze insufficiëntie</vt:lpstr>
      <vt:lpstr>AANPAK VAN HUIDAFWIJKINGEN BIJ CHRONISCHE  VENEUZE INSUFFICIENTIE</vt:lpstr>
      <vt:lpstr>AANPAK BIJ VENEUZE ULCERA</vt:lpstr>
      <vt:lpstr>PROGRAMMA</vt:lpstr>
      <vt:lpstr>9a. “v, 33j – letsel op de buik lijkt te groeien” </vt:lpstr>
      <vt:lpstr>9b. “m, 23j – vriendin ziet letsel thv de rug veranderen” -&gt; 1-vlek</vt:lpstr>
      <vt:lpstr>1-vleks raadpleging ‘triage’</vt:lpstr>
      <vt:lpstr>PowerPoint-presentatie</vt:lpstr>
      <vt:lpstr>PROGRAMMA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PROGRAMMA</vt:lpstr>
      <vt:lpstr>? -&gt; hulplijn </vt:lpstr>
      <vt:lpstr>Bedankt voor jullie aandacht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Virginie Vandaele</dc:creator>
  <cp:lastModifiedBy>Veronique Goeteyn</cp:lastModifiedBy>
  <cp:revision>52</cp:revision>
  <cp:lastPrinted>2026-09-08T13:58:32Z</cp:lastPrinted>
  <dcterms:created xsi:type="dcterms:W3CDTF">2025-09-11T14:22:25Z</dcterms:created>
  <dcterms:modified xsi:type="dcterms:W3CDTF">2026-10-11T19:39:21Z</dcterms:modified>
</cp:coreProperties>
</file>